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embeddedFontLst>
    <p:embeddedFont>
      <p:font typeface="Roboto Mono Medium"/>
      <p:regular r:id="rId11"/>
      <p:bold r:id="rId12"/>
      <p:italic r:id="rId13"/>
      <p:boldItalic r:id="rId14"/>
    </p:embeddedFont>
    <p:embeddedFont>
      <p:font typeface="Roboto"/>
      <p:regular r:id="rId15"/>
      <p:bold r:id="rId16"/>
      <p:italic r:id="rId17"/>
      <p:boldItalic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font" Target="fonts/RobotoMonoMedium-regular.fntdata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font" Target="fonts/RobotoMonoMedium-italic.fntdata"/><Relationship Id="rId12" Type="http://schemas.openxmlformats.org/officeDocument/2006/relationships/font" Target="fonts/RobotoMono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font" Target="fonts/RobotoMonoMedium-boldItalic.fntdata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46ecf3e21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46ecf3e21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946ecf3e2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946ecf3e2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946ecf3e21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946ecf3e21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946ecf3e21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946ecf3e21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9F2E0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71712"/>
              </a:buClr>
              <a:buSzPts val="2800"/>
              <a:buFont typeface="Roboto Mono Medium"/>
              <a:buNone/>
              <a:defRPr sz="2800">
                <a:solidFill>
                  <a:srgbClr val="171712"/>
                </a:solidFill>
                <a:latin typeface="Roboto Mono Medium"/>
                <a:ea typeface="Roboto Mono Medium"/>
                <a:cs typeface="Roboto Mono Medium"/>
                <a:sym typeface="Roboto Mono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3.png"/><Relationship Id="rId5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436400"/>
            <a:ext cx="9144000" cy="268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Benefits and Opportunities</a:t>
            </a:r>
            <a:endParaRPr b="1" sz="2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of</a:t>
            </a:r>
            <a:endParaRPr b="1" sz="2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ctr">
              <a:lnSpc>
                <a:spcPct val="115000"/>
              </a:lnSpc>
              <a:spcBef>
                <a:spcPts val="240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Low-Code / No-Code Platforms</a:t>
            </a:r>
            <a:endParaRPr b="1" sz="23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4625" y="87722"/>
            <a:ext cx="1374750" cy="1374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Faster Development Cycles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Apps built in </a:t>
            </a:r>
            <a:r>
              <a:rPr b="1"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days instead of months</a:t>
            </a:r>
            <a:endParaRPr b="1"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Simplifies complex development tasks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Enables rapid prototyping and iteration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4025" y="1877188"/>
            <a:ext cx="1966975" cy="196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Lower Development Costs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Reduces need for large dev teams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Cuts outsourcing and maintenance expenses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Frees up resources for innovation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11050" y="1665700"/>
            <a:ext cx="2389950" cy="23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Empowering Everyone to Innovate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Non-technical users can build their own tools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Encourages cross-department creativity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Turns ideas into real solutions</a:t>
            </a:r>
            <a:endParaRPr sz="1300">
              <a:solidFill>
                <a:schemeClr val="dk1"/>
              </a:solidFill>
            </a:endParaRPr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flipH="1">
            <a:off x="5576450" y="1648400"/>
            <a:ext cx="2424550" cy="242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Transforming How We Build</a:t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Speed → Faster results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Cost → Lower barriers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 sz="13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Innovation → Broader participation</a:t>
            </a:r>
            <a:endParaRPr sz="13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3532" y="2373741"/>
            <a:ext cx="1359036" cy="1359036"/>
          </a:xfrm>
          <a:prstGeom prst="rect">
            <a:avLst/>
          </a:prstGeom>
          <a:noFill/>
          <a:ln>
            <a:noFill/>
          </a:ln>
        </p:spPr>
      </p:pic>
      <p:pic>
        <p:nvPicPr>
          <p:cNvPr id="84" name="Google Shape;84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4250" y="2605489"/>
            <a:ext cx="1084591" cy="108459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2167" y="1498877"/>
            <a:ext cx="1267918" cy="12679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