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Josefin Sans Bold" charset="1" panose="00000800000000000000"/>
      <p:regular r:id="rId18"/>
    </p:embeddedFont>
    <p:embeddedFont>
      <p:font typeface="Josefin Sans" charset="1" panose="00000500000000000000"/>
      <p:regular r:id="rId19"/>
    </p:embeddedFont>
    <p:embeddedFont>
      <p:font typeface="TT Interphases Mono Bold" charset="1" panose="020008060300000200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8902445" y="719149"/>
            <a:ext cx="8217084" cy="8848703"/>
            <a:chOff x="0" y="0"/>
            <a:chExt cx="10956112" cy="11798271"/>
          </a:xfrm>
        </p:grpSpPr>
        <p:sp>
          <p:nvSpPr>
            <p:cNvPr name="TextBox 3" id="3"/>
            <p:cNvSpPr txBox="true"/>
            <p:nvPr/>
          </p:nvSpPr>
          <p:spPr>
            <a:xfrm rot="0">
              <a:off x="0" y="1738100"/>
              <a:ext cx="10956112" cy="8349615"/>
            </a:xfrm>
            <a:prstGeom prst="rect">
              <a:avLst/>
            </a:prstGeom>
          </p:spPr>
          <p:txBody>
            <a:bodyPr anchor="t" rtlCol="false" tIns="0" lIns="0" bIns="0" rIns="0">
              <a:spAutoFit/>
            </a:bodyPr>
            <a:lstStyle/>
            <a:p>
              <a:pPr algn="l">
                <a:lnSpc>
                  <a:spcPts val="8159"/>
                </a:lnSpc>
              </a:pPr>
              <a:r>
                <a:rPr lang="en-US" sz="8000" b="true">
                  <a:solidFill>
                    <a:srgbClr val="F7B4A7"/>
                  </a:solidFill>
                  <a:latin typeface="Josefin Sans Bold"/>
                  <a:ea typeface="Josefin Sans Bold"/>
                  <a:cs typeface="Josefin Sans Bold"/>
                  <a:sym typeface="Josefin Sans Bold"/>
                </a:rPr>
                <a:t>Ruhsal Sağlıkta Yapay Zeka Çözümleri:Otomatik İzleme ve Müdahale Mekanizması</a:t>
              </a:r>
            </a:p>
          </p:txBody>
        </p:sp>
        <p:sp>
          <p:nvSpPr>
            <p:cNvPr name="TextBox 4" id="4"/>
            <p:cNvSpPr txBox="true"/>
            <p:nvPr/>
          </p:nvSpPr>
          <p:spPr>
            <a:xfrm rot="0">
              <a:off x="0" y="-71755"/>
              <a:ext cx="10956112" cy="544195"/>
            </a:xfrm>
            <a:prstGeom prst="rect">
              <a:avLst/>
            </a:prstGeom>
          </p:spPr>
          <p:txBody>
            <a:bodyPr anchor="t" rtlCol="false" tIns="0" lIns="0" bIns="0" rIns="0">
              <a:spAutoFit/>
            </a:bodyPr>
            <a:lstStyle/>
            <a:p>
              <a:pPr algn="l">
                <a:lnSpc>
                  <a:spcPts val="3359"/>
                </a:lnSpc>
              </a:pPr>
            </a:p>
          </p:txBody>
        </p:sp>
        <p:sp>
          <p:nvSpPr>
            <p:cNvPr name="TextBox 5" id="5"/>
            <p:cNvSpPr txBox="true"/>
            <p:nvPr/>
          </p:nvSpPr>
          <p:spPr>
            <a:xfrm rot="0">
              <a:off x="0" y="11039657"/>
              <a:ext cx="10956112" cy="761153"/>
            </a:xfrm>
            <a:prstGeom prst="rect">
              <a:avLst/>
            </a:prstGeom>
          </p:spPr>
          <p:txBody>
            <a:bodyPr anchor="t" rtlCol="false" tIns="0" lIns="0" bIns="0" rIns="0">
              <a:spAutoFit/>
            </a:bodyPr>
            <a:lstStyle/>
            <a:p>
              <a:pPr algn="l">
                <a:lnSpc>
                  <a:spcPts val="4760"/>
                </a:lnSpc>
              </a:pPr>
              <a:r>
                <a:rPr lang="en-US" sz="3400">
                  <a:solidFill>
                    <a:srgbClr val="94DDDE"/>
                  </a:solidFill>
                  <a:latin typeface="Josefin Sans"/>
                  <a:ea typeface="Josefin Sans"/>
                  <a:cs typeface="Josefin Sans"/>
                  <a:sym typeface="Josefin Sans"/>
                </a:rPr>
                <a:t>Selin AVCI &amp; Eraycan ÇOBAN</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694777" y="751860"/>
            <a:ext cx="16898445" cy="1076325"/>
          </a:xfrm>
          <a:prstGeom prst="rect">
            <a:avLst/>
          </a:prstGeom>
        </p:spPr>
        <p:txBody>
          <a:bodyPr anchor="t" rtlCol="false" tIns="0" lIns="0" bIns="0" rIns="0">
            <a:spAutoFit/>
          </a:bodyPr>
          <a:lstStyle/>
          <a:p>
            <a:pPr algn="l">
              <a:lnSpc>
                <a:spcPts val="8430"/>
              </a:lnSpc>
            </a:pPr>
            <a:r>
              <a:rPr lang="en-US" sz="7025" b="true">
                <a:solidFill>
                  <a:srgbClr val="F7B4A7"/>
                </a:solidFill>
                <a:latin typeface="Josefin Sans Bold"/>
                <a:ea typeface="Josefin Sans Bold"/>
                <a:cs typeface="Josefin Sans Bold"/>
                <a:sym typeface="Josefin Sans Bold"/>
              </a:rPr>
              <a:t>Web Sitesi Arayüzü ve Çalışma Düzeni</a:t>
            </a:r>
          </a:p>
        </p:txBody>
      </p:sp>
      <p:grpSp>
        <p:nvGrpSpPr>
          <p:cNvPr name="Group 3" id="3"/>
          <p:cNvGrpSpPr/>
          <p:nvPr/>
        </p:nvGrpSpPr>
        <p:grpSpPr>
          <a:xfrm rot="0">
            <a:off x="5174646" y="2079674"/>
            <a:ext cx="9097536" cy="4323423"/>
            <a:chOff x="0" y="0"/>
            <a:chExt cx="1630176" cy="774709"/>
          </a:xfrm>
        </p:grpSpPr>
        <p:sp>
          <p:nvSpPr>
            <p:cNvPr name="Freeform 4" id="4"/>
            <p:cNvSpPr/>
            <p:nvPr/>
          </p:nvSpPr>
          <p:spPr>
            <a:xfrm flipH="false" flipV="false" rot="0">
              <a:off x="0" y="0"/>
              <a:ext cx="1630176" cy="774709"/>
            </a:xfrm>
            <a:custGeom>
              <a:avLst/>
              <a:gdLst/>
              <a:ahLst/>
              <a:cxnLst/>
              <a:rect r="r" b="b" t="t" l="l"/>
              <a:pathLst>
                <a:path h="774709" w="1630176">
                  <a:moveTo>
                    <a:pt x="62973" y="0"/>
                  </a:moveTo>
                  <a:lnTo>
                    <a:pt x="1567202" y="0"/>
                  </a:lnTo>
                  <a:cubicBezTo>
                    <a:pt x="1601982" y="0"/>
                    <a:pt x="1630176" y="28194"/>
                    <a:pt x="1630176" y="62973"/>
                  </a:cubicBezTo>
                  <a:lnTo>
                    <a:pt x="1630176" y="711735"/>
                  </a:lnTo>
                  <a:cubicBezTo>
                    <a:pt x="1630176" y="746514"/>
                    <a:pt x="1601982" y="774709"/>
                    <a:pt x="1567202" y="774709"/>
                  </a:cubicBezTo>
                  <a:lnTo>
                    <a:pt x="62973" y="774709"/>
                  </a:lnTo>
                  <a:cubicBezTo>
                    <a:pt x="28194" y="774709"/>
                    <a:pt x="0" y="746514"/>
                    <a:pt x="0" y="711735"/>
                  </a:cubicBezTo>
                  <a:lnTo>
                    <a:pt x="0" y="62973"/>
                  </a:lnTo>
                  <a:cubicBezTo>
                    <a:pt x="0" y="28194"/>
                    <a:pt x="28194" y="0"/>
                    <a:pt x="62973" y="0"/>
                  </a:cubicBezTo>
                  <a:close/>
                </a:path>
              </a:pathLst>
            </a:custGeom>
            <a:solidFill>
              <a:srgbClr val="282A5F"/>
            </a:solidFill>
          </p:spPr>
        </p:sp>
        <p:sp>
          <p:nvSpPr>
            <p:cNvPr name="TextBox 5" id="5"/>
            <p:cNvSpPr txBox="true"/>
            <p:nvPr/>
          </p:nvSpPr>
          <p:spPr>
            <a:xfrm>
              <a:off x="0" y="-47625"/>
              <a:ext cx="1630176" cy="822334"/>
            </a:xfrm>
            <a:prstGeom prst="rect">
              <a:avLst/>
            </a:prstGeom>
          </p:spPr>
          <p:txBody>
            <a:bodyPr anchor="ctr" rtlCol="false" tIns="50800" lIns="50800" bIns="50800" rIns="50800"/>
            <a:lstStyle/>
            <a:p>
              <a:pPr algn="ctr">
                <a:lnSpc>
                  <a:spcPts val="3986"/>
                </a:lnSpc>
              </a:pPr>
            </a:p>
          </p:txBody>
        </p:sp>
      </p:grpSp>
      <p:sp>
        <p:nvSpPr>
          <p:cNvPr name="TextBox 6" id="6"/>
          <p:cNvSpPr txBox="true"/>
          <p:nvPr/>
        </p:nvSpPr>
        <p:spPr>
          <a:xfrm rot="0">
            <a:off x="694777" y="6597436"/>
            <a:ext cx="17125354" cy="3172788"/>
          </a:xfrm>
          <a:prstGeom prst="rect">
            <a:avLst/>
          </a:prstGeom>
        </p:spPr>
        <p:txBody>
          <a:bodyPr anchor="t" rtlCol="false" tIns="0" lIns="0" bIns="0" rIns="0">
            <a:spAutoFit/>
          </a:bodyPr>
          <a:lstStyle/>
          <a:p>
            <a:pPr algn="l">
              <a:lnSpc>
                <a:spcPts val="2781"/>
              </a:lnSpc>
            </a:pPr>
            <a:r>
              <a:rPr lang="en-US" sz="1987" b="true">
                <a:solidFill>
                  <a:srgbClr val="94DDDE"/>
                </a:solidFill>
                <a:latin typeface="Josefin Sans Bold"/>
                <a:ea typeface="Josefin Sans Bold"/>
                <a:cs typeface="Josefin Sans Bold"/>
                <a:sym typeface="Josefin Sans Bold"/>
              </a:rPr>
              <a:t>Web sitemiz, yapay zeka ve görüntü işleme tekniklerini kullanarak kullanıcıların ruhsal durumlarını analiz etmeyi hedeflemektedir. Backend kısmı Flask framework’ü ile geliştirilmiş olup duygu analizi, metin analizi ve çeviri işlemleri gerçekleştirilmiştir. DeepFace kütüphanesi, kullanıcının kameradan alınan yüz ifadelerini analiz ederek dominant duyguyu belirlerken, yazılı metinler için "SamLowe/roberta-base-go_emotions" ve "sentinet/suicidality" modelleri kullanılmıştır. Metinler analiz öncesinde Google Translate API ile İngilizceye çevrilmektedir. Sistem, kullanıcıların günlüklerini kaydedebileceği, yazılı ve görsel verilerle duygu durumlarını analiz edebileceği bir platform sunmaktadır[8]. Günlük girişi, duygu analizi sonuçlarının görüntülenmesi ve kullanıcı bilgilerinin güncellenmesi gibi özellikler mevcuttur. Ayrıca, profesyonel yardım gerektiren durumlar için intihar riski analizi yapılmakta ve gerekli uyarılar sağlanmaktadır. Bu yapı, kullanıcıların ruhsal sağlık durumlarını daha iyi takip etmelerine ve gerektiğinde destek almalarına yardımcı olmayı amaçlamaktadır.</a:t>
            </a:r>
          </a:p>
          <a:p>
            <a:pPr algn="l">
              <a:lnSpc>
                <a:spcPts val="2781"/>
              </a:lnSpc>
            </a:pPr>
          </a:p>
        </p:txBody>
      </p:sp>
      <p:grpSp>
        <p:nvGrpSpPr>
          <p:cNvPr name="Group 7" id="7"/>
          <p:cNvGrpSpPr/>
          <p:nvPr/>
        </p:nvGrpSpPr>
        <p:grpSpPr>
          <a:xfrm rot="0">
            <a:off x="5616999" y="2358172"/>
            <a:ext cx="7911536" cy="3388837"/>
            <a:chOff x="0" y="0"/>
            <a:chExt cx="1908744" cy="817594"/>
          </a:xfrm>
        </p:grpSpPr>
        <p:sp>
          <p:nvSpPr>
            <p:cNvPr name="Freeform 8" id="8"/>
            <p:cNvSpPr/>
            <p:nvPr/>
          </p:nvSpPr>
          <p:spPr>
            <a:xfrm flipH="false" flipV="false" rot="0">
              <a:off x="0" y="0"/>
              <a:ext cx="1908744" cy="817594"/>
            </a:xfrm>
            <a:custGeom>
              <a:avLst/>
              <a:gdLst/>
              <a:ahLst/>
              <a:cxnLst/>
              <a:rect r="r" b="b" t="t" l="l"/>
              <a:pathLst>
                <a:path h="817594" w="1908744">
                  <a:moveTo>
                    <a:pt x="0" y="0"/>
                  </a:moveTo>
                  <a:lnTo>
                    <a:pt x="1908744" y="0"/>
                  </a:lnTo>
                  <a:lnTo>
                    <a:pt x="1908744" y="817594"/>
                  </a:lnTo>
                  <a:lnTo>
                    <a:pt x="0" y="817594"/>
                  </a:lnTo>
                  <a:close/>
                </a:path>
              </a:pathLst>
            </a:custGeom>
            <a:blipFill>
              <a:blip r:embed="rId2"/>
              <a:stretch>
                <a:fillRect l="-993" t="0" r="-993" b="0"/>
              </a:stretch>
            </a:blipFill>
          </p:spPr>
        </p:sp>
      </p:grpSp>
      <p:sp>
        <p:nvSpPr>
          <p:cNvPr name="TextBox 9" id="9"/>
          <p:cNvSpPr txBox="true"/>
          <p:nvPr/>
        </p:nvSpPr>
        <p:spPr>
          <a:xfrm rot="0">
            <a:off x="6684851" y="5897682"/>
            <a:ext cx="8281020" cy="972730"/>
          </a:xfrm>
          <a:prstGeom prst="rect">
            <a:avLst/>
          </a:prstGeom>
        </p:spPr>
        <p:txBody>
          <a:bodyPr anchor="t" rtlCol="false" tIns="0" lIns="0" bIns="0" rIns="0">
            <a:spAutoFit/>
          </a:bodyPr>
          <a:lstStyle/>
          <a:p>
            <a:pPr algn="just">
              <a:lnSpc>
                <a:spcPts val="2629"/>
              </a:lnSpc>
            </a:pPr>
            <a:r>
              <a:rPr lang="en-US" sz="1878" b="true">
                <a:solidFill>
                  <a:srgbClr val="F8F8F5"/>
                </a:solidFill>
                <a:latin typeface="TT Interphases Mono Bold"/>
                <a:ea typeface="TT Interphases Mono Bold"/>
                <a:cs typeface="TT Interphases Mono Bold"/>
                <a:sym typeface="TT Interphases Mono Bold"/>
              </a:rPr>
              <a:t>Görsel 11: Uygulama Admin Ekranı</a:t>
            </a:r>
          </a:p>
          <a:p>
            <a:pPr algn="just">
              <a:lnSpc>
                <a:spcPts val="2629"/>
              </a:lnSpc>
            </a:pPr>
          </a:p>
          <a:p>
            <a:pPr algn="just">
              <a:lnSpc>
                <a:spcPts val="248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0D0D0"/>
        </a:solidFill>
      </p:bgPr>
    </p:bg>
    <p:spTree>
      <p:nvGrpSpPr>
        <p:cNvPr id="1" name=""/>
        <p:cNvGrpSpPr/>
        <p:nvPr/>
      </p:nvGrpSpPr>
      <p:grpSpPr>
        <a:xfrm>
          <a:off x="0" y="0"/>
          <a:ext cx="0" cy="0"/>
          <a:chOff x="0" y="0"/>
          <a:chExt cx="0" cy="0"/>
        </a:xfrm>
      </p:grpSpPr>
      <p:grpSp>
        <p:nvGrpSpPr>
          <p:cNvPr name="Group 2" id="2"/>
          <p:cNvGrpSpPr/>
          <p:nvPr/>
        </p:nvGrpSpPr>
        <p:grpSpPr>
          <a:xfrm rot="0">
            <a:off x="9923144" y="1599426"/>
            <a:ext cx="9569415" cy="1852365"/>
            <a:chOff x="0" y="0"/>
            <a:chExt cx="12759220" cy="2469820"/>
          </a:xfrm>
        </p:grpSpPr>
        <p:sp>
          <p:nvSpPr>
            <p:cNvPr name="TextBox 3" id="3"/>
            <p:cNvSpPr txBox="true"/>
            <p:nvPr/>
          </p:nvSpPr>
          <p:spPr>
            <a:xfrm rot="0">
              <a:off x="0" y="266700"/>
              <a:ext cx="12759220" cy="1369060"/>
            </a:xfrm>
            <a:prstGeom prst="rect">
              <a:avLst/>
            </a:prstGeom>
          </p:spPr>
          <p:txBody>
            <a:bodyPr anchor="t" rtlCol="false" tIns="0" lIns="0" bIns="0" rIns="0">
              <a:spAutoFit/>
            </a:bodyPr>
            <a:lstStyle/>
            <a:p>
              <a:pPr algn="l">
                <a:lnSpc>
                  <a:spcPts val="6884"/>
                </a:lnSpc>
              </a:pPr>
              <a:r>
                <a:rPr lang="en-US" sz="8099" spc="-80" b="true">
                  <a:solidFill>
                    <a:srgbClr val="2B4B82"/>
                  </a:solidFill>
                  <a:latin typeface="Josefin Sans Bold"/>
                  <a:ea typeface="Josefin Sans Bold"/>
                  <a:cs typeface="Josefin Sans Bold"/>
                  <a:sym typeface="Josefin Sans Bold"/>
                </a:rPr>
                <a:t>SONUÇ</a:t>
              </a:r>
            </a:p>
          </p:txBody>
        </p:sp>
        <p:sp>
          <p:nvSpPr>
            <p:cNvPr name="TextBox 4" id="4"/>
            <p:cNvSpPr txBox="true"/>
            <p:nvPr/>
          </p:nvSpPr>
          <p:spPr>
            <a:xfrm rot="0">
              <a:off x="0" y="1839646"/>
              <a:ext cx="12759220" cy="620014"/>
            </a:xfrm>
            <a:prstGeom prst="rect">
              <a:avLst/>
            </a:prstGeom>
          </p:spPr>
          <p:txBody>
            <a:bodyPr anchor="t" rtlCol="false" tIns="0" lIns="0" bIns="0" rIns="0">
              <a:spAutoFit/>
            </a:bodyPr>
            <a:lstStyle/>
            <a:p>
              <a:pPr algn="l">
                <a:lnSpc>
                  <a:spcPts val="4055"/>
                </a:lnSpc>
              </a:pPr>
            </a:p>
          </p:txBody>
        </p:sp>
      </p:grpSp>
      <p:sp>
        <p:nvSpPr>
          <p:cNvPr name="TextBox 5" id="5"/>
          <p:cNvSpPr txBox="true"/>
          <p:nvPr/>
        </p:nvSpPr>
        <p:spPr>
          <a:xfrm rot="0">
            <a:off x="6669905" y="3255356"/>
            <a:ext cx="11154136" cy="7210425"/>
          </a:xfrm>
          <a:prstGeom prst="rect">
            <a:avLst/>
          </a:prstGeom>
        </p:spPr>
        <p:txBody>
          <a:bodyPr anchor="t" rtlCol="false" tIns="0" lIns="0" bIns="0" rIns="0">
            <a:spAutoFit/>
          </a:bodyPr>
          <a:lstStyle/>
          <a:p>
            <a:pPr algn="l">
              <a:lnSpc>
                <a:spcPts val="2159"/>
              </a:lnSpc>
              <a:spcBef>
                <a:spcPct val="0"/>
              </a:spcBef>
            </a:pPr>
            <a:r>
              <a:rPr lang="en-US" b="true" sz="1799">
                <a:solidFill>
                  <a:srgbClr val="2B4B82"/>
                </a:solidFill>
                <a:latin typeface="Josefin Sans Bold"/>
                <a:ea typeface="Josefin Sans Bold"/>
                <a:cs typeface="Josefin Sans Bold"/>
                <a:sym typeface="Josefin Sans Bold"/>
              </a:rPr>
              <a:t> Bu proje kapsamında, yapay zeka ve bilgisayarlı görü teknolojileri kullanılarak bireylerin ruhsal sağlık durumlarını sürekli ve otomatik bir şekilde izleyen bir sistem geliştirilmiştir. Sistem, kullanıcıların günlük yüz ifadeleri ve yazılı sohbet verilerini analiz ederek ruh hali değişikliklerini erken aşamada tespit etmiş ve uygun destek önerileri sunarak ruhsal sağlık sorunlarının ilerlemesini önlemeye katkıda bulunmuştur. Proje çerçevesinde şu hedeflere ulaşılmıştır: </a:t>
            </a:r>
          </a:p>
          <a:p>
            <a:pPr algn="l">
              <a:lnSpc>
                <a:spcPts val="2159"/>
              </a:lnSpc>
              <a:spcBef>
                <a:spcPct val="0"/>
              </a:spcBef>
            </a:pPr>
            <a:r>
              <a:rPr lang="en-US" b="true" sz="1799">
                <a:solidFill>
                  <a:srgbClr val="2B4B82"/>
                </a:solidFill>
                <a:latin typeface="Josefin Sans Bold"/>
                <a:ea typeface="Josefin Sans Bold"/>
                <a:cs typeface="Josefin Sans Bold"/>
                <a:sym typeface="Josefin Sans Bold"/>
              </a:rPr>
              <a:t>1.Bilgisayarlı Görü ile Ruhsal Durum Analizi:Kullanıcıların gün içerisinde alınan yüz ifadelerinden ruhsal durumlarını tespit eden bir model geliştirilmiştir. </a:t>
            </a:r>
          </a:p>
          <a:p>
            <a:pPr algn="l">
              <a:lnSpc>
                <a:spcPts val="2159"/>
              </a:lnSpc>
              <a:spcBef>
                <a:spcPct val="0"/>
              </a:spcBef>
            </a:pPr>
            <a:r>
              <a:rPr lang="en-US" b="true" sz="1799">
                <a:solidFill>
                  <a:srgbClr val="2B4B82"/>
                </a:solidFill>
                <a:latin typeface="Josefin Sans Bold"/>
                <a:ea typeface="Josefin Sans Bold"/>
                <a:cs typeface="Josefin Sans Bold"/>
                <a:sym typeface="Josefin Sans Bold"/>
              </a:rPr>
              <a:t>2.Yazılı Sohbet Verilerinin Analizi:Kullanıcıların yazılı sohbet verilerini analiz ederek duygusal durumlarını değerlendiren ve ruh hali değişikliklerini takip eden bir yapay zeka sistemi tasarlanmıştır. </a:t>
            </a:r>
          </a:p>
          <a:p>
            <a:pPr algn="l">
              <a:lnSpc>
                <a:spcPts val="2159"/>
              </a:lnSpc>
              <a:spcBef>
                <a:spcPct val="0"/>
              </a:spcBef>
            </a:pPr>
            <a:r>
              <a:rPr lang="en-US" b="true" sz="1799">
                <a:solidFill>
                  <a:srgbClr val="2B4B82"/>
                </a:solidFill>
                <a:latin typeface="Josefin Sans Bold"/>
                <a:ea typeface="Josefin Sans Bold"/>
                <a:cs typeface="Josefin Sans Bold"/>
                <a:sym typeface="Josefin Sans Bold"/>
              </a:rPr>
              <a:t>3.Kişiselleştirilmiş Ruhsal Sağlık Raporları:Günlük ruh hali kayıtları oluşturulmuş ve bu verilerle kullanıcılara kişiselleştirilmiş ruhsal sağlık raporları sunulmuştur. </a:t>
            </a:r>
          </a:p>
          <a:p>
            <a:pPr algn="l">
              <a:lnSpc>
                <a:spcPts val="2159"/>
              </a:lnSpc>
              <a:spcBef>
                <a:spcPct val="0"/>
              </a:spcBef>
            </a:pPr>
            <a:r>
              <a:rPr lang="en-US" b="true" sz="1799">
                <a:solidFill>
                  <a:srgbClr val="2B4B82"/>
                </a:solidFill>
                <a:latin typeface="Josefin Sans Bold"/>
                <a:ea typeface="Josefin Sans Bold"/>
                <a:cs typeface="Josefin Sans Bold"/>
                <a:sym typeface="Josefin Sans Bold"/>
              </a:rPr>
              <a:t>4.Erken Müdahale Mekanizmaları:Stres, anksiyete veya depresyon belirtilerini tespit eden sistem, kullanıcılara meditasyon ve nefes egzersizleri gibi öneriler sunarak erken müdahale mekanizmaları sağlamıştır. </a:t>
            </a:r>
          </a:p>
          <a:p>
            <a:pPr algn="l">
              <a:lnSpc>
                <a:spcPts val="2159"/>
              </a:lnSpc>
              <a:spcBef>
                <a:spcPct val="0"/>
              </a:spcBef>
            </a:pPr>
            <a:r>
              <a:rPr lang="en-US" b="true" sz="1799">
                <a:solidFill>
                  <a:srgbClr val="2B4B82"/>
                </a:solidFill>
                <a:latin typeface="Josefin Sans Bold"/>
                <a:ea typeface="Josefin Sans Bold"/>
                <a:cs typeface="Josefin Sans Bold"/>
                <a:sym typeface="Josefin Sans Bold"/>
              </a:rPr>
              <a:t>5.Acil Müdahale ve Uyarı Sistemi: Yapay zeka, intihar riski veya kendine zarar verme eğilimlerini analiz ederek, acil müdahale gerektiren durumlarda kullanıcıyı profesyonel desteğe yönlendiren bir uyarı sistemi geliştirmiştir</a:t>
            </a:r>
          </a:p>
          <a:p>
            <a:pPr algn="l">
              <a:lnSpc>
                <a:spcPts val="2159"/>
              </a:lnSpc>
              <a:spcBef>
                <a:spcPct val="0"/>
              </a:spcBef>
            </a:pPr>
          </a:p>
          <a:p>
            <a:pPr algn="l">
              <a:lnSpc>
                <a:spcPts val="2159"/>
              </a:lnSpc>
              <a:spcBef>
                <a:spcPct val="0"/>
              </a:spcBef>
            </a:pPr>
            <a:r>
              <a:rPr lang="en-US" b="true" sz="1799">
                <a:solidFill>
                  <a:srgbClr val="2B4B82"/>
                </a:solidFill>
                <a:latin typeface="Josefin Sans Bold"/>
                <a:ea typeface="Josefin Sans Bold"/>
                <a:cs typeface="Josefin Sans Bold"/>
                <a:sym typeface="Josefin Sans Bold"/>
              </a:rPr>
              <a:t>6.Psikoloji ve Yapay Zeka Entegrasyonu: Yapay zeka, bilgisayarlı görü ve doğal dil işleme teknolojileri psikoloji alanı ile entegre edilerek ruhsal sağlık izleme süreçleri daha etkili ve yenilikçi hale getirilmiştir. </a:t>
            </a:r>
          </a:p>
          <a:p>
            <a:pPr algn="l">
              <a:lnSpc>
                <a:spcPts val="2159"/>
              </a:lnSpc>
              <a:spcBef>
                <a:spcPct val="0"/>
              </a:spcBef>
            </a:pPr>
          </a:p>
          <a:p>
            <a:pPr algn="l">
              <a:lnSpc>
                <a:spcPts val="2159"/>
              </a:lnSpc>
              <a:spcBef>
                <a:spcPct val="0"/>
              </a:spcBef>
            </a:pPr>
            <a:r>
              <a:rPr lang="en-US" b="true" sz="1799">
                <a:solidFill>
                  <a:srgbClr val="2B4B82"/>
                </a:solidFill>
                <a:latin typeface="Josefin Sans Bold"/>
                <a:ea typeface="Josefin Sans Bold"/>
                <a:cs typeface="Josefin Sans Bold"/>
                <a:sym typeface="Josefin Sans Bold"/>
              </a:rPr>
              <a:t>Bu proje sayesinde, bireylerin ruhsal sağlık durumlarının daha kapsamlı ve sürdürülebilir bir şekilde takip edilmesi mümkün olmuş, erken müdahale ile ruhsal sağlık sorunlarının ilerlemesi büyük ölçüde önlenmiştir.</a:t>
            </a:r>
          </a:p>
          <a:p>
            <a:pPr algn="l">
              <a:lnSpc>
                <a:spcPts val="2159"/>
              </a:lnSpc>
              <a:spcBef>
                <a:spcPct val="0"/>
              </a:spcBef>
            </a:pPr>
            <a:r>
              <a:rPr lang="en-US" b="true" sz="1799">
                <a:solidFill>
                  <a:srgbClr val="2B4B82"/>
                </a:solidFill>
                <a:latin typeface="Josefin Sans Bold"/>
                <a:ea typeface="Josefin Sans Bold"/>
                <a:cs typeface="Josefin Sans Bold"/>
                <a:sym typeface="Josefin Sans Bold"/>
              </a:rPr>
              <a:t>. </a:t>
            </a:r>
          </a:p>
        </p:txBody>
      </p:sp>
      <p:sp>
        <p:nvSpPr>
          <p:cNvPr name="Freeform 6" id="6"/>
          <p:cNvSpPr/>
          <p:nvPr/>
        </p:nvSpPr>
        <p:spPr>
          <a:xfrm flipH="false" flipV="false" rot="0">
            <a:off x="4610774" y="1441513"/>
            <a:ext cx="2645731" cy="1625922"/>
          </a:xfrm>
          <a:custGeom>
            <a:avLst/>
            <a:gdLst/>
            <a:ahLst/>
            <a:cxnLst/>
            <a:rect r="r" b="b" t="t" l="l"/>
            <a:pathLst>
              <a:path h="1625922" w="2645731">
                <a:moveTo>
                  <a:pt x="0" y="0"/>
                </a:moveTo>
                <a:lnTo>
                  <a:pt x="2645731" y="0"/>
                </a:lnTo>
                <a:lnTo>
                  <a:pt x="2645731" y="1625922"/>
                </a:lnTo>
                <a:lnTo>
                  <a:pt x="0" y="16259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879313" y="5316566"/>
            <a:ext cx="5758626" cy="4114800"/>
          </a:xfrm>
          <a:custGeom>
            <a:avLst/>
            <a:gdLst/>
            <a:ahLst/>
            <a:cxnLst/>
            <a:rect r="r" b="b" t="t" l="l"/>
            <a:pathLst>
              <a:path h="4114800" w="5758626">
                <a:moveTo>
                  <a:pt x="0" y="0"/>
                </a:moveTo>
                <a:lnTo>
                  <a:pt x="5758626" y="0"/>
                </a:lnTo>
                <a:lnTo>
                  <a:pt x="575862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340312" y="-1788377"/>
            <a:ext cx="1491622" cy="3229890"/>
          </a:xfrm>
          <a:custGeom>
            <a:avLst/>
            <a:gdLst/>
            <a:ahLst/>
            <a:cxnLst/>
            <a:rect r="r" b="b" t="t" l="l"/>
            <a:pathLst>
              <a:path h="3229890" w="1491622">
                <a:moveTo>
                  <a:pt x="0" y="0"/>
                </a:moveTo>
                <a:lnTo>
                  <a:pt x="1491622" y="0"/>
                </a:lnTo>
                <a:lnTo>
                  <a:pt x="1491622" y="3229890"/>
                </a:lnTo>
                <a:lnTo>
                  <a:pt x="0" y="32298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8242167" y="-1536821"/>
            <a:ext cx="3748344" cy="3073642"/>
          </a:xfrm>
          <a:custGeom>
            <a:avLst/>
            <a:gdLst/>
            <a:ahLst/>
            <a:cxnLst/>
            <a:rect r="r" b="b" t="t" l="l"/>
            <a:pathLst>
              <a:path h="3073642" w="3748344">
                <a:moveTo>
                  <a:pt x="0" y="0"/>
                </a:moveTo>
                <a:lnTo>
                  <a:pt x="3748345" y="0"/>
                </a:lnTo>
                <a:lnTo>
                  <a:pt x="3748345" y="3073642"/>
                </a:lnTo>
                <a:lnTo>
                  <a:pt x="0" y="30736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566643" y="-2441088"/>
            <a:ext cx="4317873" cy="5892879"/>
          </a:xfrm>
          <a:custGeom>
            <a:avLst/>
            <a:gdLst/>
            <a:ahLst/>
            <a:cxnLst/>
            <a:rect r="r" b="b" t="t" l="l"/>
            <a:pathLst>
              <a:path h="5892879" w="4317873">
                <a:moveTo>
                  <a:pt x="0" y="0"/>
                </a:moveTo>
                <a:lnTo>
                  <a:pt x="4317873" y="0"/>
                </a:lnTo>
                <a:lnTo>
                  <a:pt x="4317873" y="5892879"/>
                </a:lnTo>
                <a:lnTo>
                  <a:pt x="0" y="58928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0">
            <a:off x="1742874" y="3067435"/>
            <a:ext cx="4597438" cy="2842053"/>
          </a:xfrm>
          <a:custGeom>
            <a:avLst/>
            <a:gdLst/>
            <a:ahLst/>
            <a:cxnLst/>
            <a:rect r="r" b="b" t="t" l="l"/>
            <a:pathLst>
              <a:path h="2842053" w="4597438">
                <a:moveTo>
                  <a:pt x="4597438" y="0"/>
                </a:moveTo>
                <a:lnTo>
                  <a:pt x="0" y="0"/>
                </a:lnTo>
                <a:lnTo>
                  <a:pt x="0" y="2842053"/>
                </a:lnTo>
                <a:lnTo>
                  <a:pt x="4597438" y="2842053"/>
                </a:lnTo>
                <a:lnTo>
                  <a:pt x="459743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851762" y="1107504"/>
            <a:ext cx="3489749" cy="2861594"/>
          </a:xfrm>
          <a:custGeom>
            <a:avLst/>
            <a:gdLst/>
            <a:ahLst/>
            <a:cxnLst/>
            <a:rect r="r" b="b" t="t" l="l"/>
            <a:pathLst>
              <a:path h="2861594" w="3489749">
                <a:moveTo>
                  <a:pt x="0" y="0"/>
                </a:moveTo>
                <a:lnTo>
                  <a:pt x="3489749" y="0"/>
                </a:lnTo>
                <a:lnTo>
                  <a:pt x="3489749" y="2861593"/>
                </a:lnTo>
                <a:lnTo>
                  <a:pt x="0" y="2861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0793" y="4342477"/>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973577" y="893864"/>
            <a:ext cx="9421378" cy="8320234"/>
            <a:chOff x="0" y="0"/>
            <a:chExt cx="12561837" cy="11093645"/>
          </a:xfrm>
        </p:grpSpPr>
        <p:sp>
          <p:nvSpPr>
            <p:cNvPr name="TextBox 5" id="5"/>
            <p:cNvSpPr txBox="true"/>
            <p:nvPr/>
          </p:nvSpPr>
          <p:spPr>
            <a:xfrm rot="0">
              <a:off x="0" y="2400918"/>
              <a:ext cx="12380964" cy="8641927"/>
            </a:xfrm>
            <a:prstGeom prst="rect">
              <a:avLst/>
            </a:prstGeom>
          </p:spPr>
          <p:txBody>
            <a:bodyPr anchor="t" rtlCol="false" tIns="0" lIns="0" bIns="0" rIns="0">
              <a:spAutoFit/>
            </a:bodyPr>
            <a:lstStyle/>
            <a:p>
              <a:pPr algn="l">
                <a:lnSpc>
                  <a:spcPts val="2379"/>
                </a:lnSpc>
              </a:pPr>
              <a:r>
                <a:rPr lang="en-US" sz="1699" b="true">
                  <a:solidFill>
                    <a:srgbClr val="2B4B82"/>
                  </a:solidFill>
                  <a:latin typeface="Josefin Sans Bold"/>
                  <a:ea typeface="Josefin Sans Bold"/>
                  <a:cs typeface="Josefin Sans Bold"/>
                  <a:sym typeface="Josefin Sans Bold"/>
                </a:rPr>
                <a:t>[1] Kaggle. FER2013 Dataset. Erişim Linki: https://www.kaggle.com/datasets/praveshpatel/fer2013</a:t>
              </a:r>
            </a:p>
            <a:p>
              <a:pPr algn="l">
                <a:lnSpc>
                  <a:spcPts val="2379"/>
                </a:lnSpc>
              </a:pPr>
              <a:r>
                <a:rPr lang="en-US" sz="1699" b="true">
                  <a:solidFill>
                    <a:srgbClr val="2B4B82"/>
                  </a:solidFill>
                  <a:latin typeface="Josefin Sans Bold"/>
                  <a:ea typeface="Josefin Sans Bold"/>
                  <a:cs typeface="Josefin Sans Bold"/>
                  <a:sym typeface="Josefin Sans Bold"/>
                </a:rPr>
                <a:t>[2] Mollah, M. N., &amp; Hossain, M. S. (2019). A Survey on Emotion Recognition from Facial Expression. International Journal of Computer Science and Information Security, 17(4), 134-141.</a:t>
              </a:r>
            </a:p>
            <a:p>
              <a:pPr algn="l">
                <a:lnSpc>
                  <a:spcPts val="2379"/>
                </a:lnSpc>
              </a:pPr>
              <a:r>
                <a:rPr lang="en-US" sz="1699" b="true">
                  <a:solidFill>
                    <a:srgbClr val="2B4B82"/>
                  </a:solidFill>
                  <a:latin typeface="Josefin Sans Bold"/>
                  <a:ea typeface="Josefin Sans Bold"/>
                  <a:cs typeface="Josefin Sans Bold"/>
                  <a:sym typeface="Josefin Sans Bold"/>
                </a:rPr>
                <a:t>[3] AffectNet Dataset. Erişim Linki: https://www.kaggle.com/datasets/jerryji1993/affectnet</a:t>
              </a:r>
            </a:p>
            <a:p>
              <a:pPr algn="l">
                <a:lnSpc>
                  <a:spcPts val="2379"/>
                </a:lnSpc>
              </a:pPr>
              <a:r>
                <a:rPr lang="en-US" sz="1699" b="true">
                  <a:solidFill>
                    <a:srgbClr val="2B4B82"/>
                  </a:solidFill>
                  <a:latin typeface="Josefin Sans Bold"/>
                  <a:ea typeface="Josefin Sans Bold"/>
                  <a:cs typeface="Josefin Sans Bold"/>
                  <a:sym typeface="Josefin Sans Bold"/>
                </a:rPr>
                <a:t>[4] OpenCV Documentation. (2020). Haar Cascade Classifier. Erişim Linki: https://docs.opencv.org/2.4/doc/tutorials/objdetect/cascade_classifier/cascade_classifier.html</a:t>
              </a:r>
            </a:p>
            <a:p>
              <a:pPr algn="l">
                <a:lnSpc>
                  <a:spcPts val="2379"/>
                </a:lnSpc>
              </a:pPr>
              <a:r>
                <a:rPr lang="en-US" sz="1699" b="true">
                  <a:solidFill>
                    <a:srgbClr val="2B4B82"/>
                  </a:solidFill>
                  <a:latin typeface="Josefin Sans Bold"/>
                  <a:ea typeface="Josefin Sans Bold"/>
                  <a:cs typeface="Josefin Sans Bold"/>
                  <a:sym typeface="Josefin Sans Bold"/>
                </a:rPr>
                <a:t>[5] Poria, S., Cambria, E., &amp; Hussain, A. (2017). Sentiment Analysis: A Review and Comparative Study. Springer.[6] Mikolov, T., Sutskever, I., Chen, K., Corrado, G., &amp; Dean, J. (2013). Distributed Representations of Words and Phrases and Their Compositionality. Advances in Neural Information Processing Systems, 26, 3111-3119.</a:t>
              </a:r>
            </a:p>
            <a:p>
              <a:pPr algn="l">
                <a:lnSpc>
                  <a:spcPts val="2379"/>
                </a:lnSpc>
              </a:pPr>
              <a:r>
                <a:rPr lang="en-US" sz="1699" b="true">
                  <a:solidFill>
                    <a:srgbClr val="2B4B82"/>
                  </a:solidFill>
                  <a:latin typeface="Josefin Sans Bold"/>
                  <a:ea typeface="Josefin Sans Bold"/>
                  <a:cs typeface="Josefin Sans Bold"/>
                  <a:sym typeface="Josefin Sans Bold"/>
                </a:rPr>
                <a:t>[7] Tang, D., Wei, F., &amp; Qin, B. (2016). Sentiment Analysis in Twitter with a Simple Word Embedding Model. Proceedings of the 25th International Conference on Computational Linguistics (COLING 2014).</a:t>
              </a:r>
            </a:p>
            <a:p>
              <a:pPr algn="l">
                <a:lnSpc>
                  <a:spcPts val="2379"/>
                </a:lnSpc>
              </a:pPr>
              <a:r>
                <a:rPr lang="en-US" sz="1699" b="true">
                  <a:solidFill>
                    <a:srgbClr val="2B4B82"/>
                  </a:solidFill>
                  <a:latin typeface="Josefin Sans Bold"/>
                  <a:ea typeface="Josefin Sans Bold"/>
                  <a:cs typeface="Josefin Sans Bold"/>
                  <a:sym typeface="Josefin Sans Bold"/>
                </a:rPr>
                <a:t>[8] DSM-5: Diagnostic and Statistical Manual of Mental Disorders, Fifth Edition. American Psychiatric Association, 2013.</a:t>
              </a:r>
            </a:p>
            <a:p>
              <a:pPr algn="l">
                <a:lnSpc>
                  <a:spcPts val="2379"/>
                </a:lnSpc>
              </a:pPr>
              <a:r>
                <a:rPr lang="en-US" sz="1699" b="true">
                  <a:solidFill>
                    <a:srgbClr val="2B4B82"/>
                  </a:solidFill>
                  <a:latin typeface="Josefin Sans Bold"/>
                  <a:ea typeface="Josefin Sans Bold"/>
                  <a:cs typeface="Josefin Sans Bold"/>
                  <a:sym typeface="Josefin Sans Bold"/>
                </a:rPr>
                <a:t>[9] https://www.researchgate.net/figure/How-OpenCV-face-recognition-works _ fig34 339953503</a:t>
              </a:r>
            </a:p>
            <a:p>
              <a:pPr algn="l">
                <a:lnSpc>
                  <a:spcPts val="2379"/>
                </a:lnSpc>
              </a:pPr>
            </a:p>
            <a:p>
              <a:pPr algn="l">
                <a:lnSpc>
                  <a:spcPts val="2379"/>
                </a:lnSpc>
              </a:pPr>
            </a:p>
          </p:txBody>
        </p:sp>
        <p:sp>
          <p:nvSpPr>
            <p:cNvPr name="TextBox 6" id="6"/>
            <p:cNvSpPr txBox="true"/>
            <p:nvPr/>
          </p:nvSpPr>
          <p:spPr>
            <a:xfrm rot="0">
              <a:off x="180873" y="-68580"/>
              <a:ext cx="12380964" cy="1009650"/>
            </a:xfrm>
            <a:prstGeom prst="rect">
              <a:avLst/>
            </a:prstGeom>
          </p:spPr>
          <p:txBody>
            <a:bodyPr anchor="t" rtlCol="false" tIns="0" lIns="0" bIns="0" rIns="0">
              <a:spAutoFit/>
            </a:bodyPr>
            <a:lstStyle/>
            <a:p>
              <a:pPr algn="l">
                <a:lnSpc>
                  <a:spcPts val="6299"/>
                </a:lnSpc>
              </a:pPr>
              <a:r>
                <a:rPr lang="en-US" sz="4500" b="true">
                  <a:solidFill>
                    <a:srgbClr val="2B4B82"/>
                  </a:solidFill>
                  <a:latin typeface="Josefin Sans Bold"/>
                  <a:ea typeface="Josefin Sans Bold"/>
                  <a:cs typeface="Josefin Sans Bold"/>
                  <a:sym typeface="Josefin Sans Bold"/>
                </a:rPr>
                <a:t>KAYNAKÇA</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690123" y="1938317"/>
            <a:ext cx="15569177" cy="6630521"/>
          </a:xfrm>
          <a:prstGeom prst="rect">
            <a:avLst/>
          </a:prstGeom>
        </p:spPr>
        <p:txBody>
          <a:bodyPr anchor="t" rtlCol="false" tIns="0" lIns="0" bIns="0" rIns="0">
            <a:spAutoFit/>
          </a:bodyPr>
          <a:lstStyle/>
          <a:p>
            <a:pPr algn="l">
              <a:lnSpc>
                <a:spcPts val="3088"/>
              </a:lnSpc>
            </a:pPr>
            <a:r>
              <a:rPr lang="en-US" sz="2205" b="true">
                <a:solidFill>
                  <a:srgbClr val="94DDDE"/>
                </a:solidFill>
                <a:latin typeface="Josefin Sans Bold"/>
                <a:ea typeface="Josefin Sans Bold"/>
                <a:cs typeface="Josefin Sans Bold"/>
                <a:sym typeface="Josefin Sans Bold"/>
              </a:rPr>
              <a:t>Ruhsal sağlık sorunları (stres, anksiyete, depresyon), bireylerin yaşam kalitesini olumsuz etkilemekte ve bireyler</a:t>
            </a:r>
          </a:p>
          <a:p>
            <a:pPr algn="l">
              <a:lnSpc>
                <a:spcPts val="3088"/>
              </a:lnSpc>
            </a:pPr>
            <a:r>
              <a:rPr lang="en-US" sz="2205" b="true">
                <a:solidFill>
                  <a:srgbClr val="94DDDE"/>
                </a:solidFill>
                <a:latin typeface="Josefin Sans Bold"/>
                <a:ea typeface="Josefin Sans Bold"/>
                <a:cs typeface="Josefin Sans Bold"/>
                <a:sym typeface="Josefin Sans Bold"/>
              </a:rPr>
              <a:t>bu belirtileri genellikle fark edemedikleri için gerekli yardımı zamanında alamamaktadır. Bu kapsamda önerilen</a:t>
            </a:r>
          </a:p>
          <a:p>
            <a:pPr algn="l">
              <a:lnSpc>
                <a:spcPts val="3088"/>
              </a:lnSpc>
            </a:pPr>
            <a:r>
              <a:rPr lang="en-US" sz="2205" b="true">
                <a:solidFill>
                  <a:srgbClr val="94DDDE"/>
                </a:solidFill>
                <a:latin typeface="Josefin Sans Bold"/>
                <a:ea typeface="Josefin Sans Bold"/>
                <a:cs typeface="Josefin Sans Bold"/>
                <a:sym typeface="Josefin Sans Bold"/>
              </a:rPr>
              <a:t>proje, bireylerin ruhsal sağlıklarının sürekliliğini sağlamak ve psikolojik desteğe geç erişim sorununu çözmek</a:t>
            </a:r>
          </a:p>
          <a:p>
            <a:pPr algn="l">
              <a:lnSpc>
                <a:spcPts val="3088"/>
              </a:lnSpc>
            </a:pPr>
            <a:r>
              <a:rPr lang="en-US" sz="2205" b="true">
                <a:solidFill>
                  <a:srgbClr val="94DDDE"/>
                </a:solidFill>
                <a:latin typeface="Josefin Sans Bold"/>
                <a:ea typeface="Josefin Sans Bold"/>
                <a:cs typeface="Josefin Sans Bold"/>
                <a:sym typeface="Josefin Sans Bold"/>
              </a:rPr>
              <a:t>için yapay zeka tabanlı bir sistem geliştirmeyi amaçlamaktadır. Proje, yüz ifadeleri ve yazılı sohbet verilerini</a:t>
            </a:r>
          </a:p>
          <a:p>
            <a:pPr algn="l">
              <a:lnSpc>
                <a:spcPts val="3088"/>
              </a:lnSpc>
            </a:pPr>
            <a:r>
              <a:rPr lang="en-US" sz="2205" b="true">
                <a:solidFill>
                  <a:srgbClr val="94DDDE"/>
                </a:solidFill>
                <a:latin typeface="Josefin Sans Bold"/>
                <a:ea typeface="Josefin Sans Bold"/>
                <a:cs typeface="Josefin Sans Bold"/>
                <a:sym typeface="Josefin Sans Bold"/>
              </a:rPr>
              <a:t>analiz ederek, kullanıcıların ruhsal durumlarını otomatik olarak izleyen ve destek önerileri sunan bir yapay zeka</a:t>
            </a:r>
          </a:p>
          <a:p>
            <a:pPr algn="l">
              <a:lnSpc>
                <a:spcPts val="3088"/>
              </a:lnSpc>
            </a:pPr>
            <a:r>
              <a:rPr lang="en-US" sz="2205" b="true">
                <a:solidFill>
                  <a:srgbClr val="94DDDE"/>
                </a:solidFill>
                <a:latin typeface="Josefin Sans Bold"/>
                <a:ea typeface="Josefin Sans Bold"/>
                <a:cs typeface="Josefin Sans Bold"/>
                <a:sym typeface="Josefin Sans Bold"/>
              </a:rPr>
              <a:t>tabanlı yazılım sistemi önermektedir.</a:t>
            </a:r>
          </a:p>
          <a:p>
            <a:pPr algn="l">
              <a:lnSpc>
                <a:spcPts val="3088"/>
              </a:lnSpc>
            </a:pPr>
            <a:r>
              <a:rPr lang="en-US" sz="2205" b="true">
                <a:solidFill>
                  <a:srgbClr val="94DDDE"/>
                </a:solidFill>
                <a:latin typeface="Josefin Sans Bold"/>
                <a:ea typeface="Josefin Sans Bold"/>
                <a:cs typeface="Josefin Sans Bold"/>
                <a:sym typeface="Josefin Sans Bold"/>
              </a:rPr>
              <a:t>Yapay zeka, yüz ifadelerinden duygu analizi yaparak günlük ruh hali kayıtları oluşturacak ve bu veriler</a:t>
            </a:r>
          </a:p>
          <a:p>
            <a:pPr algn="l">
              <a:lnSpc>
                <a:spcPts val="3088"/>
              </a:lnSpc>
            </a:pPr>
            <a:r>
              <a:rPr lang="en-US" sz="2205" b="true">
                <a:solidFill>
                  <a:srgbClr val="94DDDE"/>
                </a:solidFill>
                <a:latin typeface="Josefin Sans Bold"/>
                <a:ea typeface="Josefin Sans Bold"/>
                <a:cs typeface="Josefin Sans Bold"/>
                <a:sym typeface="Josefin Sans Bold"/>
              </a:rPr>
              <a:t>üzerinden stres, anksiyete gibi olumsuz durumları tespit edecektir. Sistem, bu durumlara uygun olarak</a:t>
            </a:r>
          </a:p>
          <a:p>
            <a:pPr algn="l">
              <a:lnSpc>
                <a:spcPts val="3088"/>
              </a:lnSpc>
            </a:pPr>
            <a:r>
              <a:rPr lang="en-US" sz="2205" b="true">
                <a:solidFill>
                  <a:srgbClr val="94DDDE"/>
                </a:solidFill>
                <a:latin typeface="Josefin Sans Bold"/>
                <a:ea typeface="Josefin Sans Bold"/>
                <a:cs typeface="Josefin Sans Bold"/>
                <a:sym typeface="Josefin Sans Bold"/>
              </a:rPr>
              <a:t>kullanıcılara meditasyon veya nefes egzersizleri gibi rahatlatıcı öneriler sunacak ya da profesyonel desteğe</a:t>
            </a:r>
          </a:p>
          <a:p>
            <a:pPr algn="l">
              <a:lnSpc>
                <a:spcPts val="3088"/>
              </a:lnSpc>
            </a:pPr>
            <a:r>
              <a:rPr lang="en-US" sz="2205" b="true">
                <a:solidFill>
                  <a:srgbClr val="94DDDE"/>
                </a:solidFill>
                <a:latin typeface="Josefin Sans Bold"/>
                <a:ea typeface="Josefin Sans Bold"/>
                <a:cs typeface="Josefin Sans Bold"/>
                <a:sym typeface="Josefin Sans Bold"/>
              </a:rPr>
              <a:t>yönlendirecektir. Uzun süreli olumsuz ruh hali tespit edildiğinde, yapay zeka intihar riski veya kendine zarar</a:t>
            </a:r>
          </a:p>
          <a:p>
            <a:pPr algn="l">
              <a:lnSpc>
                <a:spcPts val="3088"/>
              </a:lnSpc>
            </a:pPr>
            <a:r>
              <a:rPr lang="en-US" sz="2205" b="true">
                <a:solidFill>
                  <a:srgbClr val="94DDDE"/>
                </a:solidFill>
                <a:latin typeface="Josefin Sans Bold"/>
                <a:ea typeface="Josefin Sans Bold"/>
                <a:cs typeface="Josefin Sans Bold"/>
                <a:sym typeface="Josefin Sans Bold"/>
              </a:rPr>
              <a:t>verme eğilimlerini analiz ederek acil uyarılar verecek ve kullanıcıları uzmanlara yönlendirecektir.</a:t>
            </a:r>
          </a:p>
          <a:p>
            <a:pPr algn="l">
              <a:lnSpc>
                <a:spcPts val="3088"/>
              </a:lnSpc>
            </a:pPr>
            <a:r>
              <a:rPr lang="en-US" sz="2205" b="true">
                <a:solidFill>
                  <a:srgbClr val="94DDDE"/>
                </a:solidFill>
                <a:latin typeface="Josefin Sans Bold"/>
                <a:ea typeface="Josefin Sans Bold"/>
                <a:cs typeface="Josefin Sans Bold"/>
                <a:sym typeface="Josefin Sans Bold"/>
              </a:rPr>
              <a:t>Proje, yapay zeka, bilgisayarlı görü ve doğal dil işleme tekniklerini entegre ederek multidisipliner bir yaklaşımla</a:t>
            </a:r>
          </a:p>
          <a:p>
            <a:pPr algn="l">
              <a:lnSpc>
                <a:spcPts val="3088"/>
              </a:lnSpc>
            </a:pPr>
            <a:r>
              <a:rPr lang="en-US" sz="2205" b="true">
                <a:solidFill>
                  <a:srgbClr val="94DDDE"/>
                </a:solidFill>
                <a:latin typeface="Josefin Sans Bold"/>
                <a:ea typeface="Josefin Sans Bold"/>
                <a:cs typeface="Josefin Sans Bold"/>
                <a:sym typeface="Josefin Sans Bold"/>
              </a:rPr>
              <a:t>geliştirilecektir. Sistem, bireylerin ruhsal sağlık verilerini otomatik ve gerçek zamanlı olarak izleyerek, erken</a:t>
            </a:r>
          </a:p>
          <a:p>
            <a:pPr algn="l">
              <a:lnSpc>
                <a:spcPts val="3088"/>
              </a:lnSpc>
            </a:pPr>
            <a:r>
              <a:rPr lang="en-US" sz="2205" b="true">
                <a:solidFill>
                  <a:srgbClr val="94DDDE"/>
                </a:solidFill>
                <a:latin typeface="Josefin Sans Bold"/>
                <a:ea typeface="Josefin Sans Bold"/>
                <a:cs typeface="Josefin Sans Bold"/>
                <a:sym typeface="Josefin Sans Bold"/>
              </a:rPr>
              <a:t>teşhis ve müddahale imkânı sağlayacak ve böylece ruhsal sağlık süreçlerini iyileştirmeye yönelik teknik çözümler</a:t>
            </a:r>
          </a:p>
          <a:p>
            <a:pPr algn="l">
              <a:lnSpc>
                <a:spcPts val="3088"/>
              </a:lnSpc>
            </a:pPr>
            <a:r>
              <a:rPr lang="en-US" sz="2205" b="true">
                <a:solidFill>
                  <a:srgbClr val="94DDDE"/>
                </a:solidFill>
                <a:latin typeface="Josefin Sans Bold"/>
                <a:ea typeface="Josefin Sans Bold"/>
                <a:cs typeface="Josefin Sans Bold"/>
                <a:sym typeface="Josefin Sans Bold"/>
              </a:rPr>
              <a:t>sunacaktır</a:t>
            </a:r>
          </a:p>
          <a:p>
            <a:pPr algn="l">
              <a:lnSpc>
                <a:spcPts val="3088"/>
              </a:lnSpc>
            </a:pPr>
          </a:p>
          <a:p>
            <a:pPr algn="l">
              <a:lnSpc>
                <a:spcPts val="3088"/>
              </a:lnSpc>
            </a:pPr>
          </a:p>
        </p:txBody>
      </p:sp>
      <p:grpSp>
        <p:nvGrpSpPr>
          <p:cNvPr name="Group 3" id="3"/>
          <p:cNvGrpSpPr/>
          <p:nvPr/>
        </p:nvGrpSpPr>
        <p:grpSpPr>
          <a:xfrm rot="0">
            <a:off x="7491070" y="653435"/>
            <a:ext cx="9768230" cy="2095796"/>
            <a:chOff x="0" y="0"/>
            <a:chExt cx="13024306" cy="2794395"/>
          </a:xfrm>
        </p:grpSpPr>
        <p:sp>
          <p:nvSpPr>
            <p:cNvPr name="TextBox 4" id="4"/>
            <p:cNvSpPr txBox="true"/>
            <p:nvPr/>
          </p:nvSpPr>
          <p:spPr>
            <a:xfrm rot="0">
              <a:off x="0" y="-26670"/>
              <a:ext cx="13024306" cy="1314450"/>
            </a:xfrm>
            <a:prstGeom prst="rect">
              <a:avLst/>
            </a:prstGeom>
          </p:spPr>
          <p:txBody>
            <a:bodyPr anchor="t" rtlCol="false" tIns="0" lIns="0" bIns="0" rIns="0">
              <a:spAutoFit/>
            </a:bodyPr>
            <a:lstStyle/>
            <a:p>
              <a:pPr algn="l">
                <a:lnSpc>
                  <a:spcPts val="7680"/>
                </a:lnSpc>
              </a:pPr>
              <a:r>
                <a:rPr lang="en-US" sz="6400" b="true">
                  <a:solidFill>
                    <a:srgbClr val="F0ABC1"/>
                  </a:solidFill>
                  <a:latin typeface="Josefin Sans Bold"/>
                  <a:ea typeface="Josefin Sans Bold"/>
                  <a:cs typeface="Josefin Sans Bold"/>
                  <a:sym typeface="Josefin Sans Bold"/>
                </a:rPr>
                <a:t>ÖZET</a:t>
              </a:r>
            </a:p>
          </p:txBody>
        </p:sp>
        <p:sp>
          <p:nvSpPr>
            <p:cNvPr name="TextBox 5" id="5"/>
            <p:cNvSpPr txBox="true"/>
            <p:nvPr/>
          </p:nvSpPr>
          <p:spPr>
            <a:xfrm rot="0">
              <a:off x="0" y="2210830"/>
              <a:ext cx="12478551" cy="593725"/>
            </a:xfrm>
            <a:prstGeom prst="rect">
              <a:avLst/>
            </a:prstGeom>
          </p:spPr>
          <p:txBody>
            <a:bodyPr anchor="t" rtlCol="false" tIns="0" lIns="0" bIns="0" rIns="0">
              <a:spAutoFit/>
            </a:bodyPr>
            <a:lstStyle/>
            <a:p>
              <a:pPr algn="l">
                <a:lnSpc>
                  <a:spcPts val="3480"/>
                </a:lnSpc>
              </a:pPr>
            </a:p>
          </p:txBody>
        </p:sp>
      </p:grpSp>
      <p:sp>
        <p:nvSpPr>
          <p:cNvPr name="TextBox 6" id="6"/>
          <p:cNvSpPr txBox="true"/>
          <p:nvPr/>
        </p:nvSpPr>
        <p:spPr>
          <a:xfrm rot="0">
            <a:off x="1912748" y="8109402"/>
            <a:ext cx="15569177" cy="976482"/>
          </a:xfrm>
          <a:prstGeom prst="rect">
            <a:avLst/>
          </a:prstGeom>
        </p:spPr>
        <p:txBody>
          <a:bodyPr anchor="t" rtlCol="false" tIns="0" lIns="0" bIns="0" rIns="0">
            <a:spAutoFit/>
          </a:bodyPr>
          <a:lstStyle/>
          <a:p>
            <a:pPr algn="l">
              <a:lnSpc>
                <a:spcPts val="3928"/>
              </a:lnSpc>
            </a:pPr>
            <a:r>
              <a:rPr lang="en-US" sz="2805" b="true">
                <a:solidFill>
                  <a:srgbClr val="EFEFEF"/>
                </a:solidFill>
                <a:latin typeface="Josefin Sans Bold"/>
                <a:ea typeface="Josefin Sans Bold"/>
                <a:cs typeface="Josefin Sans Bold"/>
                <a:sym typeface="Josefin Sans Bold"/>
              </a:rPr>
              <a:t>Anahtar Kelimeler: Ruh sağlığı, Bilgisayarlı görü, Metin Analizi, Yapay zeka</a:t>
            </a:r>
          </a:p>
          <a:p>
            <a:pPr algn="l">
              <a:lnSpc>
                <a:spcPts val="3928"/>
              </a:lnSpc>
            </a:pPr>
          </a:p>
        </p:txBody>
      </p:sp>
      <p:sp>
        <p:nvSpPr>
          <p:cNvPr name="Freeform 7" id="7"/>
          <p:cNvSpPr/>
          <p:nvPr/>
        </p:nvSpPr>
        <p:spPr>
          <a:xfrm flipH="false" flipV="false" rot="0">
            <a:off x="14363045" y="5516835"/>
            <a:ext cx="5077821" cy="5299434"/>
          </a:xfrm>
          <a:custGeom>
            <a:avLst/>
            <a:gdLst/>
            <a:ahLst/>
            <a:cxnLst/>
            <a:rect r="r" b="b" t="t" l="l"/>
            <a:pathLst>
              <a:path h="5299434" w="5077821">
                <a:moveTo>
                  <a:pt x="0" y="0"/>
                </a:moveTo>
                <a:lnTo>
                  <a:pt x="5077821" y="0"/>
                </a:lnTo>
                <a:lnTo>
                  <a:pt x="5077821" y="5299434"/>
                </a:lnTo>
                <a:lnTo>
                  <a:pt x="0" y="52994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432428" y="396468"/>
            <a:ext cx="16558290" cy="1962150"/>
          </a:xfrm>
          <a:prstGeom prst="rect">
            <a:avLst/>
          </a:prstGeom>
        </p:spPr>
        <p:txBody>
          <a:bodyPr anchor="t" rtlCol="false" tIns="0" lIns="0" bIns="0" rIns="0">
            <a:spAutoFit/>
          </a:bodyPr>
          <a:lstStyle/>
          <a:p>
            <a:pPr algn="l">
              <a:lnSpc>
                <a:spcPts val="7679"/>
              </a:lnSpc>
            </a:pPr>
            <a:r>
              <a:rPr lang="en-US" sz="6399" b="true">
                <a:solidFill>
                  <a:srgbClr val="31356E"/>
                </a:solidFill>
                <a:latin typeface="Josefin Sans Bold"/>
                <a:ea typeface="Josefin Sans Bold"/>
                <a:cs typeface="Josefin Sans Bold"/>
                <a:sym typeface="Josefin Sans Bold"/>
              </a:rPr>
              <a:t>Proje Amaçları ve Hedefleri</a:t>
            </a:r>
          </a:p>
          <a:p>
            <a:pPr algn="l">
              <a:lnSpc>
                <a:spcPts val="7680"/>
              </a:lnSpc>
            </a:pPr>
          </a:p>
        </p:txBody>
      </p:sp>
      <p:sp>
        <p:nvSpPr>
          <p:cNvPr name="TextBox 3" id="3"/>
          <p:cNvSpPr txBox="true"/>
          <p:nvPr/>
        </p:nvSpPr>
        <p:spPr>
          <a:xfrm rot="0">
            <a:off x="403853" y="2034768"/>
            <a:ext cx="17423145" cy="7896225"/>
          </a:xfrm>
          <a:prstGeom prst="rect">
            <a:avLst/>
          </a:prstGeom>
        </p:spPr>
        <p:txBody>
          <a:bodyPr anchor="t" rtlCol="false" tIns="0" lIns="0" bIns="0" rIns="0">
            <a:spAutoFit/>
          </a:bodyPr>
          <a:lstStyle/>
          <a:p>
            <a:pPr algn="l">
              <a:lnSpc>
                <a:spcPts val="3480"/>
              </a:lnSpc>
            </a:pPr>
            <a:r>
              <a:rPr lang="en-US" sz="2900">
                <a:solidFill>
                  <a:srgbClr val="2B4B82"/>
                </a:solidFill>
                <a:latin typeface="Josefin Sans"/>
                <a:ea typeface="Josefin Sans"/>
                <a:cs typeface="Josefin Sans"/>
                <a:sym typeface="Josefin Sans"/>
              </a:rPr>
              <a:t>Bu projenin temel amacı, yapay zeka ve bilgisayarlı görü teknolojileri kullanarak bireylerin ruhsal sağlık</a:t>
            </a:r>
          </a:p>
          <a:p>
            <a:pPr algn="l">
              <a:lnSpc>
                <a:spcPts val="3480"/>
              </a:lnSpc>
            </a:pPr>
            <a:r>
              <a:rPr lang="en-US" sz="2900">
                <a:solidFill>
                  <a:srgbClr val="2B4B82"/>
                </a:solidFill>
                <a:latin typeface="Josefin Sans"/>
                <a:ea typeface="Josefin Sans"/>
                <a:cs typeface="Josefin Sans"/>
                <a:sym typeface="Josefin Sans"/>
              </a:rPr>
              <a:t>durumlarını sürekli ve otomatik bir şekilde izleyen bir sistem geliştirmektir. Sistem, kullanıcıların günlük yüz ifadeleri ve yazılı sohbet verilerini analiz ederek, ruh hali değişikliklerini erken aşamada tespit edecek ve uygun destek önerileri sunarak ruhsal sağlık sorunlarının ilerlemesini önleyecektir. Bu amaca ulaşmak için projede belirlenen hedefler;</a:t>
            </a:r>
          </a:p>
          <a:p>
            <a:pPr algn="l">
              <a:lnSpc>
                <a:spcPts val="3480"/>
              </a:lnSpc>
            </a:pPr>
            <a:r>
              <a:rPr lang="en-US" sz="2900" b="true">
                <a:solidFill>
                  <a:srgbClr val="2B4B82"/>
                </a:solidFill>
                <a:latin typeface="Josefin Sans Bold"/>
                <a:ea typeface="Josefin Sans Bold"/>
                <a:cs typeface="Josefin Sans Bold"/>
                <a:sym typeface="Josefin Sans Bold"/>
              </a:rPr>
              <a:t>1. </a:t>
            </a:r>
            <a:r>
              <a:rPr lang="en-US" sz="2900">
                <a:solidFill>
                  <a:srgbClr val="2B4B82"/>
                </a:solidFill>
                <a:latin typeface="Josefin Sans"/>
                <a:ea typeface="Josefin Sans"/>
                <a:cs typeface="Josefin Sans"/>
                <a:sym typeface="Josefin Sans"/>
              </a:rPr>
              <a:t>Bilgisayarlı görü ve yapay zeka teknikleri kullanarak kullanıcıların gün içerisinde alınan yüz</a:t>
            </a:r>
          </a:p>
          <a:p>
            <a:pPr algn="l">
              <a:lnSpc>
                <a:spcPts val="3480"/>
              </a:lnSpc>
            </a:pPr>
            <a:r>
              <a:rPr lang="en-US" sz="2900">
                <a:solidFill>
                  <a:srgbClr val="2B4B82"/>
                </a:solidFill>
                <a:latin typeface="Josefin Sans"/>
                <a:ea typeface="Josefin Sans"/>
                <a:cs typeface="Josefin Sans"/>
                <a:sym typeface="Josefin Sans"/>
              </a:rPr>
              <a:t>ifadelerinden ruhsal durumlarını tespit eden bir model geliştirmek,</a:t>
            </a:r>
          </a:p>
          <a:p>
            <a:pPr algn="l">
              <a:lnSpc>
                <a:spcPts val="3480"/>
              </a:lnSpc>
            </a:pPr>
            <a:r>
              <a:rPr lang="en-US" sz="2900" b="true">
                <a:solidFill>
                  <a:srgbClr val="2B4B82"/>
                </a:solidFill>
                <a:latin typeface="Josefin Sans Bold"/>
                <a:ea typeface="Josefin Sans Bold"/>
                <a:cs typeface="Josefin Sans Bold"/>
                <a:sym typeface="Josefin Sans Bold"/>
              </a:rPr>
              <a:t>2. </a:t>
            </a:r>
            <a:r>
              <a:rPr lang="en-US" sz="2900">
                <a:solidFill>
                  <a:srgbClr val="2B4B82"/>
                </a:solidFill>
                <a:latin typeface="Josefin Sans"/>
                <a:ea typeface="Josefin Sans"/>
                <a:cs typeface="Josefin Sans"/>
                <a:sym typeface="Josefin Sans"/>
              </a:rPr>
              <a:t>Kullanıcıların yazılı sohbet verilerini analiz ederek duygusal durumlarını değerlendiren ve ruh hali</a:t>
            </a:r>
          </a:p>
          <a:p>
            <a:pPr algn="l">
              <a:lnSpc>
                <a:spcPts val="3480"/>
              </a:lnSpc>
            </a:pPr>
            <a:r>
              <a:rPr lang="en-US" sz="2900">
                <a:solidFill>
                  <a:srgbClr val="2B4B82"/>
                </a:solidFill>
                <a:latin typeface="Josefin Sans"/>
                <a:ea typeface="Josefin Sans"/>
                <a:cs typeface="Josefin Sans"/>
                <a:sym typeface="Josefin Sans"/>
              </a:rPr>
              <a:t>değişikliklerini takip eden bir yapay zeka sistemi veya yazılımı tasarlamak,</a:t>
            </a:r>
          </a:p>
          <a:p>
            <a:pPr algn="l">
              <a:lnSpc>
                <a:spcPts val="3480"/>
              </a:lnSpc>
            </a:pPr>
            <a:r>
              <a:rPr lang="en-US" sz="2900" b="true">
                <a:solidFill>
                  <a:srgbClr val="2B4B82"/>
                </a:solidFill>
                <a:latin typeface="Josefin Sans Bold"/>
                <a:ea typeface="Josefin Sans Bold"/>
                <a:cs typeface="Josefin Sans Bold"/>
                <a:sym typeface="Josefin Sans Bold"/>
              </a:rPr>
              <a:t>3. </a:t>
            </a:r>
            <a:r>
              <a:rPr lang="en-US" sz="2900">
                <a:solidFill>
                  <a:srgbClr val="2B4B82"/>
                </a:solidFill>
                <a:latin typeface="Josefin Sans"/>
                <a:ea typeface="Josefin Sans"/>
                <a:cs typeface="Josefin Sans"/>
                <a:sym typeface="Josefin Sans"/>
              </a:rPr>
              <a:t>Günlük ruh hali kayıtlarını oluşturarak, bu verilerle kullanıcılara kişiselleştirilmiş ruhsal sağlık raporları</a:t>
            </a:r>
          </a:p>
          <a:p>
            <a:pPr algn="l">
              <a:lnSpc>
                <a:spcPts val="3480"/>
              </a:lnSpc>
            </a:pPr>
            <a:r>
              <a:rPr lang="en-US" sz="2900">
                <a:solidFill>
                  <a:srgbClr val="2B4B82"/>
                </a:solidFill>
                <a:latin typeface="Josefin Sans"/>
                <a:ea typeface="Josefin Sans"/>
                <a:cs typeface="Josefin Sans"/>
                <a:sym typeface="Josefin Sans"/>
              </a:rPr>
              <a:t>sunmak,</a:t>
            </a:r>
          </a:p>
          <a:p>
            <a:pPr algn="l">
              <a:lnSpc>
                <a:spcPts val="3480"/>
              </a:lnSpc>
            </a:pPr>
            <a:r>
              <a:rPr lang="en-US" sz="2900" b="true">
                <a:solidFill>
                  <a:srgbClr val="2B4B82"/>
                </a:solidFill>
                <a:latin typeface="Josefin Sans Bold"/>
                <a:ea typeface="Josefin Sans Bold"/>
                <a:cs typeface="Josefin Sans Bold"/>
                <a:sym typeface="Josefin Sans Bold"/>
              </a:rPr>
              <a:t>4. </a:t>
            </a:r>
            <a:r>
              <a:rPr lang="en-US" sz="2900">
                <a:solidFill>
                  <a:srgbClr val="2B4B82"/>
                </a:solidFill>
                <a:latin typeface="Josefin Sans"/>
                <a:ea typeface="Josefin Sans"/>
                <a:cs typeface="Josefin Sans"/>
                <a:sym typeface="Josefin Sans"/>
              </a:rPr>
              <a:t>Stres, anksiyete veya depresyon belirtilerini tespit eden sistemin, kullanıcılara meditasyon, nefes</a:t>
            </a:r>
          </a:p>
          <a:p>
            <a:pPr algn="l">
              <a:lnSpc>
                <a:spcPts val="3480"/>
              </a:lnSpc>
            </a:pPr>
            <a:r>
              <a:rPr lang="en-US" sz="2900">
                <a:solidFill>
                  <a:srgbClr val="2B4B82"/>
                </a:solidFill>
                <a:latin typeface="Josefin Sans"/>
                <a:ea typeface="Josefin Sans"/>
                <a:cs typeface="Josefin Sans"/>
                <a:sym typeface="Josefin Sans"/>
              </a:rPr>
              <a:t>egzersizleri gibi öneriler sunarak erken müdahale mekanizmaları oluşturmasını sağlamak,</a:t>
            </a:r>
          </a:p>
          <a:p>
            <a:pPr algn="l">
              <a:lnSpc>
                <a:spcPts val="3480"/>
              </a:lnSpc>
            </a:pPr>
            <a:r>
              <a:rPr lang="en-US" sz="2900" b="true">
                <a:solidFill>
                  <a:srgbClr val="2B4B82"/>
                </a:solidFill>
                <a:latin typeface="Josefin Sans Bold"/>
                <a:ea typeface="Josefin Sans Bold"/>
                <a:cs typeface="Josefin Sans Bold"/>
                <a:sym typeface="Josefin Sans Bold"/>
              </a:rPr>
              <a:t>5. </a:t>
            </a:r>
            <a:r>
              <a:rPr lang="en-US" sz="2900">
                <a:solidFill>
                  <a:srgbClr val="2B4B82"/>
                </a:solidFill>
                <a:latin typeface="Josefin Sans"/>
                <a:ea typeface="Josefin Sans"/>
                <a:cs typeface="Josefin Sans"/>
                <a:sym typeface="Josefin Sans"/>
              </a:rPr>
              <a:t>Yapay zeka ile intihar riski veya kendine zarar verme eğilimlerini analiz ederek, acil müdahale</a:t>
            </a:r>
          </a:p>
          <a:p>
            <a:pPr algn="l">
              <a:lnSpc>
                <a:spcPts val="3480"/>
              </a:lnSpc>
            </a:pPr>
            <a:r>
              <a:rPr lang="en-US" sz="2900">
                <a:solidFill>
                  <a:srgbClr val="2B4B82"/>
                </a:solidFill>
                <a:latin typeface="Josefin Sans"/>
                <a:ea typeface="Josefin Sans"/>
                <a:cs typeface="Josefin Sans"/>
                <a:sym typeface="Josefin Sans"/>
              </a:rPr>
              <a:t>gerektiren durumlarda kullanıcıyı profesyonel desteğe yönlendiren bir uyarı sistemi geliştirmek,</a:t>
            </a:r>
          </a:p>
          <a:p>
            <a:pPr algn="l">
              <a:lnSpc>
                <a:spcPts val="3480"/>
              </a:lnSpc>
            </a:pPr>
            <a:r>
              <a:rPr lang="en-US" sz="2900" b="true">
                <a:solidFill>
                  <a:srgbClr val="2B4B82"/>
                </a:solidFill>
                <a:latin typeface="Josefin Sans Bold"/>
                <a:ea typeface="Josefin Sans Bold"/>
                <a:cs typeface="Josefin Sans Bold"/>
                <a:sym typeface="Josefin Sans Bold"/>
              </a:rPr>
              <a:t>6.</a:t>
            </a:r>
            <a:r>
              <a:rPr lang="en-US" sz="2900">
                <a:solidFill>
                  <a:srgbClr val="2B4B82"/>
                </a:solidFill>
                <a:latin typeface="Josefin Sans"/>
                <a:ea typeface="Josefin Sans"/>
                <a:cs typeface="Josefin Sans"/>
                <a:sym typeface="Josefin Sans"/>
              </a:rPr>
              <a:t> Yapay zeka, bilgisayarlı görü ve doğal dil işleme teknolojilerini psikoloji alanı ile entegre ederek ruhsal</a:t>
            </a:r>
          </a:p>
          <a:p>
            <a:pPr algn="l">
              <a:lnSpc>
                <a:spcPts val="3480"/>
              </a:lnSpc>
            </a:pPr>
            <a:r>
              <a:rPr lang="en-US" sz="2900">
                <a:solidFill>
                  <a:srgbClr val="2B4B82"/>
                </a:solidFill>
                <a:latin typeface="Josefin Sans"/>
                <a:ea typeface="Josefin Sans"/>
                <a:cs typeface="Josefin Sans"/>
                <a:sym typeface="Josefin Sans"/>
              </a:rPr>
              <a:t>sağlık izleme süreçlerini daha etkili ve yenilikçi hale getirmektir.</a:t>
            </a:r>
          </a:p>
          <a:p>
            <a:pPr algn="l">
              <a:lnSpc>
                <a:spcPts val="348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28700" y="3338536"/>
            <a:ext cx="6151018" cy="6332045"/>
          </a:xfrm>
          <a:custGeom>
            <a:avLst/>
            <a:gdLst/>
            <a:ahLst/>
            <a:cxnLst/>
            <a:rect r="r" b="b" t="t" l="l"/>
            <a:pathLst>
              <a:path h="6332045" w="6151018">
                <a:moveTo>
                  <a:pt x="0" y="0"/>
                </a:moveTo>
                <a:lnTo>
                  <a:pt x="6151018" y="0"/>
                </a:lnTo>
                <a:lnTo>
                  <a:pt x="6151018" y="6332045"/>
                </a:lnTo>
                <a:lnTo>
                  <a:pt x="0" y="6332045"/>
                </a:lnTo>
                <a:lnTo>
                  <a:pt x="0" y="0"/>
                </a:lnTo>
                <a:close/>
              </a:path>
            </a:pathLst>
          </a:custGeom>
          <a:blipFill>
            <a:blip r:embed="rId10"/>
            <a:stretch>
              <a:fillRect l="0" t="0" r="-4776" b="0"/>
            </a:stretch>
          </a:blipFill>
        </p:spPr>
      </p:sp>
      <p:sp>
        <p:nvSpPr>
          <p:cNvPr name="TextBox 7" id="7"/>
          <p:cNvSpPr txBox="true"/>
          <p:nvPr/>
        </p:nvSpPr>
        <p:spPr>
          <a:xfrm rot="0">
            <a:off x="1028700" y="2347936"/>
            <a:ext cx="6276929" cy="1962150"/>
          </a:xfrm>
          <a:prstGeom prst="rect">
            <a:avLst/>
          </a:prstGeom>
        </p:spPr>
        <p:txBody>
          <a:bodyPr anchor="t" rtlCol="false" tIns="0" lIns="0" bIns="0" rIns="0">
            <a:spAutoFit/>
          </a:bodyPr>
          <a:lstStyle/>
          <a:p>
            <a:pPr algn="l">
              <a:lnSpc>
                <a:spcPts val="7679"/>
              </a:lnSpc>
            </a:pPr>
            <a:r>
              <a:rPr lang="en-US" sz="6399" b="true">
                <a:solidFill>
                  <a:srgbClr val="2B4B82"/>
                </a:solidFill>
                <a:latin typeface="Josefin Sans Bold"/>
                <a:ea typeface="Josefin Sans Bold"/>
                <a:cs typeface="Josefin Sans Bold"/>
                <a:sym typeface="Josefin Sans Bold"/>
              </a:rPr>
              <a:t>YÖNTEM</a:t>
            </a:r>
          </a:p>
          <a:p>
            <a:pPr algn="l">
              <a:lnSpc>
                <a:spcPts val="7680"/>
              </a:lnSpc>
            </a:pPr>
          </a:p>
        </p:txBody>
      </p:sp>
      <p:sp>
        <p:nvSpPr>
          <p:cNvPr name="TextBox 8" id="8"/>
          <p:cNvSpPr txBox="true"/>
          <p:nvPr/>
        </p:nvSpPr>
        <p:spPr>
          <a:xfrm rot="0">
            <a:off x="7336851" y="3281386"/>
            <a:ext cx="10817668" cy="6708285"/>
          </a:xfrm>
          <a:prstGeom prst="rect">
            <a:avLst/>
          </a:prstGeom>
        </p:spPr>
        <p:txBody>
          <a:bodyPr anchor="t" rtlCol="false" tIns="0" lIns="0" bIns="0" rIns="0">
            <a:spAutoFit/>
          </a:bodyPr>
          <a:lstStyle/>
          <a:p>
            <a:pPr algn="just">
              <a:lnSpc>
                <a:spcPts val="3527"/>
              </a:lnSpc>
              <a:spcBef>
                <a:spcPct val="0"/>
              </a:spcBef>
            </a:pPr>
            <a:r>
              <a:rPr lang="en-US" sz="2519">
                <a:solidFill>
                  <a:srgbClr val="2B4B82"/>
                </a:solidFill>
                <a:latin typeface="Josefin Sans"/>
                <a:ea typeface="Josefin Sans"/>
                <a:cs typeface="Josefin Sans"/>
                <a:sym typeface="Josefin Sans"/>
              </a:rPr>
              <a:t>Proje, kullanıcının yüz ifadelerini analiz ederek duygu durumunu tespit etmek amacıyla görüntü işleme tekniklerini kullanmıştır. Görüntü işleme süreci, kamera aracılığıyla alınan yüz verisinin analiz edilmesini ve yüz ifadesine dayalı olarak kullanıcının duygusal durumunun belirlenmesini sağlamıştır. Bu süreçte, OpenCV kütüphanesi yüz tanıma ve duygu analizi işlevleri için kullanılmıştır. Literatürde yer alan 7 temel duygu durumu (mutluluk, hüzün, korku, öfke, şaşkınlık, tiksinme ve nötr) tespit edilmiştir[5]. Yüz ifadeleri OpenCV ile analiz edilerek bir duygu tanıma modeline aktarılmış ve model yüz ifadesindeki değişikliklere göre kullanıcının duygu durumu belirlenmiştir[4].Literatür araştırmaları sonucunda duygu analizi için FER2013 ve AffectNet veri setleri elde edilmiştir[1]. Bu veri setleri, modelin doğru sonuçlar üretmesi için kullanılmıştır. Yüz tespiti için OpenCV'nin Haar Cascade Classifier veya DNN modelleri kullanılmış ve yüzün bulunduğu bölge tespit edilmiştir[2][3].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2347936"/>
            <a:ext cx="6276929" cy="1962150"/>
          </a:xfrm>
          <a:prstGeom prst="rect">
            <a:avLst/>
          </a:prstGeom>
        </p:spPr>
        <p:txBody>
          <a:bodyPr anchor="t" rtlCol="false" tIns="0" lIns="0" bIns="0" rIns="0">
            <a:spAutoFit/>
          </a:bodyPr>
          <a:lstStyle/>
          <a:p>
            <a:pPr algn="l">
              <a:lnSpc>
                <a:spcPts val="7679"/>
              </a:lnSpc>
            </a:pPr>
            <a:r>
              <a:rPr lang="en-US" sz="6399" b="true">
                <a:solidFill>
                  <a:srgbClr val="2B4B82"/>
                </a:solidFill>
                <a:latin typeface="Josefin Sans Bold"/>
                <a:ea typeface="Josefin Sans Bold"/>
                <a:cs typeface="Josefin Sans Bold"/>
                <a:sym typeface="Josefin Sans Bold"/>
              </a:rPr>
              <a:t>YÖNTEM</a:t>
            </a:r>
          </a:p>
          <a:p>
            <a:pPr algn="l">
              <a:lnSpc>
                <a:spcPts val="7680"/>
              </a:lnSpc>
            </a:pPr>
          </a:p>
        </p:txBody>
      </p:sp>
      <p:sp>
        <p:nvSpPr>
          <p:cNvPr name="TextBox 7" id="7"/>
          <p:cNvSpPr txBox="true"/>
          <p:nvPr/>
        </p:nvSpPr>
        <p:spPr>
          <a:xfrm rot="0">
            <a:off x="7305629" y="4763431"/>
            <a:ext cx="10817668" cy="3574560"/>
          </a:xfrm>
          <a:prstGeom prst="rect">
            <a:avLst/>
          </a:prstGeom>
        </p:spPr>
        <p:txBody>
          <a:bodyPr anchor="t" rtlCol="false" tIns="0" lIns="0" bIns="0" rIns="0">
            <a:spAutoFit/>
          </a:bodyPr>
          <a:lstStyle/>
          <a:p>
            <a:pPr algn="just">
              <a:lnSpc>
                <a:spcPts val="3527"/>
              </a:lnSpc>
              <a:spcBef>
                <a:spcPct val="0"/>
              </a:spcBef>
            </a:pPr>
            <a:r>
              <a:rPr lang="en-US" sz="2519">
                <a:solidFill>
                  <a:srgbClr val="2B4B82"/>
                </a:solidFill>
                <a:latin typeface="Josefin Sans"/>
                <a:ea typeface="Josefin Sans"/>
                <a:cs typeface="Josefin Sans"/>
                <a:sym typeface="Josefin Sans"/>
              </a:rPr>
              <a:t>Görüntü işleme süreci, kullanıcının yüzünü algılayıp, yüzün temel noktalarını tespit ettikten sonra duygu analizine geçmiştir. Bu aşamada model, yüz özelliklerinden çıkarımlar yaparak hangi duygu durumunun öne çıktığını belirlemiştir. Veriler, cihazda veya sunucuda işlenmiştir. Sunucuda işleme, daha güçlü donanım kapasitesi sağlayarak hızlı sonuçlar üretmiştir, ancak maliyet ve gecikme süreleri gibi dezavantajlar oluşturmuştur. Cihazda işleme ise maliyet açısından daha uygun olsa da, güçlü donanım ve depolama gerektirmiştir.</a:t>
            </a:r>
          </a:p>
        </p:txBody>
      </p:sp>
      <p:sp>
        <p:nvSpPr>
          <p:cNvPr name="Freeform 8" id="8"/>
          <p:cNvSpPr/>
          <p:nvPr/>
        </p:nvSpPr>
        <p:spPr>
          <a:xfrm flipH="false" flipV="false" rot="0">
            <a:off x="72656" y="4310086"/>
            <a:ext cx="7099492" cy="4538399"/>
          </a:xfrm>
          <a:custGeom>
            <a:avLst/>
            <a:gdLst/>
            <a:ahLst/>
            <a:cxnLst/>
            <a:rect r="r" b="b" t="t" l="l"/>
            <a:pathLst>
              <a:path h="4538399" w="7099492">
                <a:moveTo>
                  <a:pt x="0" y="0"/>
                </a:moveTo>
                <a:lnTo>
                  <a:pt x="7099492" y="0"/>
                </a:lnTo>
                <a:lnTo>
                  <a:pt x="7099492" y="4538399"/>
                </a:lnTo>
                <a:lnTo>
                  <a:pt x="0" y="4538399"/>
                </a:lnTo>
                <a:lnTo>
                  <a:pt x="0" y="0"/>
                </a:lnTo>
                <a:close/>
              </a:path>
            </a:pathLst>
          </a:custGeom>
          <a:blipFill>
            <a:blip r:embed="rId10"/>
            <a:stretch>
              <a:fillRect l="-8591" t="0" r="-23937" b="0"/>
            </a:stretch>
          </a:blipFill>
        </p:spPr>
      </p:sp>
      <p:sp>
        <p:nvSpPr>
          <p:cNvPr name="TextBox 9" id="9"/>
          <p:cNvSpPr txBox="true"/>
          <p:nvPr/>
        </p:nvSpPr>
        <p:spPr>
          <a:xfrm rot="0">
            <a:off x="407732" y="9210675"/>
            <a:ext cx="6307273" cy="1027026"/>
          </a:xfrm>
          <a:prstGeom prst="rect">
            <a:avLst/>
          </a:prstGeom>
        </p:spPr>
        <p:txBody>
          <a:bodyPr anchor="t" rtlCol="false" tIns="0" lIns="0" bIns="0" rIns="0">
            <a:spAutoFit/>
          </a:bodyPr>
          <a:lstStyle/>
          <a:p>
            <a:pPr algn="just">
              <a:lnSpc>
                <a:spcPts val="2846"/>
              </a:lnSpc>
            </a:pPr>
            <a:r>
              <a:rPr lang="en-US" sz="2033" b="true">
                <a:solidFill>
                  <a:srgbClr val="2B4B82"/>
                </a:solidFill>
                <a:latin typeface="TT Interphases Mono Bold"/>
                <a:ea typeface="TT Interphases Mono Bold"/>
                <a:cs typeface="TT Interphases Mono Bold"/>
                <a:sym typeface="TT Interphases Mono Bold"/>
              </a:rPr>
              <a:t>Görsel 2:Yüz tespitini Anlatan Diyagram[9]</a:t>
            </a:r>
          </a:p>
          <a:p>
            <a:pPr algn="just">
              <a:lnSpc>
                <a:spcPts val="2588"/>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2347936"/>
            <a:ext cx="6276929" cy="1962150"/>
          </a:xfrm>
          <a:prstGeom prst="rect">
            <a:avLst/>
          </a:prstGeom>
        </p:spPr>
        <p:txBody>
          <a:bodyPr anchor="t" rtlCol="false" tIns="0" lIns="0" bIns="0" rIns="0">
            <a:spAutoFit/>
          </a:bodyPr>
          <a:lstStyle/>
          <a:p>
            <a:pPr algn="l">
              <a:lnSpc>
                <a:spcPts val="7679"/>
              </a:lnSpc>
            </a:pPr>
            <a:r>
              <a:rPr lang="en-US" sz="6399" b="true">
                <a:solidFill>
                  <a:srgbClr val="2B4B82"/>
                </a:solidFill>
                <a:latin typeface="Josefin Sans Bold"/>
                <a:ea typeface="Josefin Sans Bold"/>
                <a:cs typeface="Josefin Sans Bold"/>
                <a:sym typeface="Josefin Sans Bold"/>
              </a:rPr>
              <a:t>YÖNTEM</a:t>
            </a:r>
          </a:p>
          <a:p>
            <a:pPr algn="l">
              <a:lnSpc>
                <a:spcPts val="7680"/>
              </a:lnSpc>
            </a:pPr>
          </a:p>
        </p:txBody>
      </p:sp>
      <p:sp>
        <p:nvSpPr>
          <p:cNvPr name="TextBox 7" id="7"/>
          <p:cNvSpPr txBox="true"/>
          <p:nvPr/>
        </p:nvSpPr>
        <p:spPr>
          <a:xfrm rot="0">
            <a:off x="7305629" y="4763431"/>
            <a:ext cx="10817668" cy="4022235"/>
          </a:xfrm>
          <a:prstGeom prst="rect">
            <a:avLst/>
          </a:prstGeom>
        </p:spPr>
        <p:txBody>
          <a:bodyPr anchor="t" rtlCol="false" tIns="0" lIns="0" bIns="0" rIns="0">
            <a:spAutoFit/>
          </a:bodyPr>
          <a:lstStyle/>
          <a:p>
            <a:pPr algn="just">
              <a:lnSpc>
                <a:spcPts val="3527"/>
              </a:lnSpc>
            </a:pPr>
            <a:r>
              <a:rPr lang="en-US" sz="2519">
                <a:solidFill>
                  <a:srgbClr val="2B4B82"/>
                </a:solidFill>
                <a:latin typeface="Josefin Sans"/>
                <a:ea typeface="Josefin Sans"/>
                <a:cs typeface="Josefin Sans"/>
                <a:sym typeface="Josefin Sans"/>
              </a:rPr>
              <a:t>Metin analizi, kullanıcının yazılı ifadelerinden anahtar kelimeler ve duygusal bağlamı tespit etmek için doğal dil işleme (NLP) tekniğiyle yapılmıştır. Kullanıcının yazdığı içerikteki belirli anahtar kelimelerin frekansı incelenerek duygusal durumu değerlendirilmiş, olumsuz duygularla ilgili uygun senaryolar oluşturulmuştur. Metin analizinde Sentiment140, CLPsych ve DAIC-WOZ veri setleri kullanılmış ve duygu analizi ile kullanıcının psikolojik durumu belirlenmiştir[6][7]. Elde edilen duygusal veriler, DSM-5 kriterlerine dayalı analizlerle eşleştirilmiştir</a:t>
            </a:r>
          </a:p>
          <a:p>
            <a:pPr algn="just">
              <a:lnSpc>
                <a:spcPts val="3527"/>
              </a:lnSpc>
              <a:spcBef>
                <a:spcPct val="0"/>
              </a:spcBef>
            </a:pPr>
          </a:p>
        </p:txBody>
      </p:sp>
      <p:sp>
        <p:nvSpPr>
          <p:cNvPr name="Freeform 8" id="8"/>
          <p:cNvSpPr/>
          <p:nvPr/>
        </p:nvSpPr>
        <p:spPr>
          <a:xfrm flipH="false" flipV="false" rot="0">
            <a:off x="583762" y="4599296"/>
            <a:ext cx="5935884" cy="3626333"/>
          </a:xfrm>
          <a:custGeom>
            <a:avLst/>
            <a:gdLst/>
            <a:ahLst/>
            <a:cxnLst/>
            <a:rect r="r" b="b" t="t" l="l"/>
            <a:pathLst>
              <a:path h="3626333" w="5935884">
                <a:moveTo>
                  <a:pt x="0" y="0"/>
                </a:moveTo>
                <a:lnTo>
                  <a:pt x="5935884" y="0"/>
                </a:lnTo>
                <a:lnTo>
                  <a:pt x="5935884" y="3626333"/>
                </a:lnTo>
                <a:lnTo>
                  <a:pt x="0" y="3626333"/>
                </a:lnTo>
                <a:lnTo>
                  <a:pt x="0" y="0"/>
                </a:lnTo>
                <a:close/>
              </a:path>
            </a:pathLst>
          </a:custGeom>
          <a:blipFill>
            <a:blip r:embed="rId10"/>
            <a:stretch>
              <a:fillRect l="-12110" t="0" r="-14543" b="0"/>
            </a:stretch>
          </a:blipFill>
        </p:spPr>
      </p:sp>
      <p:sp>
        <p:nvSpPr>
          <p:cNvPr name="TextBox 9" id="9"/>
          <p:cNvSpPr txBox="true"/>
          <p:nvPr/>
        </p:nvSpPr>
        <p:spPr>
          <a:xfrm rot="0">
            <a:off x="1028700" y="8682829"/>
            <a:ext cx="4754513" cy="1149259"/>
          </a:xfrm>
          <a:prstGeom prst="rect">
            <a:avLst/>
          </a:prstGeom>
        </p:spPr>
        <p:txBody>
          <a:bodyPr anchor="t" rtlCol="false" tIns="0" lIns="0" bIns="0" rIns="0">
            <a:spAutoFit/>
          </a:bodyPr>
          <a:lstStyle/>
          <a:p>
            <a:pPr algn="just">
              <a:lnSpc>
                <a:spcPts val="2349"/>
              </a:lnSpc>
            </a:pPr>
            <a:r>
              <a:rPr lang="en-US" sz="1678" b="true">
                <a:solidFill>
                  <a:srgbClr val="2B4B82"/>
                </a:solidFill>
                <a:latin typeface="TT Interphases Mono Bold"/>
                <a:ea typeface="TT Interphases Mono Bold"/>
                <a:cs typeface="TT Interphases Mono Bold"/>
                <a:sym typeface="TT Interphases Mono Bold"/>
              </a:rPr>
              <a:t>Görsel 3:NLP Algoritmasın Genel Diyagramı</a:t>
            </a:r>
          </a:p>
          <a:p>
            <a:pPr algn="just">
              <a:lnSpc>
                <a:spcPts val="2349"/>
              </a:lnSpc>
            </a:pPr>
          </a:p>
          <a:p>
            <a:pPr algn="just">
              <a:lnSpc>
                <a:spcPts val="220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694777" y="751860"/>
            <a:ext cx="16898445" cy="1076325"/>
          </a:xfrm>
          <a:prstGeom prst="rect">
            <a:avLst/>
          </a:prstGeom>
        </p:spPr>
        <p:txBody>
          <a:bodyPr anchor="t" rtlCol="false" tIns="0" lIns="0" bIns="0" rIns="0">
            <a:spAutoFit/>
          </a:bodyPr>
          <a:lstStyle/>
          <a:p>
            <a:pPr algn="l">
              <a:lnSpc>
                <a:spcPts val="8430"/>
              </a:lnSpc>
            </a:pPr>
            <a:r>
              <a:rPr lang="en-US" sz="7025" b="true">
                <a:solidFill>
                  <a:srgbClr val="F7B4A7"/>
                </a:solidFill>
                <a:latin typeface="Josefin Sans Bold"/>
                <a:ea typeface="Josefin Sans Bold"/>
                <a:cs typeface="Josefin Sans Bold"/>
                <a:sym typeface="Josefin Sans Bold"/>
              </a:rPr>
              <a:t>Web Sitesi Arayüzü ve Çalışma Düzeni</a:t>
            </a:r>
          </a:p>
        </p:txBody>
      </p:sp>
      <p:grpSp>
        <p:nvGrpSpPr>
          <p:cNvPr name="Group 3" id="3"/>
          <p:cNvGrpSpPr/>
          <p:nvPr/>
        </p:nvGrpSpPr>
        <p:grpSpPr>
          <a:xfrm rot="0">
            <a:off x="422691" y="2718587"/>
            <a:ext cx="8269604" cy="4301176"/>
            <a:chOff x="0" y="0"/>
            <a:chExt cx="1481820" cy="770722"/>
          </a:xfrm>
        </p:grpSpPr>
        <p:sp>
          <p:nvSpPr>
            <p:cNvPr name="Freeform 4" id="4"/>
            <p:cNvSpPr/>
            <p:nvPr/>
          </p:nvSpPr>
          <p:spPr>
            <a:xfrm flipH="false" flipV="false" rot="0">
              <a:off x="0" y="0"/>
              <a:ext cx="1481820" cy="770722"/>
            </a:xfrm>
            <a:custGeom>
              <a:avLst/>
              <a:gdLst/>
              <a:ahLst/>
              <a:cxnLst/>
              <a:rect r="r" b="b" t="t" l="l"/>
              <a:pathLst>
                <a:path h="770722" w="1481820">
                  <a:moveTo>
                    <a:pt x="69278" y="0"/>
                  </a:moveTo>
                  <a:lnTo>
                    <a:pt x="1412542" y="0"/>
                  </a:lnTo>
                  <a:cubicBezTo>
                    <a:pt x="1430915" y="0"/>
                    <a:pt x="1448536" y="7299"/>
                    <a:pt x="1461529" y="20291"/>
                  </a:cubicBezTo>
                  <a:cubicBezTo>
                    <a:pt x="1474521" y="33283"/>
                    <a:pt x="1481820" y="50904"/>
                    <a:pt x="1481820" y="69278"/>
                  </a:cubicBezTo>
                  <a:lnTo>
                    <a:pt x="1481820" y="701444"/>
                  </a:lnTo>
                  <a:cubicBezTo>
                    <a:pt x="1481820" y="719818"/>
                    <a:pt x="1474521" y="737439"/>
                    <a:pt x="1461529" y="750431"/>
                  </a:cubicBezTo>
                  <a:cubicBezTo>
                    <a:pt x="1448536" y="763423"/>
                    <a:pt x="1430915" y="770722"/>
                    <a:pt x="1412542" y="770722"/>
                  </a:cubicBezTo>
                  <a:lnTo>
                    <a:pt x="69278" y="770722"/>
                  </a:lnTo>
                  <a:cubicBezTo>
                    <a:pt x="50904" y="770722"/>
                    <a:pt x="33283" y="763423"/>
                    <a:pt x="20291" y="750431"/>
                  </a:cubicBezTo>
                  <a:cubicBezTo>
                    <a:pt x="7299" y="737439"/>
                    <a:pt x="0" y="719818"/>
                    <a:pt x="0" y="701444"/>
                  </a:cubicBezTo>
                  <a:lnTo>
                    <a:pt x="0" y="69278"/>
                  </a:lnTo>
                  <a:cubicBezTo>
                    <a:pt x="0" y="50904"/>
                    <a:pt x="7299" y="33283"/>
                    <a:pt x="20291" y="20291"/>
                  </a:cubicBezTo>
                  <a:cubicBezTo>
                    <a:pt x="33283" y="7299"/>
                    <a:pt x="50904" y="0"/>
                    <a:pt x="69278" y="0"/>
                  </a:cubicBezTo>
                  <a:close/>
                </a:path>
              </a:pathLst>
            </a:custGeom>
            <a:solidFill>
              <a:srgbClr val="282A5F"/>
            </a:solidFill>
          </p:spPr>
        </p:sp>
        <p:sp>
          <p:nvSpPr>
            <p:cNvPr name="TextBox 5" id="5"/>
            <p:cNvSpPr txBox="true"/>
            <p:nvPr/>
          </p:nvSpPr>
          <p:spPr>
            <a:xfrm>
              <a:off x="0" y="-47625"/>
              <a:ext cx="1481820" cy="818347"/>
            </a:xfrm>
            <a:prstGeom prst="rect">
              <a:avLst/>
            </a:prstGeom>
          </p:spPr>
          <p:txBody>
            <a:bodyPr anchor="ctr" rtlCol="false" tIns="50800" lIns="50800" bIns="50800" rIns="50800"/>
            <a:lstStyle/>
            <a:p>
              <a:pPr algn="ctr">
                <a:lnSpc>
                  <a:spcPts val="3986"/>
                </a:lnSpc>
              </a:pPr>
            </a:p>
          </p:txBody>
        </p:sp>
      </p:grpSp>
      <p:grpSp>
        <p:nvGrpSpPr>
          <p:cNvPr name="Group 6" id="6"/>
          <p:cNvGrpSpPr/>
          <p:nvPr/>
        </p:nvGrpSpPr>
        <p:grpSpPr>
          <a:xfrm rot="0">
            <a:off x="916865" y="3199498"/>
            <a:ext cx="7347997" cy="2983404"/>
            <a:chOff x="0" y="0"/>
            <a:chExt cx="2004591" cy="813896"/>
          </a:xfrm>
        </p:grpSpPr>
        <p:sp>
          <p:nvSpPr>
            <p:cNvPr name="Freeform 7" id="7"/>
            <p:cNvSpPr/>
            <p:nvPr/>
          </p:nvSpPr>
          <p:spPr>
            <a:xfrm flipH="false" flipV="false" rot="0">
              <a:off x="0" y="0"/>
              <a:ext cx="2004591" cy="813896"/>
            </a:xfrm>
            <a:custGeom>
              <a:avLst/>
              <a:gdLst/>
              <a:ahLst/>
              <a:cxnLst/>
              <a:rect r="r" b="b" t="t" l="l"/>
              <a:pathLst>
                <a:path h="813896" w="2004591">
                  <a:moveTo>
                    <a:pt x="0" y="0"/>
                  </a:moveTo>
                  <a:lnTo>
                    <a:pt x="2004591" y="0"/>
                  </a:lnTo>
                  <a:lnTo>
                    <a:pt x="2004591" y="813896"/>
                  </a:lnTo>
                  <a:lnTo>
                    <a:pt x="0" y="813896"/>
                  </a:lnTo>
                  <a:close/>
                </a:path>
              </a:pathLst>
            </a:custGeom>
            <a:blipFill>
              <a:blip r:embed="rId2"/>
              <a:stretch>
                <a:fillRect l="0" t="-1106" r="0" b="-1106"/>
              </a:stretch>
            </a:blipFill>
          </p:spPr>
        </p:sp>
      </p:grpSp>
      <p:sp>
        <p:nvSpPr>
          <p:cNvPr name="TextBox 8" id="8"/>
          <p:cNvSpPr txBox="true"/>
          <p:nvPr/>
        </p:nvSpPr>
        <p:spPr>
          <a:xfrm rot="0">
            <a:off x="1843643" y="6454976"/>
            <a:ext cx="5427701" cy="1072425"/>
          </a:xfrm>
          <a:prstGeom prst="rect">
            <a:avLst/>
          </a:prstGeom>
        </p:spPr>
        <p:txBody>
          <a:bodyPr anchor="t" rtlCol="false" tIns="0" lIns="0" bIns="0" rIns="0">
            <a:spAutoFit/>
          </a:bodyPr>
          <a:lstStyle/>
          <a:p>
            <a:pPr algn="just">
              <a:lnSpc>
                <a:spcPts val="2909"/>
              </a:lnSpc>
            </a:pPr>
            <a:r>
              <a:rPr lang="en-US" sz="2078" b="true">
                <a:solidFill>
                  <a:srgbClr val="F8F8F5"/>
                </a:solidFill>
                <a:latin typeface="TT Interphases Mono Bold"/>
                <a:ea typeface="TT Interphases Mono Bold"/>
                <a:cs typeface="TT Interphases Mono Bold"/>
                <a:sym typeface="TT Interphases Mono Bold"/>
              </a:rPr>
              <a:t>Görsel 4: Uygulama Giriş Ekranı</a:t>
            </a:r>
          </a:p>
          <a:p>
            <a:pPr algn="just">
              <a:lnSpc>
                <a:spcPts val="2909"/>
              </a:lnSpc>
            </a:pPr>
          </a:p>
          <a:p>
            <a:pPr algn="just">
              <a:lnSpc>
                <a:spcPts val="2769"/>
              </a:lnSpc>
              <a:spcBef>
                <a:spcPct val="0"/>
              </a:spcBef>
            </a:pPr>
          </a:p>
        </p:txBody>
      </p:sp>
      <p:sp>
        <p:nvSpPr>
          <p:cNvPr name="TextBox 9" id="9"/>
          <p:cNvSpPr txBox="true"/>
          <p:nvPr/>
        </p:nvSpPr>
        <p:spPr>
          <a:xfrm rot="0">
            <a:off x="9144000" y="3561789"/>
            <a:ext cx="8115300" cy="3115796"/>
          </a:xfrm>
          <a:prstGeom prst="rect">
            <a:avLst/>
          </a:prstGeom>
        </p:spPr>
        <p:txBody>
          <a:bodyPr anchor="t" rtlCol="false" tIns="0" lIns="0" bIns="0" rIns="0">
            <a:spAutoFit/>
          </a:bodyPr>
          <a:lstStyle/>
          <a:p>
            <a:pPr algn="l">
              <a:lnSpc>
                <a:spcPts val="3088"/>
              </a:lnSpc>
            </a:pPr>
            <a:r>
              <a:rPr lang="en-US" sz="2205" b="true">
                <a:solidFill>
                  <a:srgbClr val="94DDDE"/>
                </a:solidFill>
                <a:latin typeface="Josefin Sans Bold"/>
                <a:ea typeface="Josefin Sans Bold"/>
                <a:cs typeface="Josefin Sans Bold"/>
                <a:sym typeface="Josefin Sans Bold"/>
              </a:rPr>
              <a:t>Giriş ekranında kullanıcıları sıcak bir karşılama metni bekliyor. Üst kısımda "Kayıt Ol" ve "Giriş Yap" seçenekleri yer almakta, bu da kullanıcıların sistemde kolaylıkla hesap oluşturmasını veya mevcut hesaplarına giriş yapmalarını sağlıyor. Ana sayfanın davetkar tasarımı, kullanıcılara düşüncelerini güvenle kaydedebilecekleri bir dijital alan sunarak, deneyimlerini kişiselleştirme ve yönetme fırsatı tanıyor.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694777" y="751860"/>
            <a:ext cx="16898445" cy="1076325"/>
          </a:xfrm>
          <a:prstGeom prst="rect">
            <a:avLst/>
          </a:prstGeom>
        </p:spPr>
        <p:txBody>
          <a:bodyPr anchor="t" rtlCol="false" tIns="0" lIns="0" bIns="0" rIns="0">
            <a:spAutoFit/>
          </a:bodyPr>
          <a:lstStyle/>
          <a:p>
            <a:pPr algn="l">
              <a:lnSpc>
                <a:spcPts val="8430"/>
              </a:lnSpc>
            </a:pPr>
            <a:r>
              <a:rPr lang="en-US" sz="7025" b="true">
                <a:solidFill>
                  <a:srgbClr val="F7B4A7"/>
                </a:solidFill>
                <a:latin typeface="Josefin Sans Bold"/>
                <a:ea typeface="Josefin Sans Bold"/>
                <a:cs typeface="Josefin Sans Bold"/>
                <a:sym typeface="Josefin Sans Bold"/>
              </a:rPr>
              <a:t>Web Sitesi Arayüzü ve Çalışma Düzeni</a:t>
            </a:r>
          </a:p>
        </p:txBody>
      </p:sp>
      <p:grpSp>
        <p:nvGrpSpPr>
          <p:cNvPr name="Group 3" id="3"/>
          <p:cNvGrpSpPr/>
          <p:nvPr/>
        </p:nvGrpSpPr>
        <p:grpSpPr>
          <a:xfrm rot="0">
            <a:off x="1843643" y="2340390"/>
            <a:ext cx="15415657" cy="4323423"/>
            <a:chOff x="0" y="0"/>
            <a:chExt cx="2762312" cy="774709"/>
          </a:xfrm>
        </p:grpSpPr>
        <p:sp>
          <p:nvSpPr>
            <p:cNvPr name="Freeform 4" id="4"/>
            <p:cNvSpPr/>
            <p:nvPr/>
          </p:nvSpPr>
          <p:spPr>
            <a:xfrm flipH="false" flipV="false" rot="0">
              <a:off x="0" y="0"/>
              <a:ext cx="2762312" cy="774709"/>
            </a:xfrm>
            <a:custGeom>
              <a:avLst/>
              <a:gdLst/>
              <a:ahLst/>
              <a:cxnLst/>
              <a:rect r="r" b="b" t="t" l="l"/>
              <a:pathLst>
                <a:path h="774709" w="2762312">
                  <a:moveTo>
                    <a:pt x="37164" y="0"/>
                  </a:moveTo>
                  <a:lnTo>
                    <a:pt x="2725148" y="0"/>
                  </a:lnTo>
                  <a:cubicBezTo>
                    <a:pt x="2745673" y="0"/>
                    <a:pt x="2762312" y="16639"/>
                    <a:pt x="2762312" y="37164"/>
                  </a:cubicBezTo>
                  <a:lnTo>
                    <a:pt x="2762312" y="737545"/>
                  </a:lnTo>
                  <a:cubicBezTo>
                    <a:pt x="2762312" y="747401"/>
                    <a:pt x="2758396" y="756854"/>
                    <a:pt x="2751427" y="763824"/>
                  </a:cubicBezTo>
                  <a:cubicBezTo>
                    <a:pt x="2744457" y="770793"/>
                    <a:pt x="2735005" y="774709"/>
                    <a:pt x="2725148" y="774709"/>
                  </a:cubicBezTo>
                  <a:lnTo>
                    <a:pt x="37164" y="774709"/>
                  </a:lnTo>
                  <a:cubicBezTo>
                    <a:pt x="27307" y="774709"/>
                    <a:pt x="17855" y="770793"/>
                    <a:pt x="10885" y="763824"/>
                  </a:cubicBezTo>
                  <a:cubicBezTo>
                    <a:pt x="3915" y="756854"/>
                    <a:pt x="0" y="747401"/>
                    <a:pt x="0" y="737545"/>
                  </a:cubicBezTo>
                  <a:lnTo>
                    <a:pt x="0" y="37164"/>
                  </a:lnTo>
                  <a:cubicBezTo>
                    <a:pt x="0" y="16639"/>
                    <a:pt x="16639" y="0"/>
                    <a:pt x="37164" y="0"/>
                  </a:cubicBezTo>
                  <a:close/>
                </a:path>
              </a:pathLst>
            </a:custGeom>
            <a:solidFill>
              <a:srgbClr val="282A5F"/>
            </a:solidFill>
          </p:spPr>
        </p:sp>
        <p:sp>
          <p:nvSpPr>
            <p:cNvPr name="TextBox 5" id="5"/>
            <p:cNvSpPr txBox="true"/>
            <p:nvPr/>
          </p:nvSpPr>
          <p:spPr>
            <a:xfrm>
              <a:off x="0" y="-47625"/>
              <a:ext cx="2762312" cy="822334"/>
            </a:xfrm>
            <a:prstGeom prst="rect">
              <a:avLst/>
            </a:prstGeom>
          </p:spPr>
          <p:txBody>
            <a:bodyPr anchor="ctr" rtlCol="false" tIns="50800" lIns="50800" bIns="50800" rIns="50800"/>
            <a:lstStyle/>
            <a:p>
              <a:pPr algn="ctr">
                <a:lnSpc>
                  <a:spcPts val="3986"/>
                </a:lnSpc>
              </a:pPr>
            </a:p>
          </p:txBody>
        </p:sp>
      </p:grpSp>
      <p:sp>
        <p:nvSpPr>
          <p:cNvPr name="TextBox 6" id="6"/>
          <p:cNvSpPr txBox="true"/>
          <p:nvPr/>
        </p:nvSpPr>
        <p:spPr>
          <a:xfrm rot="0">
            <a:off x="882273" y="6980901"/>
            <a:ext cx="17405727" cy="3115796"/>
          </a:xfrm>
          <a:prstGeom prst="rect">
            <a:avLst/>
          </a:prstGeom>
        </p:spPr>
        <p:txBody>
          <a:bodyPr anchor="t" rtlCol="false" tIns="0" lIns="0" bIns="0" rIns="0">
            <a:spAutoFit/>
          </a:bodyPr>
          <a:lstStyle/>
          <a:p>
            <a:pPr algn="l">
              <a:lnSpc>
                <a:spcPts val="3088"/>
              </a:lnSpc>
            </a:pPr>
            <a:r>
              <a:rPr lang="en-US" sz="2205" b="true">
                <a:solidFill>
                  <a:srgbClr val="94DDDE"/>
                </a:solidFill>
                <a:latin typeface="Josefin Sans Bold"/>
                <a:ea typeface="Josefin Sans Bold"/>
                <a:cs typeface="Josefin Sans Bold"/>
                <a:sym typeface="Josefin Sans Bold"/>
              </a:rPr>
              <a:t>Giriş ekranımız, kullanıcı dostu bir tasarıma sahiptir ve kullanıcıları sıcak bir karşılama metniyle karşılamaktadır. Sağ üst köşede "Kayıt Ol" ve "Giriş Yap" butonları bulunuyor; böylece kullanıcılar kolaylıkla yeni hesap oluşturabilir veya mevcut hesaplarına giriş yapabilirler. Web sitemizin backend kısmında Node.js kullanılmıştır. Bu, sistemin hızlı ve verimli bir şekilde çalışmasını sağlıyor. Kullanıcılar, şifrelerini unuttuklarında "Şifremi Unuttum" seçeneğiyle e-posta adreslerine yeni bir şifre talebi gönderebilirler. Ayrıca, kayıt işlemi sırasında kullanıcıların bilgileri güvenli bir şekilde saklanmaktadır. Tüm bu özellikler, kullanıcıların ruhsal sağlıklarını daha iyi takip etmelerini sağlamaya yönelik tasarlanmıştır. Uygulamamız, kullanıcı deneyimini ön planda tutarak, kişisel verilerini yönetme imkanı sunmaktadır.</a:t>
            </a:r>
          </a:p>
          <a:p>
            <a:pPr algn="l">
              <a:lnSpc>
                <a:spcPts val="3088"/>
              </a:lnSpc>
            </a:pPr>
          </a:p>
        </p:txBody>
      </p:sp>
      <p:grpSp>
        <p:nvGrpSpPr>
          <p:cNvPr name="Group 7" id="7"/>
          <p:cNvGrpSpPr/>
          <p:nvPr/>
        </p:nvGrpSpPr>
        <p:grpSpPr>
          <a:xfrm rot="0">
            <a:off x="3012731" y="2769637"/>
            <a:ext cx="2377623" cy="2931003"/>
            <a:chOff x="0" y="0"/>
            <a:chExt cx="812800" cy="1001975"/>
          </a:xfrm>
        </p:grpSpPr>
        <p:sp>
          <p:nvSpPr>
            <p:cNvPr name="Freeform 8" id="8"/>
            <p:cNvSpPr/>
            <p:nvPr/>
          </p:nvSpPr>
          <p:spPr>
            <a:xfrm flipH="false" flipV="false" rot="0">
              <a:off x="0" y="0"/>
              <a:ext cx="812800" cy="1001975"/>
            </a:xfrm>
            <a:custGeom>
              <a:avLst/>
              <a:gdLst/>
              <a:ahLst/>
              <a:cxnLst/>
              <a:rect r="r" b="b" t="t" l="l"/>
              <a:pathLst>
                <a:path h="1001975" w="812800">
                  <a:moveTo>
                    <a:pt x="0" y="0"/>
                  </a:moveTo>
                  <a:lnTo>
                    <a:pt x="812800" y="0"/>
                  </a:lnTo>
                  <a:lnTo>
                    <a:pt x="812800" y="1001975"/>
                  </a:lnTo>
                  <a:lnTo>
                    <a:pt x="0" y="1001975"/>
                  </a:lnTo>
                  <a:close/>
                </a:path>
              </a:pathLst>
            </a:custGeom>
            <a:blipFill>
              <a:blip r:embed="rId2"/>
              <a:stretch>
                <a:fillRect l="0" t="-1179" r="0" b="-1179"/>
              </a:stretch>
            </a:blipFill>
          </p:spPr>
        </p:sp>
      </p:grpSp>
      <p:grpSp>
        <p:nvGrpSpPr>
          <p:cNvPr name="Group 9" id="9"/>
          <p:cNvGrpSpPr/>
          <p:nvPr/>
        </p:nvGrpSpPr>
        <p:grpSpPr>
          <a:xfrm rot="0">
            <a:off x="7913825" y="2769637"/>
            <a:ext cx="2460351" cy="2931003"/>
            <a:chOff x="0" y="0"/>
            <a:chExt cx="686307" cy="817594"/>
          </a:xfrm>
        </p:grpSpPr>
        <p:sp>
          <p:nvSpPr>
            <p:cNvPr name="Freeform 10" id="10"/>
            <p:cNvSpPr/>
            <p:nvPr/>
          </p:nvSpPr>
          <p:spPr>
            <a:xfrm flipH="false" flipV="false" rot="0">
              <a:off x="0" y="0"/>
              <a:ext cx="686307" cy="817594"/>
            </a:xfrm>
            <a:custGeom>
              <a:avLst/>
              <a:gdLst/>
              <a:ahLst/>
              <a:cxnLst/>
              <a:rect r="r" b="b" t="t" l="l"/>
              <a:pathLst>
                <a:path h="817594" w="686307">
                  <a:moveTo>
                    <a:pt x="0" y="0"/>
                  </a:moveTo>
                  <a:lnTo>
                    <a:pt x="686307" y="0"/>
                  </a:lnTo>
                  <a:lnTo>
                    <a:pt x="686307" y="817594"/>
                  </a:lnTo>
                  <a:lnTo>
                    <a:pt x="0" y="817594"/>
                  </a:lnTo>
                  <a:close/>
                </a:path>
              </a:pathLst>
            </a:custGeom>
            <a:blipFill>
              <a:blip r:embed="rId3"/>
              <a:stretch>
                <a:fillRect l="-8075" t="0" r="-8075" b="0"/>
              </a:stretch>
            </a:blipFill>
          </p:spPr>
        </p:sp>
      </p:grpSp>
      <p:grpSp>
        <p:nvGrpSpPr>
          <p:cNvPr name="Group 11" id="11"/>
          <p:cNvGrpSpPr/>
          <p:nvPr/>
        </p:nvGrpSpPr>
        <p:grpSpPr>
          <a:xfrm rot="0">
            <a:off x="12108318" y="2830357"/>
            <a:ext cx="4197210" cy="2809564"/>
            <a:chOff x="0" y="0"/>
            <a:chExt cx="1221404" cy="817594"/>
          </a:xfrm>
        </p:grpSpPr>
        <p:sp>
          <p:nvSpPr>
            <p:cNvPr name="Freeform 12" id="12"/>
            <p:cNvSpPr/>
            <p:nvPr/>
          </p:nvSpPr>
          <p:spPr>
            <a:xfrm flipH="false" flipV="false" rot="0">
              <a:off x="0" y="0"/>
              <a:ext cx="1221404" cy="817594"/>
            </a:xfrm>
            <a:custGeom>
              <a:avLst/>
              <a:gdLst/>
              <a:ahLst/>
              <a:cxnLst/>
              <a:rect r="r" b="b" t="t" l="l"/>
              <a:pathLst>
                <a:path h="817594" w="1221404">
                  <a:moveTo>
                    <a:pt x="0" y="0"/>
                  </a:moveTo>
                  <a:lnTo>
                    <a:pt x="1221404" y="0"/>
                  </a:lnTo>
                  <a:lnTo>
                    <a:pt x="1221404" y="817594"/>
                  </a:lnTo>
                  <a:lnTo>
                    <a:pt x="0" y="817594"/>
                  </a:lnTo>
                  <a:close/>
                </a:path>
              </a:pathLst>
            </a:custGeom>
            <a:blipFill>
              <a:blip r:embed="rId4"/>
              <a:stretch>
                <a:fillRect l="0" t="-979" r="0" b="-979"/>
              </a:stretch>
            </a:blipFill>
          </p:spPr>
        </p:sp>
      </p:grpSp>
      <p:sp>
        <p:nvSpPr>
          <p:cNvPr name="TextBox 13" id="13"/>
          <p:cNvSpPr txBox="true"/>
          <p:nvPr/>
        </p:nvSpPr>
        <p:spPr>
          <a:xfrm rot="0">
            <a:off x="3012731" y="5952926"/>
            <a:ext cx="2864322" cy="1075600"/>
          </a:xfrm>
          <a:prstGeom prst="rect">
            <a:avLst/>
          </a:prstGeom>
        </p:spPr>
        <p:txBody>
          <a:bodyPr anchor="t" rtlCol="false" tIns="0" lIns="0" bIns="0" rIns="0">
            <a:spAutoFit/>
          </a:bodyPr>
          <a:lstStyle/>
          <a:p>
            <a:pPr algn="just">
              <a:lnSpc>
                <a:spcPts val="2349"/>
              </a:lnSpc>
            </a:pPr>
            <a:r>
              <a:rPr lang="en-US" sz="1678" b="true">
                <a:solidFill>
                  <a:srgbClr val="F8F8F5"/>
                </a:solidFill>
                <a:latin typeface="TT Interphases Mono Bold"/>
                <a:ea typeface="TT Interphases Mono Bold"/>
                <a:cs typeface="TT Interphases Mono Bold"/>
                <a:sym typeface="TT Interphases Mono Bold"/>
              </a:rPr>
              <a:t>Görsel 5: Uygulama Kayıt OL Ekranı</a:t>
            </a:r>
          </a:p>
          <a:p>
            <a:pPr algn="just">
              <a:lnSpc>
                <a:spcPts val="2069"/>
              </a:lnSpc>
            </a:pPr>
          </a:p>
          <a:p>
            <a:pPr algn="just">
              <a:lnSpc>
                <a:spcPts val="1929"/>
              </a:lnSpc>
              <a:spcBef>
                <a:spcPct val="0"/>
              </a:spcBef>
            </a:pPr>
          </a:p>
        </p:txBody>
      </p:sp>
      <p:sp>
        <p:nvSpPr>
          <p:cNvPr name="TextBox 14" id="14"/>
          <p:cNvSpPr txBox="true"/>
          <p:nvPr/>
        </p:nvSpPr>
        <p:spPr>
          <a:xfrm rot="0">
            <a:off x="7650817" y="5876631"/>
            <a:ext cx="2986366" cy="1085125"/>
          </a:xfrm>
          <a:prstGeom prst="rect">
            <a:avLst/>
          </a:prstGeom>
        </p:spPr>
        <p:txBody>
          <a:bodyPr anchor="t" rtlCol="false" tIns="0" lIns="0" bIns="0" rIns="0">
            <a:spAutoFit/>
          </a:bodyPr>
          <a:lstStyle/>
          <a:p>
            <a:pPr algn="just">
              <a:lnSpc>
                <a:spcPts val="2209"/>
              </a:lnSpc>
            </a:pPr>
            <a:r>
              <a:rPr lang="en-US" sz="1578" b="true">
                <a:solidFill>
                  <a:srgbClr val="F8F8F5"/>
                </a:solidFill>
                <a:latin typeface="TT Interphases Mono Bold"/>
                <a:ea typeface="TT Interphases Mono Bold"/>
                <a:cs typeface="TT Interphases Mono Bold"/>
                <a:sym typeface="TT Interphases Mono Bold"/>
              </a:rPr>
              <a:t>Görsel 6: Uygulama Giriş Yağ Ekranı</a:t>
            </a:r>
          </a:p>
          <a:p>
            <a:pPr algn="just">
              <a:lnSpc>
                <a:spcPts val="2209"/>
              </a:lnSpc>
            </a:pPr>
          </a:p>
          <a:p>
            <a:pPr algn="just">
              <a:lnSpc>
                <a:spcPts val="2069"/>
              </a:lnSpc>
              <a:spcBef>
                <a:spcPct val="0"/>
              </a:spcBef>
            </a:pPr>
          </a:p>
        </p:txBody>
      </p:sp>
      <p:sp>
        <p:nvSpPr>
          <p:cNvPr name="TextBox 15" id="15"/>
          <p:cNvSpPr txBox="true"/>
          <p:nvPr/>
        </p:nvSpPr>
        <p:spPr>
          <a:xfrm rot="0">
            <a:off x="12408833" y="5886156"/>
            <a:ext cx="3896695" cy="1222920"/>
          </a:xfrm>
          <a:prstGeom prst="rect">
            <a:avLst/>
          </a:prstGeom>
        </p:spPr>
        <p:txBody>
          <a:bodyPr anchor="t" rtlCol="false" tIns="0" lIns="0" bIns="0" rIns="0">
            <a:spAutoFit/>
          </a:bodyPr>
          <a:lstStyle/>
          <a:p>
            <a:pPr algn="just">
              <a:lnSpc>
                <a:spcPts val="2489"/>
              </a:lnSpc>
            </a:pPr>
            <a:r>
              <a:rPr lang="en-US" sz="1778" b="true">
                <a:solidFill>
                  <a:srgbClr val="F8F8F5"/>
                </a:solidFill>
                <a:latin typeface="TT Interphases Mono Bold"/>
                <a:ea typeface="TT Interphases Mono Bold"/>
                <a:cs typeface="TT Interphases Mono Bold"/>
                <a:sym typeface="TT Interphases Mono Bold"/>
              </a:rPr>
              <a:t>Görsel 7: Uygulama Şifremi Unuttum Ekranı</a:t>
            </a:r>
          </a:p>
          <a:p>
            <a:pPr algn="just">
              <a:lnSpc>
                <a:spcPts val="2489"/>
              </a:lnSpc>
            </a:pPr>
          </a:p>
          <a:p>
            <a:pPr algn="just">
              <a:lnSpc>
                <a:spcPts val="234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694777" y="751860"/>
            <a:ext cx="16898445" cy="1076325"/>
          </a:xfrm>
          <a:prstGeom prst="rect">
            <a:avLst/>
          </a:prstGeom>
        </p:spPr>
        <p:txBody>
          <a:bodyPr anchor="t" rtlCol="false" tIns="0" lIns="0" bIns="0" rIns="0">
            <a:spAutoFit/>
          </a:bodyPr>
          <a:lstStyle/>
          <a:p>
            <a:pPr algn="l">
              <a:lnSpc>
                <a:spcPts val="8430"/>
              </a:lnSpc>
            </a:pPr>
            <a:r>
              <a:rPr lang="en-US" sz="7025" b="true">
                <a:solidFill>
                  <a:srgbClr val="F7B4A7"/>
                </a:solidFill>
                <a:latin typeface="Josefin Sans Bold"/>
                <a:ea typeface="Josefin Sans Bold"/>
                <a:cs typeface="Josefin Sans Bold"/>
                <a:sym typeface="Josefin Sans Bold"/>
              </a:rPr>
              <a:t>Web Sitesi Arayüzü ve Çalışma Düzeni</a:t>
            </a:r>
          </a:p>
        </p:txBody>
      </p:sp>
      <p:grpSp>
        <p:nvGrpSpPr>
          <p:cNvPr name="Group 3" id="3"/>
          <p:cNvGrpSpPr/>
          <p:nvPr/>
        </p:nvGrpSpPr>
        <p:grpSpPr>
          <a:xfrm rot="0">
            <a:off x="1843643" y="2340390"/>
            <a:ext cx="15415657" cy="4323423"/>
            <a:chOff x="0" y="0"/>
            <a:chExt cx="2762312" cy="774709"/>
          </a:xfrm>
        </p:grpSpPr>
        <p:sp>
          <p:nvSpPr>
            <p:cNvPr name="Freeform 4" id="4"/>
            <p:cNvSpPr/>
            <p:nvPr/>
          </p:nvSpPr>
          <p:spPr>
            <a:xfrm flipH="false" flipV="false" rot="0">
              <a:off x="0" y="0"/>
              <a:ext cx="2762312" cy="774709"/>
            </a:xfrm>
            <a:custGeom>
              <a:avLst/>
              <a:gdLst/>
              <a:ahLst/>
              <a:cxnLst/>
              <a:rect r="r" b="b" t="t" l="l"/>
              <a:pathLst>
                <a:path h="774709" w="2762312">
                  <a:moveTo>
                    <a:pt x="37164" y="0"/>
                  </a:moveTo>
                  <a:lnTo>
                    <a:pt x="2725148" y="0"/>
                  </a:lnTo>
                  <a:cubicBezTo>
                    <a:pt x="2745673" y="0"/>
                    <a:pt x="2762312" y="16639"/>
                    <a:pt x="2762312" y="37164"/>
                  </a:cubicBezTo>
                  <a:lnTo>
                    <a:pt x="2762312" y="737545"/>
                  </a:lnTo>
                  <a:cubicBezTo>
                    <a:pt x="2762312" y="747401"/>
                    <a:pt x="2758396" y="756854"/>
                    <a:pt x="2751427" y="763824"/>
                  </a:cubicBezTo>
                  <a:cubicBezTo>
                    <a:pt x="2744457" y="770793"/>
                    <a:pt x="2735005" y="774709"/>
                    <a:pt x="2725148" y="774709"/>
                  </a:cubicBezTo>
                  <a:lnTo>
                    <a:pt x="37164" y="774709"/>
                  </a:lnTo>
                  <a:cubicBezTo>
                    <a:pt x="27307" y="774709"/>
                    <a:pt x="17855" y="770793"/>
                    <a:pt x="10885" y="763824"/>
                  </a:cubicBezTo>
                  <a:cubicBezTo>
                    <a:pt x="3915" y="756854"/>
                    <a:pt x="0" y="747401"/>
                    <a:pt x="0" y="737545"/>
                  </a:cubicBezTo>
                  <a:lnTo>
                    <a:pt x="0" y="37164"/>
                  </a:lnTo>
                  <a:cubicBezTo>
                    <a:pt x="0" y="16639"/>
                    <a:pt x="16639" y="0"/>
                    <a:pt x="37164" y="0"/>
                  </a:cubicBezTo>
                  <a:close/>
                </a:path>
              </a:pathLst>
            </a:custGeom>
            <a:solidFill>
              <a:srgbClr val="282A5F"/>
            </a:solidFill>
          </p:spPr>
        </p:sp>
        <p:sp>
          <p:nvSpPr>
            <p:cNvPr name="TextBox 5" id="5"/>
            <p:cNvSpPr txBox="true"/>
            <p:nvPr/>
          </p:nvSpPr>
          <p:spPr>
            <a:xfrm>
              <a:off x="0" y="-47625"/>
              <a:ext cx="2762312" cy="822334"/>
            </a:xfrm>
            <a:prstGeom prst="rect">
              <a:avLst/>
            </a:prstGeom>
          </p:spPr>
          <p:txBody>
            <a:bodyPr anchor="ctr" rtlCol="false" tIns="50800" lIns="50800" bIns="50800" rIns="50800"/>
            <a:lstStyle/>
            <a:p>
              <a:pPr algn="ctr">
                <a:lnSpc>
                  <a:spcPts val="3986"/>
                </a:lnSpc>
              </a:pPr>
            </a:p>
          </p:txBody>
        </p:sp>
      </p:grpSp>
      <p:sp>
        <p:nvSpPr>
          <p:cNvPr name="TextBox 6" id="6"/>
          <p:cNvSpPr txBox="true"/>
          <p:nvPr/>
        </p:nvSpPr>
        <p:spPr>
          <a:xfrm rot="0">
            <a:off x="441136" y="6759063"/>
            <a:ext cx="17405727" cy="3896846"/>
          </a:xfrm>
          <a:prstGeom prst="rect">
            <a:avLst/>
          </a:prstGeom>
        </p:spPr>
        <p:txBody>
          <a:bodyPr anchor="t" rtlCol="false" tIns="0" lIns="0" bIns="0" rIns="0">
            <a:spAutoFit/>
          </a:bodyPr>
          <a:lstStyle/>
          <a:p>
            <a:pPr algn="l">
              <a:lnSpc>
                <a:spcPts val="3088"/>
              </a:lnSpc>
            </a:pPr>
            <a:r>
              <a:rPr lang="en-US" sz="2205" b="true">
                <a:solidFill>
                  <a:srgbClr val="94DDDE"/>
                </a:solidFill>
                <a:latin typeface="Josefin Sans Bold"/>
                <a:ea typeface="Josefin Sans Bold"/>
                <a:cs typeface="Josefin Sans Bold"/>
                <a:sym typeface="Josefin Sans Bold"/>
              </a:rPr>
              <a:t>Web sitemiz, yapay zeka ve görüntü işleme tekniklerini kullanarak kullanıcıların ruhsal durumlarını analiz etmeyi hedeflemektedir. Backend kısmı Flask framework’ü ile geliştirilmiş olup duygu analizi, metin analizi ve çeviri işlemleri gerçekleştirilmiştir. DeepFace kütüphanesi, kullanıcının kameradan alınan yüz ifadelerini analiz ederek dominant duyguyu belirlerken, yazılı metinler için "SamLowe/roberta-base-go_emotions" ve "sentinet/suicidality" modelleri kullanılmıştır. Metinler analiz öncesinde Google Translate API ile İngilizceye çevrilmektedir. Sistem, kullanıcıların günlüklerini kaydedebileceği, yazılı ve görsel verilerle duygu durumlarını analiz edebileceği bir platform sunmaktadır. Günlük girişi, duygu analizi sonuçlarının görüntülenmesi ve kullanıcı bilgilerinin güncellenmesi gibi özellikler mevcuttur. Ayrıca, profesyonel yardım gerektiren durumlar için intihar riski analizi yapılmakta ve gerekli uyarılar sağlanmaktadır. Bu yapı, kullanıcıların ruhsal sağlık durumlarını daha iyi takip etmelerine ve gerektiğinde destek almalarına yardımcı olmayı amaçlamaktadır.</a:t>
            </a:r>
          </a:p>
          <a:p>
            <a:pPr algn="l">
              <a:lnSpc>
                <a:spcPts val="3088"/>
              </a:lnSpc>
            </a:pPr>
          </a:p>
        </p:txBody>
      </p:sp>
      <p:grpSp>
        <p:nvGrpSpPr>
          <p:cNvPr name="Group 7" id="7"/>
          <p:cNvGrpSpPr/>
          <p:nvPr/>
        </p:nvGrpSpPr>
        <p:grpSpPr>
          <a:xfrm rot="0">
            <a:off x="2579489" y="2675270"/>
            <a:ext cx="5145699" cy="3028412"/>
            <a:chOff x="0" y="0"/>
            <a:chExt cx="1389207" cy="817594"/>
          </a:xfrm>
        </p:grpSpPr>
        <p:sp>
          <p:nvSpPr>
            <p:cNvPr name="Freeform 8" id="8"/>
            <p:cNvSpPr/>
            <p:nvPr/>
          </p:nvSpPr>
          <p:spPr>
            <a:xfrm flipH="false" flipV="false" rot="0">
              <a:off x="0" y="0"/>
              <a:ext cx="1389207" cy="817594"/>
            </a:xfrm>
            <a:custGeom>
              <a:avLst/>
              <a:gdLst/>
              <a:ahLst/>
              <a:cxnLst/>
              <a:rect r="r" b="b" t="t" l="l"/>
              <a:pathLst>
                <a:path h="817594" w="1389207">
                  <a:moveTo>
                    <a:pt x="0" y="0"/>
                  </a:moveTo>
                  <a:lnTo>
                    <a:pt x="1389207" y="0"/>
                  </a:lnTo>
                  <a:lnTo>
                    <a:pt x="1389207" y="817594"/>
                  </a:lnTo>
                  <a:lnTo>
                    <a:pt x="0" y="817594"/>
                  </a:lnTo>
                  <a:close/>
                </a:path>
              </a:pathLst>
            </a:custGeom>
            <a:blipFill>
              <a:blip r:embed="rId2"/>
              <a:stretch>
                <a:fillRect l="-1400" t="0" r="-1400" b="0"/>
              </a:stretch>
            </a:blipFill>
          </p:spPr>
        </p:sp>
      </p:grpSp>
      <p:grpSp>
        <p:nvGrpSpPr>
          <p:cNvPr name="Group 9" id="9"/>
          <p:cNvGrpSpPr/>
          <p:nvPr/>
        </p:nvGrpSpPr>
        <p:grpSpPr>
          <a:xfrm rot="0">
            <a:off x="13759144" y="2675270"/>
            <a:ext cx="3010655" cy="3028412"/>
            <a:chOff x="0" y="0"/>
            <a:chExt cx="812800" cy="817594"/>
          </a:xfrm>
        </p:grpSpPr>
        <p:sp>
          <p:nvSpPr>
            <p:cNvPr name="Freeform 10" id="10"/>
            <p:cNvSpPr/>
            <p:nvPr/>
          </p:nvSpPr>
          <p:spPr>
            <a:xfrm flipH="false" flipV="false" rot="0">
              <a:off x="0" y="0"/>
              <a:ext cx="812800" cy="817594"/>
            </a:xfrm>
            <a:custGeom>
              <a:avLst/>
              <a:gdLst/>
              <a:ahLst/>
              <a:cxnLst/>
              <a:rect r="r" b="b" t="t" l="l"/>
              <a:pathLst>
                <a:path h="817594" w="812800">
                  <a:moveTo>
                    <a:pt x="0" y="0"/>
                  </a:moveTo>
                  <a:lnTo>
                    <a:pt x="812800" y="0"/>
                  </a:lnTo>
                  <a:lnTo>
                    <a:pt x="812800" y="817594"/>
                  </a:lnTo>
                  <a:lnTo>
                    <a:pt x="0" y="817594"/>
                  </a:lnTo>
                  <a:close/>
                </a:path>
              </a:pathLst>
            </a:custGeom>
            <a:blipFill>
              <a:blip r:embed="rId3"/>
              <a:stretch>
                <a:fillRect l="0" t="-8221" r="0" b="-8221"/>
              </a:stretch>
            </a:blipFill>
          </p:spPr>
        </p:sp>
      </p:grpSp>
      <p:grpSp>
        <p:nvGrpSpPr>
          <p:cNvPr name="Group 11" id="11"/>
          <p:cNvGrpSpPr/>
          <p:nvPr/>
        </p:nvGrpSpPr>
        <p:grpSpPr>
          <a:xfrm rot="0">
            <a:off x="8760840" y="2743240"/>
            <a:ext cx="3010655" cy="3028412"/>
            <a:chOff x="0" y="0"/>
            <a:chExt cx="812800" cy="817594"/>
          </a:xfrm>
        </p:grpSpPr>
        <p:sp>
          <p:nvSpPr>
            <p:cNvPr name="Freeform 12" id="12"/>
            <p:cNvSpPr/>
            <p:nvPr/>
          </p:nvSpPr>
          <p:spPr>
            <a:xfrm flipH="false" flipV="false" rot="0">
              <a:off x="0" y="0"/>
              <a:ext cx="812800" cy="817594"/>
            </a:xfrm>
            <a:custGeom>
              <a:avLst/>
              <a:gdLst/>
              <a:ahLst/>
              <a:cxnLst/>
              <a:rect r="r" b="b" t="t" l="l"/>
              <a:pathLst>
                <a:path h="817594" w="812800">
                  <a:moveTo>
                    <a:pt x="0" y="0"/>
                  </a:moveTo>
                  <a:lnTo>
                    <a:pt x="812800" y="0"/>
                  </a:lnTo>
                  <a:lnTo>
                    <a:pt x="812800" y="817594"/>
                  </a:lnTo>
                  <a:lnTo>
                    <a:pt x="0" y="817594"/>
                  </a:lnTo>
                  <a:close/>
                </a:path>
              </a:pathLst>
            </a:custGeom>
            <a:blipFill>
              <a:blip r:embed="rId4"/>
              <a:stretch>
                <a:fillRect l="-5269" t="0" r="-5269" b="0"/>
              </a:stretch>
            </a:blipFill>
          </p:spPr>
        </p:sp>
      </p:grpSp>
      <p:sp>
        <p:nvSpPr>
          <p:cNvPr name="TextBox 13" id="13"/>
          <p:cNvSpPr txBox="true"/>
          <p:nvPr/>
        </p:nvSpPr>
        <p:spPr>
          <a:xfrm rot="0">
            <a:off x="3005120" y="5889015"/>
            <a:ext cx="4720068" cy="450565"/>
          </a:xfrm>
          <a:prstGeom prst="rect">
            <a:avLst/>
          </a:prstGeom>
        </p:spPr>
        <p:txBody>
          <a:bodyPr anchor="t" rtlCol="false" tIns="0" lIns="0" bIns="0" rIns="0">
            <a:spAutoFit/>
          </a:bodyPr>
          <a:lstStyle/>
          <a:p>
            <a:pPr algn="just">
              <a:lnSpc>
                <a:spcPts val="1697"/>
              </a:lnSpc>
            </a:pPr>
            <a:r>
              <a:rPr lang="en-US" sz="1212" b="true">
                <a:solidFill>
                  <a:srgbClr val="F8F8F5"/>
                </a:solidFill>
                <a:latin typeface="TT Interphases Mono Bold"/>
                <a:ea typeface="TT Interphases Mono Bold"/>
                <a:cs typeface="TT Interphases Mono Bold"/>
                <a:sym typeface="TT Interphases Mono Bold"/>
              </a:rPr>
              <a:t>Görsel 8: Uygulama Günlük Girdisi  Ekranı</a:t>
            </a:r>
          </a:p>
          <a:p>
            <a:pPr algn="just">
              <a:lnSpc>
                <a:spcPts val="1110"/>
              </a:lnSpc>
            </a:pPr>
          </a:p>
          <a:p>
            <a:pPr algn="just">
              <a:lnSpc>
                <a:spcPts val="817"/>
              </a:lnSpc>
              <a:spcBef>
                <a:spcPct val="0"/>
              </a:spcBef>
            </a:pPr>
          </a:p>
        </p:txBody>
      </p:sp>
      <p:sp>
        <p:nvSpPr>
          <p:cNvPr name="TextBox 14" id="14"/>
          <p:cNvSpPr txBox="true"/>
          <p:nvPr/>
        </p:nvSpPr>
        <p:spPr>
          <a:xfrm rot="0">
            <a:off x="8470194" y="5989600"/>
            <a:ext cx="5046433" cy="513658"/>
          </a:xfrm>
          <a:prstGeom prst="rect">
            <a:avLst/>
          </a:prstGeom>
        </p:spPr>
        <p:txBody>
          <a:bodyPr anchor="t" rtlCol="false" tIns="0" lIns="0" bIns="0" rIns="0">
            <a:spAutoFit/>
          </a:bodyPr>
          <a:lstStyle/>
          <a:p>
            <a:pPr algn="just">
              <a:lnSpc>
                <a:spcPts val="1538"/>
              </a:lnSpc>
            </a:pPr>
            <a:r>
              <a:rPr lang="en-US" sz="1098" b="true">
                <a:solidFill>
                  <a:srgbClr val="F8F8F5"/>
                </a:solidFill>
                <a:latin typeface="TT Interphases Mono Bold"/>
                <a:ea typeface="TT Interphases Mono Bold"/>
                <a:cs typeface="TT Interphases Mono Bold"/>
                <a:sym typeface="TT Interphases Mono Bold"/>
              </a:rPr>
              <a:t>Görsel 9: Uygulama Yapay Zeka Etkileşim Ekranı,</a:t>
            </a:r>
          </a:p>
          <a:p>
            <a:pPr algn="just">
              <a:lnSpc>
                <a:spcPts val="2676"/>
              </a:lnSpc>
              <a:spcBef>
                <a:spcPct val="0"/>
              </a:spcBef>
            </a:pPr>
          </a:p>
        </p:txBody>
      </p:sp>
      <p:sp>
        <p:nvSpPr>
          <p:cNvPr name="TextBox 15" id="15"/>
          <p:cNvSpPr txBox="true"/>
          <p:nvPr/>
        </p:nvSpPr>
        <p:spPr>
          <a:xfrm rot="0">
            <a:off x="13397519" y="5889015"/>
            <a:ext cx="3861781" cy="314653"/>
          </a:xfrm>
          <a:prstGeom prst="rect">
            <a:avLst/>
          </a:prstGeom>
        </p:spPr>
        <p:txBody>
          <a:bodyPr anchor="t" rtlCol="false" tIns="0" lIns="0" bIns="0" rIns="0">
            <a:spAutoFit/>
          </a:bodyPr>
          <a:lstStyle/>
          <a:p>
            <a:pPr algn="just">
              <a:lnSpc>
                <a:spcPts val="1697"/>
              </a:lnSpc>
            </a:pPr>
            <a:r>
              <a:rPr lang="en-US" sz="1212" b="true">
                <a:solidFill>
                  <a:srgbClr val="F8F8F5"/>
                </a:solidFill>
                <a:latin typeface="TT Interphases Mono Bold"/>
                <a:ea typeface="TT Interphases Mono Bold"/>
                <a:cs typeface="TT Interphases Mono Bold"/>
                <a:sym typeface="TT Interphases Mono Bold"/>
              </a:rPr>
              <a:t>Görsel 10: Uygulama Kişisel Bilgi  Ekranı</a:t>
            </a:r>
          </a:p>
          <a:p>
            <a:pPr algn="just">
              <a:lnSpc>
                <a:spcPts val="817"/>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DAGcYZ67SmI</dc:identifier>
  <dcterms:modified xsi:type="dcterms:W3CDTF">2011-08-01T06:04:30Z</dcterms:modified>
  <cp:revision>1</cp:revision>
  <dc:title>Mavi İzometrik Unsurlar ve Modeller Eğitimde Teknoloji Teknoloji Sunumu</dc:title>
</cp:coreProperties>
</file>