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60" r:id="rId4"/>
    <p:sldId id="261" r:id="rId5"/>
    <p:sldId id="259" r:id="rId6"/>
    <p:sldId id="262" r:id="rId7"/>
    <p:sldId id="263" r:id="rId8"/>
    <p:sldId id="264" r:id="rId9"/>
    <p:sldId id="265" r:id="rId10"/>
    <p:sldId id="266" r:id="rId11"/>
    <p:sldId id="258"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D6"/>
    <a:srgbClr val="00C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8"/>
    <p:restoredTop sz="94679"/>
  </p:normalViewPr>
  <p:slideViewPr>
    <p:cSldViewPr snapToGrid="0">
      <p:cViewPr varScale="1">
        <p:scale>
          <a:sx n="132" d="100"/>
          <a:sy n="132" d="100"/>
        </p:scale>
        <p:origin x="20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088C-EE55-154C-9AC8-BC5C920DF30B}" type="datetimeFigureOut">
              <a:rPr lang="tr-TR" smtClean="0"/>
              <a:t>26.03.2023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67602-9964-064F-AEAC-A33314438FC9}" type="slidenum">
              <a:rPr lang="tr-TR" smtClean="0"/>
              <a:t>‹#›</a:t>
            </a:fld>
            <a:endParaRPr lang="tr-TR"/>
          </a:p>
        </p:txBody>
      </p:sp>
    </p:spTree>
    <p:extLst>
      <p:ext uri="{BB962C8B-B14F-4D97-AF65-F5344CB8AC3E}">
        <p14:creationId xmlns:p14="http://schemas.microsoft.com/office/powerpoint/2010/main" val="61665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4</a:t>
            </a:fld>
            <a:endParaRPr lang="tr-TR"/>
          </a:p>
        </p:txBody>
      </p:sp>
    </p:spTree>
    <p:extLst>
      <p:ext uri="{BB962C8B-B14F-4D97-AF65-F5344CB8AC3E}">
        <p14:creationId xmlns:p14="http://schemas.microsoft.com/office/powerpoint/2010/main" val="311835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6</a:t>
            </a:fld>
            <a:endParaRPr lang="tr-TR"/>
          </a:p>
        </p:txBody>
      </p:sp>
    </p:spTree>
    <p:extLst>
      <p:ext uri="{BB962C8B-B14F-4D97-AF65-F5344CB8AC3E}">
        <p14:creationId xmlns:p14="http://schemas.microsoft.com/office/powerpoint/2010/main" val="90042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B7E2F-3CEF-B79A-91F5-EA6A534DFEB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24C5674-7701-5913-9F1B-B219FCD20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B636F12-79D1-D8B5-6DE7-7723E3C72C8E}"/>
              </a:ext>
            </a:extLst>
          </p:cNvPr>
          <p:cNvSpPr>
            <a:spLocks noGrp="1"/>
          </p:cNvSpPr>
          <p:nvPr>
            <p:ph type="dt" sz="half" idx="10"/>
          </p:nvPr>
        </p:nvSpPr>
        <p:spPr/>
        <p:txBody>
          <a:bodyPr/>
          <a:lstStyle/>
          <a:p>
            <a:fld id="{A0BC1B2F-D5E0-B242-823E-FE47CCA4DBA0}" type="datetime1">
              <a:rPr lang="tr-TR" smtClean="0"/>
              <a:t>26.03.2023</a:t>
            </a:fld>
            <a:endParaRPr lang="tr-TR"/>
          </a:p>
        </p:txBody>
      </p:sp>
      <p:sp>
        <p:nvSpPr>
          <p:cNvPr id="5" name="Alt Bilgi Yer Tutucusu 4">
            <a:extLst>
              <a:ext uri="{FF2B5EF4-FFF2-40B4-BE49-F238E27FC236}">
                <a16:creationId xmlns:a16="http://schemas.microsoft.com/office/drawing/2014/main" id="{28E6213A-DE91-928F-0B04-5EBD2CF92F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682CCD-1C6C-C3F2-17EC-BCC7E38EE744}"/>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51531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18B69-1B28-2801-2C1F-79E2544C33F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27971CF-4C7A-A088-78DF-719A2D4B939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E2A9C3-B683-492B-694E-88969820DC08}"/>
              </a:ext>
            </a:extLst>
          </p:cNvPr>
          <p:cNvSpPr>
            <a:spLocks noGrp="1"/>
          </p:cNvSpPr>
          <p:nvPr>
            <p:ph type="dt" sz="half" idx="10"/>
          </p:nvPr>
        </p:nvSpPr>
        <p:spPr/>
        <p:txBody>
          <a:bodyPr/>
          <a:lstStyle/>
          <a:p>
            <a:fld id="{3BC73FB5-D8C3-AB4D-8DC3-034195BC95AC}" type="datetime1">
              <a:rPr lang="tr-TR" smtClean="0"/>
              <a:t>26.03.2023</a:t>
            </a:fld>
            <a:endParaRPr lang="tr-TR"/>
          </a:p>
        </p:txBody>
      </p:sp>
      <p:sp>
        <p:nvSpPr>
          <p:cNvPr id="5" name="Alt Bilgi Yer Tutucusu 4">
            <a:extLst>
              <a:ext uri="{FF2B5EF4-FFF2-40B4-BE49-F238E27FC236}">
                <a16:creationId xmlns:a16="http://schemas.microsoft.com/office/drawing/2014/main" id="{CE8D4195-6F4F-307E-FF31-3B0D390F82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BD597A-9EF2-8B0A-85D5-5A60EDE87F27}"/>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50569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BEB46F0-BD90-8A5C-A75B-11E185B6498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D2DB68F-8C08-4DCF-89FC-D858CF61EDC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4602DDE-51B6-0748-BD1E-6342AA44221A}"/>
              </a:ext>
            </a:extLst>
          </p:cNvPr>
          <p:cNvSpPr>
            <a:spLocks noGrp="1"/>
          </p:cNvSpPr>
          <p:nvPr>
            <p:ph type="dt" sz="half" idx="10"/>
          </p:nvPr>
        </p:nvSpPr>
        <p:spPr/>
        <p:txBody>
          <a:bodyPr/>
          <a:lstStyle/>
          <a:p>
            <a:fld id="{37895915-7A2F-CA4C-8453-779E38F83BC2}" type="datetime1">
              <a:rPr lang="tr-TR" smtClean="0"/>
              <a:t>26.03.2023</a:t>
            </a:fld>
            <a:endParaRPr lang="tr-TR"/>
          </a:p>
        </p:txBody>
      </p:sp>
      <p:sp>
        <p:nvSpPr>
          <p:cNvPr id="5" name="Alt Bilgi Yer Tutucusu 4">
            <a:extLst>
              <a:ext uri="{FF2B5EF4-FFF2-40B4-BE49-F238E27FC236}">
                <a16:creationId xmlns:a16="http://schemas.microsoft.com/office/drawing/2014/main" id="{63234576-4145-6C49-945F-1C658FBAAFA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0320475-D4A9-F140-317C-889F81C40320}"/>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76476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374EC-5169-A387-0BC2-C0B36DDED8C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A3D1981-9042-F3D8-4081-E7ADEB6ECE6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B9F5BD-3DB0-94D3-B034-50ED0BA7E594}"/>
              </a:ext>
            </a:extLst>
          </p:cNvPr>
          <p:cNvSpPr>
            <a:spLocks noGrp="1"/>
          </p:cNvSpPr>
          <p:nvPr>
            <p:ph type="dt" sz="half" idx="10"/>
          </p:nvPr>
        </p:nvSpPr>
        <p:spPr/>
        <p:txBody>
          <a:bodyPr/>
          <a:lstStyle/>
          <a:p>
            <a:fld id="{7F255B11-7DE9-9048-8EBC-40258560EEE5}" type="datetime1">
              <a:rPr lang="tr-TR" smtClean="0"/>
              <a:t>26.03.2023</a:t>
            </a:fld>
            <a:endParaRPr lang="tr-TR"/>
          </a:p>
        </p:txBody>
      </p:sp>
      <p:sp>
        <p:nvSpPr>
          <p:cNvPr id="5" name="Alt Bilgi Yer Tutucusu 4">
            <a:extLst>
              <a:ext uri="{FF2B5EF4-FFF2-40B4-BE49-F238E27FC236}">
                <a16:creationId xmlns:a16="http://schemas.microsoft.com/office/drawing/2014/main" id="{C6A596F1-84E0-166D-2383-C0B0FC7597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CE432D-8649-D823-0A8E-6008EB4C0C4F}"/>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400509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750B9-D5FE-0138-3251-0F9267B4AFC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E753C43-1F96-F4DB-FB48-7C6AFFB87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42FB6F7-EBBA-91A9-1B9A-E2537CF250E1}"/>
              </a:ext>
            </a:extLst>
          </p:cNvPr>
          <p:cNvSpPr>
            <a:spLocks noGrp="1"/>
          </p:cNvSpPr>
          <p:nvPr>
            <p:ph type="dt" sz="half" idx="10"/>
          </p:nvPr>
        </p:nvSpPr>
        <p:spPr/>
        <p:txBody>
          <a:bodyPr/>
          <a:lstStyle/>
          <a:p>
            <a:fld id="{5BD8ED9F-3ECD-B04F-B2E4-17605AAA5218}" type="datetime1">
              <a:rPr lang="tr-TR" smtClean="0"/>
              <a:t>26.03.2023</a:t>
            </a:fld>
            <a:endParaRPr lang="tr-TR"/>
          </a:p>
        </p:txBody>
      </p:sp>
      <p:sp>
        <p:nvSpPr>
          <p:cNvPr id="5" name="Alt Bilgi Yer Tutucusu 4">
            <a:extLst>
              <a:ext uri="{FF2B5EF4-FFF2-40B4-BE49-F238E27FC236}">
                <a16:creationId xmlns:a16="http://schemas.microsoft.com/office/drawing/2014/main" id="{457A9E8D-9152-8529-A98C-DFB58A5325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76B852-04AC-9F32-E139-3E2A439CE989}"/>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6554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6385A-B68E-3EE3-8E85-5241D0BB46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B63FEE-A979-E3D3-E6D0-13406EA06DB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1AD662B-D456-E8D1-2D94-7F577CD94C9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B219EA9-DC88-E113-862F-BC76856C0CBB}"/>
              </a:ext>
            </a:extLst>
          </p:cNvPr>
          <p:cNvSpPr>
            <a:spLocks noGrp="1"/>
          </p:cNvSpPr>
          <p:nvPr>
            <p:ph type="dt" sz="half" idx="10"/>
          </p:nvPr>
        </p:nvSpPr>
        <p:spPr/>
        <p:txBody>
          <a:bodyPr/>
          <a:lstStyle/>
          <a:p>
            <a:fld id="{656E6A8C-24B8-0342-AADE-67C35D8E0AA1}" type="datetime1">
              <a:rPr lang="tr-TR" smtClean="0"/>
              <a:t>26.03.2023</a:t>
            </a:fld>
            <a:endParaRPr lang="tr-TR"/>
          </a:p>
        </p:txBody>
      </p:sp>
      <p:sp>
        <p:nvSpPr>
          <p:cNvPr id="6" name="Alt Bilgi Yer Tutucusu 5">
            <a:extLst>
              <a:ext uri="{FF2B5EF4-FFF2-40B4-BE49-F238E27FC236}">
                <a16:creationId xmlns:a16="http://schemas.microsoft.com/office/drawing/2014/main" id="{2D3F1C3A-56F4-470A-FBDC-5BEBC08E845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2B53CD4-9A09-FD26-45D1-CB4AF282A825}"/>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5183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584F0-2E4F-26D4-314B-B6D3A897786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A8606D-8FF7-EFA6-D935-E9420CFF5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25F0952-CE15-F99F-7524-6E334ACE90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B8CBE1E-448A-B40B-7019-943921FE0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D820B95-C77F-136A-C5C7-90FB6D73139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7C17DFB-898E-966F-6286-E1463EC5EE6A}"/>
              </a:ext>
            </a:extLst>
          </p:cNvPr>
          <p:cNvSpPr>
            <a:spLocks noGrp="1"/>
          </p:cNvSpPr>
          <p:nvPr>
            <p:ph type="dt" sz="half" idx="10"/>
          </p:nvPr>
        </p:nvSpPr>
        <p:spPr/>
        <p:txBody>
          <a:bodyPr/>
          <a:lstStyle/>
          <a:p>
            <a:fld id="{307D2128-DD1F-5247-98CE-CA35DBD5419D}" type="datetime1">
              <a:rPr lang="tr-TR" smtClean="0"/>
              <a:t>26.03.2023</a:t>
            </a:fld>
            <a:endParaRPr lang="tr-TR"/>
          </a:p>
        </p:txBody>
      </p:sp>
      <p:sp>
        <p:nvSpPr>
          <p:cNvPr id="8" name="Alt Bilgi Yer Tutucusu 7">
            <a:extLst>
              <a:ext uri="{FF2B5EF4-FFF2-40B4-BE49-F238E27FC236}">
                <a16:creationId xmlns:a16="http://schemas.microsoft.com/office/drawing/2014/main" id="{BA5C7095-BF36-ECB0-1517-6D83078DDE9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1F04740-DB65-2640-C115-F2635E0555E4}"/>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12029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6ABB96-4386-BFA9-8D05-7C1DE5FD5A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7ACE9A6-B507-8B60-1746-3FE4F3FC549C}"/>
              </a:ext>
            </a:extLst>
          </p:cNvPr>
          <p:cNvSpPr>
            <a:spLocks noGrp="1"/>
          </p:cNvSpPr>
          <p:nvPr>
            <p:ph type="dt" sz="half" idx="10"/>
          </p:nvPr>
        </p:nvSpPr>
        <p:spPr/>
        <p:txBody>
          <a:bodyPr/>
          <a:lstStyle/>
          <a:p>
            <a:fld id="{BF100BA4-85BB-7046-B3DC-B72F2A3A6C0C}" type="datetime1">
              <a:rPr lang="tr-TR" smtClean="0"/>
              <a:t>26.03.2023</a:t>
            </a:fld>
            <a:endParaRPr lang="tr-TR"/>
          </a:p>
        </p:txBody>
      </p:sp>
      <p:sp>
        <p:nvSpPr>
          <p:cNvPr id="4" name="Alt Bilgi Yer Tutucusu 3">
            <a:extLst>
              <a:ext uri="{FF2B5EF4-FFF2-40B4-BE49-F238E27FC236}">
                <a16:creationId xmlns:a16="http://schemas.microsoft.com/office/drawing/2014/main" id="{6C91CE0D-0C89-00AE-6A81-1F3A3620B56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E83B887-7358-D34A-59FB-A62073B2AA79}"/>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0104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8122404-868A-DA4F-0D87-82A2C31A6ECE}"/>
              </a:ext>
            </a:extLst>
          </p:cNvPr>
          <p:cNvSpPr>
            <a:spLocks noGrp="1"/>
          </p:cNvSpPr>
          <p:nvPr>
            <p:ph type="dt" sz="half" idx="10"/>
          </p:nvPr>
        </p:nvSpPr>
        <p:spPr/>
        <p:txBody>
          <a:bodyPr/>
          <a:lstStyle/>
          <a:p>
            <a:fld id="{22BE8E9F-A738-1A4A-8F57-7BFA234AA61E}" type="datetime1">
              <a:rPr lang="tr-TR" smtClean="0"/>
              <a:t>26.03.2023</a:t>
            </a:fld>
            <a:endParaRPr lang="tr-TR"/>
          </a:p>
        </p:txBody>
      </p:sp>
      <p:sp>
        <p:nvSpPr>
          <p:cNvPr id="3" name="Alt Bilgi Yer Tutucusu 2">
            <a:extLst>
              <a:ext uri="{FF2B5EF4-FFF2-40B4-BE49-F238E27FC236}">
                <a16:creationId xmlns:a16="http://schemas.microsoft.com/office/drawing/2014/main" id="{2BA3F1C7-8196-07E6-9119-6CEB69D4A16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932ECB3-FD19-D1AC-FB8F-E1DCC8A84263}"/>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95960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41F5DC-2653-796B-B693-22B22DD35E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998228C-0298-CE51-2AC7-6E3E3C58C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75E1739-B643-701F-57ED-DBE43FA26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50A517C-9B85-AEFA-6FD1-FF5D0D8AF84F}"/>
              </a:ext>
            </a:extLst>
          </p:cNvPr>
          <p:cNvSpPr>
            <a:spLocks noGrp="1"/>
          </p:cNvSpPr>
          <p:nvPr>
            <p:ph type="dt" sz="half" idx="10"/>
          </p:nvPr>
        </p:nvSpPr>
        <p:spPr/>
        <p:txBody>
          <a:bodyPr/>
          <a:lstStyle/>
          <a:p>
            <a:fld id="{A5FE5A4D-436B-174F-84D3-6BA2006990AC}" type="datetime1">
              <a:rPr lang="tr-TR" smtClean="0"/>
              <a:t>26.03.2023</a:t>
            </a:fld>
            <a:endParaRPr lang="tr-TR"/>
          </a:p>
        </p:txBody>
      </p:sp>
      <p:sp>
        <p:nvSpPr>
          <p:cNvPr id="6" name="Alt Bilgi Yer Tutucusu 5">
            <a:extLst>
              <a:ext uri="{FF2B5EF4-FFF2-40B4-BE49-F238E27FC236}">
                <a16:creationId xmlns:a16="http://schemas.microsoft.com/office/drawing/2014/main" id="{781F2346-C9DB-89C6-EB53-CD2BC8DB7F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C23203-6AC3-40F2-807F-8088D8411036}"/>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20723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F58DC-D347-9D08-38BB-05588CFB30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090A93D-D90E-45D8-6212-34A62D36F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F456984-E659-4D29-359F-91719FFB0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5974555-7F88-ABC6-568D-F9B4C15EAC3E}"/>
              </a:ext>
            </a:extLst>
          </p:cNvPr>
          <p:cNvSpPr>
            <a:spLocks noGrp="1"/>
          </p:cNvSpPr>
          <p:nvPr>
            <p:ph type="dt" sz="half" idx="10"/>
          </p:nvPr>
        </p:nvSpPr>
        <p:spPr/>
        <p:txBody>
          <a:bodyPr/>
          <a:lstStyle/>
          <a:p>
            <a:fld id="{8DC0D2D5-5D92-2A41-8A98-0A4CE906BA91}" type="datetime1">
              <a:rPr lang="tr-TR" smtClean="0"/>
              <a:t>26.03.2023</a:t>
            </a:fld>
            <a:endParaRPr lang="tr-TR"/>
          </a:p>
        </p:txBody>
      </p:sp>
      <p:sp>
        <p:nvSpPr>
          <p:cNvPr id="6" name="Alt Bilgi Yer Tutucusu 5">
            <a:extLst>
              <a:ext uri="{FF2B5EF4-FFF2-40B4-BE49-F238E27FC236}">
                <a16:creationId xmlns:a16="http://schemas.microsoft.com/office/drawing/2014/main" id="{971BC20B-7E4B-64CB-8551-99F0AC84D54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17CE753-87E6-B708-E692-3B5AAF3DB1A1}"/>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94176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106DB21-74A7-ADB0-7C11-3F82BD954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5151FC-016A-0D9C-C97D-A15275423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177C44D-2D4B-E0A8-05A0-2B370A064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A471-C20F-5449-B7B7-2115A63A2DB2}" type="datetime1">
              <a:rPr lang="tr-TR" smtClean="0"/>
              <a:t>26.03.2023</a:t>
            </a:fld>
            <a:endParaRPr lang="tr-TR"/>
          </a:p>
        </p:txBody>
      </p:sp>
      <p:sp>
        <p:nvSpPr>
          <p:cNvPr id="5" name="Alt Bilgi Yer Tutucusu 4">
            <a:extLst>
              <a:ext uri="{FF2B5EF4-FFF2-40B4-BE49-F238E27FC236}">
                <a16:creationId xmlns:a16="http://schemas.microsoft.com/office/drawing/2014/main" id="{AE05BD55-5729-6857-795F-8FCC64F30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10D2233-423E-5BAA-8CBB-3F8EC11A7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E0F06-4CB6-4145-AA97-71AD1A1461D0}" type="slidenum">
              <a:rPr lang="tr-TR" smtClean="0"/>
              <a:t>‹#›</a:t>
            </a:fld>
            <a:endParaRPr lang="tr-TR"/>
          </a:p>
        </p:txBody>
      </p:sp>
    </p:spTree>
    <p:extLst>
      <p:ext uri="{BB962C8B-B14F-4D97-AF65-F5344CB8AC3E}">
        <p14:creationId xmlns:p14="http://schemas.microsoft.com/office/powerpoint/2010/main" val="12779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storage/docs/gsutil"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hyperlink" Target="https://www.golangprograms.com/go-language/functions.html" TargetMode="External"/><Relationship Id="rId3" Type="http://schemas.openxmlformats.org/officeDocument/2006/relationships/hyperlink" Target="https://go.dev/" TargetMode="External"/><Relationship Id="rId7" Type="http://schemas.openxmlformats.org/officeDocument/2006/relationships/hyperlink" Target="https://www.youtube.com/watch?v=etSN4X_fCnM&amp;list=PL4cUxeGkcC9gC88BEo9czgyS72A3doDeM" TargetMode="External"/><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hyperlink" Target="https://www.infoworld.com/article/3198928/whats-the-go-programming-language-really-good-for.html" TargetMode="External"/><Relationship Id="rId5" Type="http://schemas.openxmlformats.org/officeDocument/2006/relationships/hyperlink" Target="https://nexttechnology.io/the-most-popular-programming-languages-in-2023/" TargetMode="External"/><Relationship Id="rId4" Type="http://schemas.openxmlformats.org/officeDocument/2006/relationships/hyperlink" Target="https://www.freecodecamp.org/news/what-is-go-programming-languag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3.jpeg"/><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nsq.io/"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166ECC-E8F6-D948-C6F6-E2C25163712E}"/>
              </a:ext>
            </a:extLst>
          </p:cNvPr>
          <p:cNvSpPr>
            <a:spLocks noGrp="1"/>
          </p:cNvSpPr>
          <p:nvPr>
            <p:ph type="ctrTitle"/>
          </p:nvPr>
        </p:nvSpPr>
        <p:spPr>
          <a:xfrm>
            <a:off x="3535500" y="334382"/>
            <a:ext cx="2134313" cy="1479521"/>
          </a:xfrm>
        </p:spPr>
        <p:txBody>
          <a:bodyPr>
            <a:noAutofit/>
          </a:bodyPr>
          <a:lstStyle/>
          <a:p>
            <a:r>
              <a:rPr lang="tr-TR" sz="9000" dirty="0">
                <a:solidFill>
                  <a:schemeClr val="tx1">
                    <a:lumMod val="85000"/>
                    <a:lumOff val="15000"/>
                  </a:schemeClr>
                </a:solidFill>
                <a:latin typeface="STHupo" panose="02010800040101010101" pitchFamily="2" charset="-122"/>
                <a:ea typeface="STHupo" panose="02010800040101010101" pitchFamily="2" charset="-122"/>
                <a:cs typeface="Gill Sans" panose="020B0502020104020203" pitchFamily="34" charset="-79"/>
              </a:rPr>
              <a:t>GO</a:t>
            </a:r>
          </a:p>
        </p:txBody>
      </p:sp>
      <p:sp>
        <p:nvSpPr>
          <p:cNvPr id="3" name="Metin kutusu 2">
            <a:extLst>
              <a:ext uri="{FF2B5EF4-FFF2-40B4-BE49-F238E27FC236}">
                <a16:creationId xmlns:a16="http://schemas.microsoft.com/office/drawing/2014/main" id="{D356D5F5-5F06-9D33-C35C-780A0E7EB186}"/>
              </a:ext>
            </a:extLst>
          </p:cNvPr>
          <p:cNvSpPr txBox="1"/>
          <p:nvPr/>
        </p:nvSpPr>
        <p:spPr>
          <a:xfrm>
            <a:off x="-374219" y="1834943"/>
            <a:ext cx="5801990" cy="738664"/>
          </a:xfrm>
          <a:prstGeom prst="rect">
            <a:avLst/>
          </a:prstGeom>
          <a:noFill/>
        </p:spPr>
        <p:txBody>
          <a:bodyPr wrap="square" rtlCol="0">
            <a:spAutoFit/>
          </a:bodyPr>
          <a:lstStyle/>
          <a:p>
            <a:pPr lvl="2" algn="r"/>
            <a:r>
              <a:rPr lang="en-US" sz="2100" dirty="0">
                <a:latin typeface="Gill Sans Ultra Bold" panose="020B0A02020104020203" pitchFamily="34" charset="0"/>
              </a:rPr>
              <a:t>Concepts of Programming        		Languages</a:t>
            </a:r>
          </a:p>
        </p:txBody>
      </p:sp>
      <p:sp>
        <p:nvSpPr>
          <p:cNvPr id="4" name="Metin kutusu 3">
            <a:extLst>
              <a:ext uri="{FF2B5EF4-FFF2-40B4-BE49-F238E27FC236}">
                <a16:creationId xmlns:a16="http://schemas.microsoft.com/office/drawing/2014/main" id="{D537BAB9-85AD-BD04-9497-FC8FB129DC24}"/>
              </a:ext>
            </a:extLst>
          </p:cNvPr>
          <p:cNvSpPr txBox="1"/>
          <p:nvPr/>
        </p:nvSpPr>
        <p:spPr>
          <a:xfrm>
            <a:off x="863144" y="3908115"/>
            <a:ext cx="4806669" cy="1323439"/>
          </a:xfrm>
          <a:prstGeom prst="rect">
            <a:avLst/>
          </a:prstGeom>
          <a:noFill/>
        </p:spPr>
        <p:txBody>
          <a:bodyPr wrap="square" rtlCol="0">
            <a:spAutoFit/>
          </a:bodyPr>
          <a:lstStyle/>
          <a:p>
            <a:r>
              <a:rPr lang="tr-TR" sz="2000" dirty="0">
                <a:latin typeface="Gill Sans" panose="020B0502020104020203" pitchFamily="34" charset="-79"/>
                <a:cs typeface="Gill Sans" panose="020B0502020104020203" pitchFamily="34" charset="-79"/>
              </a:rPr>
              <a:t>Ahmet Eray Karadağ – B201202021</a:t>
            </a:r>
          </a:p>
          <a:p>
            <a:r>
              <a:rPr lang="tr-TR" sz="2000" dirty="0">
                <a:latin typeface="Gill Sans" panose="020B0502020104020203" pitchFamily="34" charset="-79"/>
                <a:cs typeface="Gill Sans" panose="020B0502020104020203" pitchFamily="34" charset="-79"/>
              </a:rPr>
              <a:t>Tunahan Akça – B201202056</a:t>
            </a:r>
          </a:p>
          <a:p>
            <a:r>
              <a:rPr lang="tr-TR" sz="2000" dirty="0">
                <a:latin typeface="Gill Sans" panose="020B0502020104020203" pitchFamily="34" charset="-79"/>
                <a:cs typeface="Gill Sans" panose="020B0502020104020203" pitchFamily="34" charset="-79"/>
              </a:rPr>
              <a:t>Ahmet Alkan – B211202378</a:t>
            </a:r>
          </a:p>
          <a:p>
            <a:r>
              <a:rPr lang="tr-TR" sz="2000" dirty="0" err="1">
                <a:latin typeface="Gill Sans" panose="020B0502020104020203" pitchFamily="34" charset="-79"/>
                <a:cs typeface="Gill Sans" panose="020B0502020104020203" pitchFamily="34" charset="-79"/>
              </a:rPr>
              <a:t>Abdulhady</a:t>
            </a:r>
            <a:r>
              <a:rPr lang="tr-TR" sz="2000" dirty="0">
                <a:latin typeface="Gill Sans" panose="020B0502020104020203" pitchFamily="34" charset="-79"/>
                <a:cs typeface="Gill Sans" panose="020B0502020104020203" pitchFamily="34" charset="-79"/>
              </a:rPr>
              <a:t> </a:t>
            </a:r>
            <a:r>
              <a:rPr lang="tr-TR" sz="2000" dirty="0" err="1">
                <a:latin typeface="Gill Sans" panose="020B0502020104020203" pitchFamily="34" charset="-79"/>
                <a:cs typeface="Gill Sans" panose="020B0502020104020203" pitchFamily="34" charset="-79"/>
              </a:rPr>
              <a:t>Sabbagh</a:t>
            </a:r>
            <a:r>
              <a:rPr lang="tr-TR" sz="2000" dirty="0">
                <a:latin typeface="Gill Sans" panose="020B0502020104020203" pitchFamily="34" charset="-79"/>
                <a:cs typeface="Gill Sans" panose="020B0502020104020203" pitchFamily="34" charset="-79"/>
              </a:rPr>
              <a:t> – B211202555</a:t>
            </a:r>
          </a:p>
        </p:txBody>
      </p:sp>
      <p:cxnSp>
        <p:nvCxnSpPr>
          <p:cNvPr id="6" name="Düz Bağlayıcı 5">
            <a:extLst>
              <a:ext uri="{FF2B5EF4-FFF2-40B4-BE49-F238E27FC236}">
                <a16:creationId xmlns:a16="http://schemas.microsoft.com/office/drawing/2014/main" id="{B18D8501-56FF-3A93-DBAA-32235373D404}"/>
              </a:ext>
            </a:extLst>
          </p:cNvPr>
          <p:cNvCxnSpPr>
            <a:cxnSpLocks/>
          </p:cNvCxnSpPr>
          <p:nvPr/>
        </p:nvCxnSpPr>
        <p:spPr>
          <a:xfrm>
            <a:off x="971045" y="3584772"/>
            <a:ext cx="437779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885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10</a:t>
            </a:fld>
            <a:endParaRPr lang="tr-TR"/>
          </a:p>
        </p:txBody>
      </p:sp>
      <p:sp>
        <p:nvSpPr>
          <p:cNvPr id="6" name="Metin kutusu 5">
            <a:extLst>
              <a:ext uri="{FF2B5EF4-FFF2-40B4-BE49-F238E27FC236}">
                <a16:creationId xmlns:a16="http://schemas.microsoft.com/office/drawing/2014/main" id="{744EBD0D-E6E3-4B33-95AF-2C1BA07AE6B6}"/>
              </a:ext>
            </a:extLst>
          </p:cNvPr>
          <p:cNvSpPr txBox="1"/>
          <p:nvPr/>
        </p:nvSpPr>
        <p:spPr>
          <a:xfrm>
            <a:off x="796787" y="310011"/>
            <a:ext cx="10598426" cy="2215991"/>
          </a:xfrm>
          <a:prstGeom prst="rect">
            <a:avLst/>
          </a:prstGeom>
          <a:noFill/>
        </p:spPr>
        <p:txBody>
          <a:bodyPr wrap="square" rtlCol="0">
            <a:spAutoFit/>
          </a:bodyPr>
          <a:lstStyle/>
          <a:p>
            <a:pPr algn="l"/>
            <a:r>
              <a:rPr lang="en-US" sz="2400" b="1" u="none" strike="noStrike" dirty="0" err="1">
                <a:solidFill>
                  <a:srgbClr val="1D1F21"/>
                </a:solidFill>
                <a:effectLst/>
                <a:latin typeface="Gill Sans SemiBold" panose="020B0502020104020203" pitchFamily="34" charset="-79"/>
                <a:cs typeface="Gill Sans SemiBold" panose="020B0502020104020203" pitchFamily="34" charset="-79"/>
              </a:rPr>
              <a:t>gsutil</a:t>
            </a:r>
            <a:r>
              <a:rPr lang="en-US" sz="2400" b="1" u="none" strike="noStrike" dirty="0">
                <a:solidFill>
                  <a:srgbClr val="1D1F21"/>
                </a:solidFill>
                <a:effectLst/>
                <a:latin typeface="Gill Sans SemiBold" panose="020B0502020104020203" pitchFamily="34" charset="-79"/>
                <a:cs typeface="Gill Sans SemiBold" panose="020B0502020104020203" pitchFamily="34" charset="-79"/>
              </a:rPr>
              <a:t> (Python) to </a:t>
            </a:r>
            <a:r>
              <a:rPr lang="en-US" sz="2400" b="1" u="none" strike="noStrike" dirty="0" err="1">
                <a:solidFill>
                  <a:srgbClr val="1D1F21"/>
                </a:solidFill>
                <a:effectLst/>
                <a:latin typeface="Gill Sans SemiBold" panose="020B0502020104020203" pitchFamily="34" charset="-79"/>
                <a:cs typeface="Gill Sans SemiBold" panose="020B0502020104020203" pitchFamily="34" charset="-79"/>
              </a:rPr>
              <a:t>gscopy</a:t>
            </a:r>
            <a:r>
              <a:rPr lang="en-US" sz="2400" b="1" u="none" strike="noStrike" dirty="0">
                <a:solidFill>
                  <a:srgbClr val="1D1F21"/>
                </a:solidFill>
                <a:effectLst/>
                <a:latin typeface="Gill Sans SemiBold" panose="020B0502020104020203" pitchFamily="34" charset="-79"/>
                <a:cs typeface="Gill Sans SemiBold" panose="020B0502020104020203" pitchFamily="34" charset="-79"/>
              </a:rPr>
              <a:t> (Go)</a:t>
            </a:r>
          </a:p>
          <a:p>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pPr algn="l"/>
            <a:r>
              <a:rPr lang="en-US" u="none" strike="noStrike" dirty="0">
                <a:solidFill>
                  <a:srgbClr val="1D1F21"/>
                </a:solidFill>
                <a:effectLst/>
                <a:latin typeface="Gill Sans" panose="020B0502020104020203" pitchFamily="34" charset="-79"/>
                <a:cs typeface="Gill Sans" panose="020B0502020104020203" pitchFamily="34" charset="-79"/>
              </a:rPr>
              <a:t>Maybe you use </a:t>
            </a:r>
            <a:r>
              <a:rPr lang="en-US" u="none" strike="noStrike" dirty="0" err="1">
                <a:solidFill>
                  <a:srgbClr val="1D1F21"/>
                </a:solidFill>
                <a:effectLst/>
                <a:latin typeface="Gill Sans" panose="020B0502020104020203" pitchFamily="34" charset="-79"/>
                <a:cs typeface="Gill Sans" panose="020B0502020104020203" pitchFamily="34" charset="-79"/>
              </a:rPr>
              <a:t>gsutil</a:t>
            </a:r>
            <a:r>
              <a:rPr lang="en-US" u="none" strike="noStrike" dirty="0">
                <a:solidFill>
                  <a:srgbClr val="1D1F21"/>
                </a:solidFill>
                <a:effectLst/>
                <a:latin typeface="Gill Sans" panose="020B0502020104020203" pitchFamily="34" charset="-79"/>
                <a:cs typeface="Gill Sans" panose="020B0502020104020203" pitchFamily="34" charset="-79"/>
              </a:rPr>
              <a:t>, like we used to, to copy files to Google Storage. Mundane task, right?</a:t>
            </a:r>
          </a:p>
          <a:p>
            <a:pPr algn="l"/>
            <a:r>
              <a:rPr lang="en-US" u="none" strike="noStrike" dirty="0" err="1">
                <a:solidFill>
                  <a:srgbClr val="1D1F21"/>
                </a:solidFill>
                <a:effectLst/>
                <a:latin typeface="Gill Sans" panose="020B0502020104020203" pitchFamily="34" charset="-79"/>
                <a:cs typeface="Gill Sans" panose="020B0502020104020203" pitchFamily="34" charset="-79"/>
              </a:rPr>
              <a:t>gsutil</a:t>
            </a:r>
            <a:r>
              <a:rPr lang="en-US" u="none" strike="noStrike" dirty="0">
                <a:solidFill>
                  <a:srgbClr val="1D1F21"/>
                </a:solidFill>
                <a:effectLst/>
                <a:latin typeface="Gill Sans" panose="020B0502020104020203" pitchFamily="34" charset="-79"/>
                <a:cs typeface="Gill Sans" panose="020B0502020104020203" pitchFamily="34" charset="-79"/>
              </a:rPr>
              <a:t> is a Python-based utility provided by Google (</a:t>
            </a:r>
            <a:r>
              <a:rPr lang="en-US" u="none" strike="noStrike" dirty="0">
                <a:solidFill>
                  <a:srgbClr val="2A5BD7"/>
                </a:solidFill>
                <a:effectLst/>
                <a:latin typeface="Gill Sans" panose="020B0502020104020203" pitchFamily="34" charset="-79"/>
                <a:cs typeface="Gill Sans" panose="020B0502020104020203" pitchFamily="34" charset="-79"/>
                <a:hlinkClick r:id="rId3"/>
              </a:rPr>
              <a:t>https://cloud.google.com/storage/docs/gsutil</a:t>
            </a:r>
            <a:r>
              <a:rPr lang="en-US" u="none" strike="noStrike" dirty="0">
                <a:solidFill>
                  <a:srgbClr val="1D1F21"/>
                </a:solidFill>
                <a:effectLst/>
                <a:latin typeface="Gill Sans" panose="020B0502020104020203" pitchFamily="34" charset="-79"/>
                <a:cs typeface="Gill Sans" panose="020B0502020104020203" pitchFamily="34" charset="-79"/>
              </a:rPr>
              <a:t>). We rewrote the parts of it that we needed in Go and here’s what we found.</a:t>
            </a:r>
          </a:p>
          <a:p>
            <a:pPr algn="l"/>
            <a:r>
              <a:rPr lang="en-US" u="none" strike="noStrike" dirty="0">
                <a:solidFill>
                  <a:srgbClr val="1D1F21"/>
                </a:solidFill>
                <a:effectLst/>
                <a:latin typeface="Gill Sans" panose="020B0502020104020203" pitchFamily="34" charset="-79"/>
                <a:cs typeface="Gill Sans" panose="020B0502020104020203" pitchFamily="34" charset="-79"/>
              </a:rPr>
              <a:t>The graph below shows the duration of a </a:t>
            </a:r>
            <a:r>
              <a:rPr lang="en-US" u="none" strike="noStrike" dirty="0" err="1">
                <a:solidFill>
                  <a:srgbClr val="1D1F21"/>
                </a:solidFill>
                <a:effectLst/>
                <a:latin typeface="Gill Sans" panose="020B0502020104020203" pitchFamily="34" charset="-79"/>
                <a:cs typeface="Gill Sans" panose="020B0502020104020203" pitchFamily="34" charset="-79"/>
              </a:rPr>
              <a:t>cron</a:t>
            </a:r>
            <a:r>
              <a:rPr lang="en-US" u="none" strike="noStrike" dirty="0">
                <a:solidFill>
                  <a:srgbClr val="1D1F21"/>
                </a:solidFill>
                <a:effectLst/>
                <a:latin typeface="Gill Sans" panose="020B0502020104020203" pitchFamily="34" charset="-79"/>
                <a:cs typeface="Gill Sans" panose="020B0502020104020203" pitchFamily="34" charset="-79"/>
              </a:rPr>
              <a:t> job that runs every 30 minutes. It copies 7,000 to 11,000 files per run. Average file size is 100Mb. (Those of you crunching the numbers will see that the Python version of that </a:t>
            </a:r>
            <a:r>
              <a:rPr lang="en-US" u="none" strike="noStrike" dirty="0" err="1">
                <a:solidFill>
                  <a:srgbClr val="1D1F21"/>
                </a:solidFill>
                <a:effectLst/>
                <a:latin typeface="Gill Sans" panose="020B0502020104020203" pitchFamily="34" charset="-79"/>
                <a:cs typeface="Gill Sans" panose="020B0502020104020203" pitchFamily="34" charset="-79"/>
              </a:rPr>
              <a:t>cron</a:t>
            </a:r>
            <a:r>
              <a:rPr lang="en-US" u="none" strike="noStrike" dirty="0">
                <a:solidFill>
                  <a:srgbClr val="1D1F21"/>
                </a:solidFill>
                <a:effectLst/>
                <a:latin typeface="Gill Sans" panose="020B0502020104020203" pitchFamily="34" charset="-79"/>
                <a:cs typeface="Gill Sans" panose="020B0502020104020203" pitchFamily="34" charset="-79"/>
              </a:rPr>
              <a:t> job didn’t really run every 30 minutes. That version took close to an hour to run.)</a:t>
            </a:r>
          </a:p>
        </p:txBody>
      </p:sp>
      <p:pic>
        <p:nvPicPr>
          <p:cNvPr id="13" name="Resim 12" descr="çizelge içeren bir resim&#10;&#10;Açıklama otomatik olarak oluşturuldu">
            <a:extLst>
              <a:ext uri="{FF2B5EF4-FFF2-40B4-BE49-F238E27FC236}">
                <a16:creationId xmlns:a16="http://schemas.microsoft.com/office/drawing/2014/main" id="{4856FD28-5C84-2FC9-8965-55BDC23C5997}"/>
              </a:ext>
            </a:extLst>
          </p:cNvPr>
          <p:cNvPicPr>
            <a:picLocks noChangeAspect="1"/>
          </p:cNvPicPr>
          <p:nvPr/>
        </p:nvPicPr>
        <p:blipFill>
          <a:blip r:embed="rId4"/>
          <a:stretch>
            <a:fillRect/>
          </a:stretch>
        </p:blipFill>
        <p:spPr>
          <a:xfrm>
            <a:off x="3062693" y="2868328"/>
            <a:ext cx="5547907" cy="3406936"/>
          </a:xfrm>
          <a:prstGeom prst="rect">
            <a:avLst/>
          </a:prstGeom>
        </p:spPr>
      </p:pic>
      <p:sp>
        <p:nvSpPr>
          <p:cNvPr id="16" name="Metin kutusu 15">
            <a:extLst>
              <a:ext uri="{FF2B5EF4-FFF2-40B4-BE49-F238E27FC236}">
                <a16:creationId xmlns:a16="http://schemas.microsoft.com/office/drawing/2014/main" id="{727BE5FF-07A0-A7B2-30D4-3A8024329267}"/>
              </a:ext>
            </a:extLst>
          </p:cNvPr>
          <p:cNvSpPr txBox="1"/>
          <p:nvPr/>
        </p:nvSpPr>
        <p:spPr>
          <a:xfrm>
            <a:off x="3304531" y="6356350"/>
            <a:ext cx="5064229"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3. Time to copy 7,000 to 11,000 files to Google Storage, Python vs. Go</a:t>
            </a:r>
            <a:endParaRPr lang="en-US" sz="1200" dirty="0">
              <a:solidFill>
                <a:srgbClr val="002060"/>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8816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D4D837ED-02C8-0468-52C0-456ED8DBB44F}"/>
              </a:ext>
            </a:extLst>
          </p:cNvPr>
          <p:cNvSpPr>
            <a:spLocks noGrp="1"/>
          </p:cNvSpPr>
          <p:nvPr>
            <p:ph type="sldNum" sz="quarter" idx="12"/>
          </p:nvPr>
        </p:nvSpPr>
        <p:spPr/>
        <p:txBody>
          <a:bodyPr/>
          <a:lstStyle/>
          <a:p>
            <a:fld id="{976E0F06-4CB6-4145-AA97-71AD1A1461D0}" type="slidenum">
              <a:rPr lang="tr-TR" smtClean="0"/>
              <a:t>11</a:t>
            </a:fld>
            <a:endParaRPr lang="tr-TR"/>
          </a:p>
        </p:txBody>
      </p:sp>
      <p:sp>
        <p:nvSpPr>
          <p:cNvPr id="3" name="Metin kutusu 2">
            <a:extLst>
              <a:ext uri="{FF2B5EF4-FFF2-40B4-BE49-F238E27FC236}">
                <a16:creationId xmlns:a16="http://schemas.microsoft.com/office/drawing/2014/main" id="{C6B911D3-4A82-988E-8D46-892147797781}"/>
              </a:ext>
            </a:extLst>
          </p:cNvPr>
          <p:cNvSpPr txBox="1"/>
          <p:nvPr/>
        </p:nvSpPr>
        <p:spPr>
          <a:xfrm>
            <a:off x="1696720" y="528320"/>
            <a:ext cx="3515360" cy="769441"/>
          </a:xfrm>
          <a:prstGeom prst="rect">
            <a:avLst/>
          </a:prstGeom>
          <a:noFill/>
        </p:spPr>
        <p:txBody>
          <a:bodyPr wrap="square" rtlCol="0">
            <a:spAutoFit/>
          </a:bodyPr>
          <a:lstStyle/>
          <a:p>
            <a:r>
              <a:rPr lang="en-US" sz="4400" b="1" dirty="0">
                <a:solidFill>
                  <a:schemeClr val="tx1">
                    <a:lumMod val="75000"/>
                    <a:lumOff val="25000"/>
                  </a:schemeClr>
                </a:solidFill>
                <a:latin typeface="Gill Sans" panose="020B0502020104020203" pitchFamily="34" charset="-79"/>
                <a:cs typeface="Gill Sans" panose="020B0502020104020203" pitchFamily="34" charset="-79"/>
              </a:rPr>
              <a:t>References</a:t>
            </a:r>
          </a:p>
        </p:txBody>
      </p:sp>
      <p:sp>
        <p:nvSpPr>
          <p:cNvPr id="5" name="Metin kutusu 4">
            <a:extLst>
              <a:ext uri="{FF2B5EF4-FFF2-40B4-BE49-F238E27FC236}">
                <a16:creationId xmlns:a16="http://schemas.microsoft.com/office/drawing/2014/main" id="{D8A4BA62-9AE6-72FF-D004-C84476DFFEF5}"/>
              </a:ext>
            </a:extLst>
          </p:cNvPr>
          <p:cNvSpPr txBox="1"/>
          <p:nvPr/>
        </p:nvSpPr>
        <p:spPr>
          <a:xfrm>
            <a:off x="711200" y="1930400"/>
            <a:ext cx="5943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latin typeface="Gill Sans" panose="020B0502020104020203" pitchFamily="34" charset="-79"/>
                <a:cs typeface="Gill Sans" panose="020B0502020104020203" pitchFamily="34" charset="-79"/>
                <a:hlinkClick r:id="rId3"/>
              </a:rPr>
              <a:t>https://go.dev</a:t>
            </a:r>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4"/>
              </a:rPr>
              <a:t>https://www.freecodecamp.org/news/what-is-go-programming-language/</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5"/>
              </a:rPr>
              <a:t>https://nexttechnology.io/the-most-popular-programming-languages-in-2023/</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6"/>
              </a:rPr>
              <a:t>https://www.infoworld.com/article/3198928/whats-the-go-programming-language-really-good-for.html</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7"/>
              </a:rPr>
              <a:t>https://www.youtube.com/watch?v=etSN4X_fCnM&amp;list=PL4cUxeGkcC9gC88BEo9czgyS72A3doDeM</a:t>
            </a:r>
            <a:endParaRPr lang="tr-TR" dirty="0">
              <a:solidFill>
                <a:srgbClr val="24292F"/>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8"/>
              </a:rPr>
              <a:t>https://www.golangprograms.com/go-language/functions.html</a:t>
            </a:r>
            <a:br>
              <a:rPr lang="tr-TR" dirty="0"/>
            </a:br>
            <a:r>
              <a:rPr lang="en-US" dirty="0">
                <a:solidFill>
                  <a:schemeClr val="tx1">
                    <a:lumMod val="75000"/>
                    <a:lumOff val="25000"/>
                  </a:schemeClr>
                </a:solidFill>
                <a:latin typeface="Gill Sans" panose="020B0502020104020203" pitchFamily="34" charset="-79"/>
                <a:cs typeface="Gill Sans" panose="020B0502020104020203" pitchFamily="34" charset="-79"/>
              </a:rPr>
              <a:t> </a:t>
            </a:r>
          </a:p>
        </p:txBody>
      </p:sp>
    </p:spTree>
    <p:extLst>
      <p:ext uri="{BB962C8B-B14F-4D97-AF65-F5344CB8AC3E}">
        <p14:creationId xmlns:p14="http://schemas.microsoft.com/office/powerpoint/2010/main" val="179435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A3145DCC-95D4-1982-7BDC-60AB6EA7A177}"/>
              </a:ext>
            </a:extLst>
          </p:cNvPr>
          <p:cNvSpPr>
            <a:spLocks noGrp="1"/>
          </p:cNvSpPr>
          <p:nvPr>
            <p:ph type="sldNum" sz="quarter" idx="12"/>
          </p:nvPr>
        </p:nvSpPr>
        <p:spPr/>
        <p:txBody>
          <a:bodyPr/>
          <a:lstStyle/>
          <a:p>
            <a:fld id="{976E0F06-4CB6-4145-AA97-71AD1A1461D0}" type="slidenum">
              <a:rPr lang="tr-TR" smtClean="0"/>
              <a:t>2</a:t>
            </a:fld>
            <a:endParaRPr lang="tr-TR"/>
          </a:p>
        </p:txBody>
      </p:sp>
      <p:sp>
        <p:nvSpPr>
          <p:cNvPr id="4" name="Metin kutusu 3">
            <a:extLst>
              <a:ext uri="{FF2B5EF4-FFF2-40B4-BE49-F238E27FC236}">
                <a16:creationId xmlns:a16="http://schemas.microsoft.com/office/drawing/2014/main" id="{36E1D82F-B1BA-FE7C-44E4-42896D9BC70D}"/>
              </a:ext>
            </a:extLst>
          </p:cNvPr>
          <p:cNvSpPr txBox="1"/>
          <p:nvPr/>
        </p:nvSpPr>
        <p:spPr>
          <a:xfrm>
            <a:off x="2722880" y="457200"/>
            <a:ext cx="2997200" cy="769441"/>
          </a:xfrm>
          <a:prstGeom prst="rect">
            <a:avLst/>
          </a:prstGeom>
          <a:noFill/>
        </p:spPr>
        <p:txBody>
          <a:bodyPr wrap="square" rtlCol="0">
            <a:spAutoFit/>
          </a:bodyPr>
          <a:lstStyle/>
          <a:p>
            <a:r>
              <a:rPr lang="en-US" sz="4400" b="1" dirty="0">
                <a:solidFill>
                  <a:schemeClr val="accent5">
                    <a:lumMod val="20000"/>
                    <a:lumOff val="80000"/>
                  </a:schemeClr>
                </a:solidFill>
                <a:latin typeface="Gill Sans" panose="020B0502020104020203" pitchFamily="34" charset="-79"/>
                <a:cs typeface="Gill Sans" panose="020B0502020104020203" pitchFamily="34" charset="-79"/>
              </a:rPr>
              <a:t>Overview</a:t>
            </a:r>
          </a:p>
        </p:txBody>
      </p:sp>
      <p:sp>
        <p:nvSpPr>
          <p:cNvPr id="5" name="Metin kutusu 4">
            <a:extLst>
              <a:ext uri="{FF2B5EF4-FFF2-40B4-BE49-F238E27FC236}">
                <a16:creationId xmlns:a16="http://schemas.microsoft.com/office/drawing/2014/main" id="{846D15FB-0BEF-74C2-9EB1-F6EE36AEBEF1}"/>
              </a:ext>
            </a:extLst>
          </p:cNvPr>
          <p:cNvSpPr txBox="1"/>
          <p:nvPr/>
        </p:nvSpPr>
        <p:spPr>
          <a:xfrm>
            <a:off x="1097280" y="1859280"/>
            <a:ext cx="6725920" cy="1477328"/>
          </a:xfrm>
          <a:prstGeom prst="rect">
            <a:avLst/>
          </a:prstGeom>
          <a:noFill/>
        </p:spPr>
        <p:txBody>
          <a:bodyPr wrap="square" rtlCol="0">
            <a:spAutoFit/>
          </a:bodyPr>
          <a:lstStyle/>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Where Go came from and where it is now... ……………………3</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Why learn Go?..........................................................................................4</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Companies using Go……………………………………………...5</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Where Go language works best &amp; Go language limitations……...6</a:t>
            </a:r>
          </a:p>
          <a:p>
            <a:pPr marL="342900" indent="-342900">
              <a:buAutoNum type="arabicParenR"/>
            </a:pPr>
            <a:r>
              <a:rPr lang="en-US" dirty="0" err="1">
                <a:solidFill>
                  <a:schemeClr val="accent5">
                    <a:lumMod val="20000"/>
                    <a:lumOff val="80000"/>
                  </a:schemeClr>
                </a:solidFill>
                <a:latin typeface="Gill Sans" panose="020B0502020104020203" pitchFamily="34" charset="-79"/>
                <a:cs typeface="Gill Sans" panose="020B0502020104020203" pitchFamily="34" charset="-79"/>
              </a:rPr>
              <a:t>Bitly</a:t>
            </a:r>
            <a:r>
              <a:rPr lang="en-US" dirty="0">
                <a:solidFill>
                  <a:schemeClr val="accent5">
                    <a:lumMod val="20000"/>
                    <a:lumOff val="80000"/>
                  </a:schemeClr>
                </a:solidFill>
                <a:latin typeface="Gill Sans" panose="020B0502020104020203" pitchFamily="34" charset="-79"/>
                <a:cs typeface="Gill Sans" panose="020B0502020104020203" pitchFamily="34" charset="-79"/>
              </a:rPr>
              <a:t> – Why we write everything in Go…………………………...7 </a:t>
            </a:r>
          </a:p>
        </p:txBody>
      </p:sp>
    </p:spTree>
    <p:extLst>
      <p:ext uri="{BB962C8B-B14F-4D97-AF65-F5344CB8AC3E}">
        <p14:creationId xmlns:p14="http://schemas.microsoft.com/office/powerpoint/2010/main" val="404995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3</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1265055" y="280721"/>
            <a:ext cx="9661890" cy="1446550"/>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Where Go came from and where it is now</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885277" y="2199241"/>
            <a:ext cx="105984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The GO was born be</a:t>
            </a:r>
            <a:r>
              <a:rPr lang="en-US" dirty="0">
                <a:solidFill>
                  <a:schemeClr val="tx1">
                    <a:lumMod val="75000"/>
                    <a:lumOff val="25000"/>
                  </a:schemeClr>
                </a:solidFill>
                <a:latin typeface="Gill Sans" panose="020B0502020104020203" pitchFamily="34" charset="-79"/>
                <a:cs typeface="Gill Sans" panose="020B0502020104020203" pitchFamily="34" charset="-79"/>
              </a:rPr>
              <a:t>cause Google’s codebase has been getting more and more complex in time.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It was designed by Robert </a:t>
            </a:r>
            <a:r>
              <a:rPr lang="en-US" u="none" strike="noStrike" dirty="0" err="1">
                <a:solidFill>
                  <a:srgbClr val="24292F"/>
                </a:solidFill>
                <a:effectLst/>
                <a:latin typeface="Gill Sans" panose="020B0502020104020203" pitchFamily="34" charset="-79"/>
                <a:cs typeface="Gill Sans" panose="020B0502020104020203" pitchFamily="34" charset="-79"/>
              </a:rPr>
              <a:t>Griesemer</a:t>
            </a:r>
            <a:r>
              <a:rPr lang="en-US" u="none" strike="noStrike" dirty="0">
                <a:solidFill>
                  <a:srgbClr val="24292F"/>
                </a:solidFill>
                <a:effectLst/>
                <a:latin typeface="Gill Sans" panose="020B0502020104020203" pitchFamily="34" charset="-79"/>
                <a:cs typeface="Gill Sans" panose="020B0502020104020203" pitchFamily="34" charset="-79"/>
              </a:rPr>
              <a:t>, Rob Pike, and Ken Thompson.</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was announced to the public in 2009, and it was made open source in 2012 when its first version, 1.0, was released.</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language is a statically typed language. Meaning that the variable types are known and verified at compile time. Unlike dynamically typed languages where the variable types are checked at runtime.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quickly rose in popularity and became many developers' first choice due to its simplicity, readability, efficiency, and concurrent nature.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is used for server-side (backend) programming, game development, cloud-based programming, and even Data Science.</a:t>
            </a:r>
          </a:p>
          <a:p>
            <a:pPr algn="l">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    As of December 21st, 2022, Go is one of the Top 10 most popular programming languages.</a:t>
            </a:r>
          </a:p>
          <a:p>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52376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5E042F7-0256-D9EC-C35C-2D08812F739B}"/>
              </a:ext>
            </a:extLst>
          </p:cNvPr>
          <p:cNvSpPr>
            <a:spLocks noGrp="1"/>
          </p:cNvSpPr>
          <p:nvPr>
            <p:ph type="sldNum" sz="quarter" idx="12"/>
          </p:nvPr>
        </p:nvSpPr>
        <p:spPr/>
        <p:txBody>
          <a:bodyPr/>
          <a:lstStyle/>
          <a:p>
            <a:fld id="{976E0F06-4CB6-4145-AA97-71AD1A1461D0}" type="slidenum">
              <a:rPr lang="tr-TR" smtClean="0"/>
              <a:t>4</a:t>
            </a:fld>
            <a:endParaRPr lang="tr-TR"/>
          </a:p>
        </p:txBody>
      </p:sp>
      <p:sp>
        <p:nvSpPr>
          <p:cNvPr id="4" name="Metin kutusu 3">
            <a:extLst>
              <a:ext uri="{FF2B5EF4-FFF2-40B4-BE49-F238E27FC236}">
                <a16:creationId xmlns:a16="http://schemas.microsoft.com/office/drawing/2014/main" id="{C1728D22-C9BF-0D58-7237-C7DC6B867AE9}"/>
              </a:ext>
            </a:extLst>
          </p:cNvPr>
          <p:cNvSpPr txBox="1"/>
          <p:nvPr/>
        </p:nvSpPr>
        <p:spPr>
          <a:xfrm>
            <a:off x="3645291" y="256227"/>
            <a:ext cx="4370655" cy="769441"/>
          </a:xfrm>
          <a:prstGeom prst="rect">
            <a:avLst/>
          </a:prstGeom>
          <a:noFill/>
        </p:spPr>
        <p:txBody>
          <a:bodyPr wrap="square" rtlCol="0">
            <a:spAutoFit/>
          </a:bodyPr>
          <a:lstStyle/>
          <a:p>
            <a:pPr algn="l"/>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Why learn Go?</a:t>
            </a:r>
          </a:p>
        </p:txBody>
      </p:sp>
      <p:sp>
        <p:nvSpPr>
          <p:cNvPr id="7" name="Metin kutusu 6">
            <a:extLst>
              <a:ext uri="{FF2B5EF4-FFF2-40B4-BE49-F238E27FC236}">
                <a16:creationId xmlns:a16="http://schemas.microsoft.com/office/drawing/2014/main" id="{B97774D0-852D-76E1-4C71-7FABDED62FBD}"/>
              </a:ext>
            </a:extLst>
          </p:cNvPr>
          <p:cNvSpPr txBox="1"/>
          <p:nvPr/>
        </p:nvSpPr>
        <p:spPr>
          <a:xfrm>
            <a:off x="796787" y="2012428"/>
            <a:ext cx="10598426" cy="1200329"/>
          </a:xfrm>
          <a:prstGeom prst="rect">
            <a:avLst/>
          </a:prstGeom>
          <a:noFill/>
        </p:spPr>
        <p:txBody>
          <a:bodyPr wrap="square" rtlCol="0">
            <a:spAutoFit/>
          </a:bodyPr>
          <a:lstStyle/>
          <a:p>
            <a:pPr algn="l"/>
            <a:r>
              <a:rPr lang="en-US" u="none" strike="noStrike" dirty="0">
                <a:solidFill>
                  <a:srgbClr val="24292F"/>
                </a:solidFill>
                <a:effectLst/>
                <a:latin typeface="Gill Sans" panose="020B0502020104020203" pitchFamily="34" charset="-79"/>
                <a:cs typeface="Gill Sans" panose="020B0502020104020203" pitchFamily="34" charset="-79"/>
              </a:rPr>
              <a:t>Go is meant to be simple to learn, straightforward to work with, and easy to read by other developers. Go is reminiscent of C in its syntax, making it relatively easy for longtime C developers to learn.</a:t>
            </a:r>
          </a:p>
          <a:p>
            <a:pPr algn="l"/>
            <a:endParaRPr lang="en-US" dirty="0">
              <a:solidFill>
                <a:srgbClr val="24292F"/>
              </a:solidFill>
              <a:latin typeface="Gill Sans" panose="020B0502020104020203" pitchFamily="34" charset="-79"/>
              <a:cs typeface="Gill Sans" panose="020B0502020104020203" pitchFamily="34" charset="-79"/>
            </a:endParaRPr>
          </a:p>
          <a:p>
            <a:pPr algn="l"/>
            <a:endParaRPr lang="tr-TR" u="none" strike="noStrike" dirty="0">
              <a:solidFill>
                <a:srgbClr val="24292F"/>
              </a:solidFill>
              <a:effectLst/>
              <a:latin typeface="Gill Sans" panose="020B0502020104020203" pitchFamily="34" charset="-79"/>
              <a:cs typeface="Gill Sans" panose="020B0502020104020203" pitchFamily="34" charset="-79"/>
            </a:endParaRPr>
          </a:p>
        </p:txBody>
      </p:sp>
      <p:sp>
        <p:nvSpPr>
          <p:cNvPr id="3" name="Metin kutusu 2">
            <a:extLst>
              <a:ext uri="{FF2B5EF4-FFF2-40B4-BE49-F238E27FC236}">
                <a16:creationId xmlns:a16="http://schemas.microsoft.com/office/drawing/2014/main" id="{04978AD3-5B3E-15B5-80CE-E6709454F163}"/>
              </a:ext>
            </a:extLst>
          </p:cNvPr>
          <p:cNvSpPr txBox="1"/>
          <p:nvPr/>
        </p:nvSpPr>
        <p:spPr>
          <a:xfrm>
            <a:off x="796787" y="1526817"/>
            <a:ext cx="4001355" cy="400110"/>
          </a:xfrm>
          <a:prstGeom prst="rect">
            <a:avLst/>
          </a:prstGeom>
          <a:noFill/>
        </p:spPr>
        <p:txBody>
          <a:bodyPr wrap="square" rtlCol="0">
            <a:spAutoFit/>
          </a:bodyPr>
          <a:lstStyle/>
          <a:p>
            <a:pPr marL="285750" indent="-285750">
              <a:buFont typeface="Arial" panose="020B0604020202020204" pitchFamily="34" charset="0"/>
              <a:buChar char="•"/>
            </a:pPr>
            <a:r>
              <a:rPr lang="en-US" sz="2000" b="1" u="none" strike="noStrike" dirty="0">
                <a:solidFill>
                  <a:srgbClr val="24292F"/>
                </a:solidFill>
                <a:effectLst/>
                <a:latin typeface="Gill Sans SemiBold" panose="020B0502020104020203" pitchFamily="34" charset="-79"/>
                <a:cs typeface="Gill Sans SemiBold" panose="020B0502020104020203" pitchFamily="34" charset="-79"/>
              </a:rPr>
              <a:t>Go language is small and simple</a:t>
            </a:r>
          </a:p>
        </p:txBody>
      </p:sp>
      <p:sp>
        <p:nvSpPr>
          <p:cNvPr id="5" name="Metin kutusu 4">
            <a:extLst>
              <a:ext uri="{FF2B5EF4-FFF2-40B4-BE49-F238E27FC236}">
                <a16:creationId xmlns:a16="http://schemas.microsoft.com/office/drawing/2014/main" id="{3A8F41D0-380A-D536-6622-C7194ECF3977}"/>
              </a:ext>
            </a:extLst>
          </p:cNvPr>
          <p:cNvSpPr txBox="1"/>
          <p:nvPr/>
        </p:nvSpPr>
        <p:spPr>
          <a:xfrm>
            <a:off x="880361" y="3098203"/>
            <a:ext cx="155803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u="none" strike="noStrike" dirty="0">
                <a:solidFill>
                  <a:srgbClr val="24292F"/>
                </a:solidFill>
                <a:effectLst/>
                <a:latin typeface="Gill Sans SemiBold" panose="020B0502020104020203" pitchFamily="34" charset="-79"/>
                <a:cs typeface="Gill Sans SemiBold" panose="020B0502020104020203" pitchFamily="34" charset="-79"/>
              </a:rPr>
              <a:t>Go is fast</a:t>
            </a:r>
          </a:p>
        </p:txBody>
      </p:sp>
      <p:sp>
        <p:nvSpPr>
          <p:cNvPr id="8" name="Metin kutusu 7">
            <a:extLst>
              <a:ext uri="{FF2B5EF4-FFF2-40B4-BE49-F238E27FC236}">
                <a16:creationId xmlns:a16="http://schemas.microsoft.com/office/drawing/2014/main" id="{0B981C07-54EF-3E12-EBBB-E8E2AF75718F}"/>
              </a:ext>
            </a:extLst>
          </p:cNvPr>
          <p:cNvSpPr txBox="1"/>
          <p:nvPr/>
        </p:nvSpPr>
        <p:spPr>
          <a:xfrm>
            <a:off x="796787" y="3567139"/>
            <a:ext cx="10598426" cy="923330"/>
          </a:xfrm>
          <a:prstGeom prst="rect">
            <a:avLst/>
          </a:prstGeom>
          <a:noFill/>
        </p:spPr>
        <p:txBody>
          <a:bodyPr wrap="square" rtlCol="0">
            <a:spAutoFit/>
          </a:bodyPr>
          <a:lstStyle/>
          <a:p>
            <a:pPr algn="l"/>
            <a:r>
              <a:rPr lang="en-US" u="none" strike="noStrike" dirty="0">
                <a:solidFill>
                  <a:srgbClr val="24292F"/>
                </a:solidFill>
                <a:effectLst/>
                <a:latin typeface="Gill Sans" panose="020B0502020104020203" pitchFamily="34" charset="-79"/>
                <a:cs typeface="Gill Sans" panose="020B0502020104020203" pitchFamily="34" charset="-79"/>
              </a:rPr>
              <a:t>Go performance is as good as C for the vast majority of work, and generally much faster than other languages known for speed of development (e.g., JavaScript, Python, and Ruby).</a:t>
            </a:r>
            <a:endParaRPr lang="en-US" dirty="0">
              <a:solidFill>
                <a:srgbClr val="24292F"/>
              </a:solidFill>
              <a:latin typeface="Gill Sans" panose="020B0502020104020203" pitchFamily="34" charset="-79"/>
              <a:cs typeface="Gill Sans" panose="020B0502020104020203" pitchFamily="34" charset="-79"/>
            </a:endParaRPr>
          </a:p>
          <a:p>
            <a:pPr algn="l"/>
            <a:endParaRPr lang="tr-TR" u="none" strike="noStrike" dirty="0">
              <a:solidFill>
                <a:srgbClr val="24292F"/>
              </a:solidFill>
              <a:effectLst/>
              <a:latin typeface="Gill Sans" panose="020B0502020104020203" pitchFamily="34" charset="-79"/>
              <a:cs typeface="Gill Sans" panose="020B0502020104020203" pitchFamily="34" charset="-79"/>
            </a:endParaRPr>
          </a:p>
        </p:txBody>
      </p:sp>
      <p:pic>
        <p:nvPicPr>
          <p:cNvPr id="11" name="Resim 10" descr="metin içeren bir resim&#10;&#10;Açıklama otomatik olarak oluşturuldu">
            <a:extLst>
              <a:ext uri="{FF2B5EF4-FFF2-40B4-BE49-F238E27FC236}">
                <a16:creationId xmlns:a16="http://schemas.microsoft.com/office/drawing/2014/main" id="{81E2D9AD-6BB7-8C72-5119-CA7B8E6BF916}"/>
              </a:ext>
            </a:extLst>
          </p:cNvPr>
          <p:cNvPicPr>
            <a:picLocks noChangeAspect="1"/>
          </p:cNvPicPr>
          <p:nvPr/>
        </p:nvPicPr>
        <p:blipFill>
          <a:blip r:embed="rId4"/>
          <a:stretch>
            <a:fillRect/>
          </a:stretch>
        </p:blipFill>
        <p:spPr>
          <a:xfrm>
            <a:off x="618698" y="4886632"/>
            <a:ext cx="3954213" cy="1421448"/>
          </a:xfrm>
          <a:prstGeom prst="rect">
            <a:avLst/>
          </a:prstGeom>
        </p:spPr>
      </p:pic>
      <p:sp>
        <p:nvSpPr>
          <p:cNvPr id="12" name="Metin kutusu 11">
            <a:extLst>
              <a:ext uri="{FF2B5EF4-FFF2-40B4-BE49-F238E27FC236}">
                <a16:creationId xmlns:a16="http://schemas.microsoft.com/office/drawing/2014/main" id="{790D5014-B17B-966E-77AB-B3EDEE28FAD7}"/>
              </a:ext>
            </a:extLst>
          </p:cNvPr>
          <p:cNvSpPr txBox="1"/>
          <p:nvPr/>
        </p:nvSpPr>
        <p:spPr>
          <a:xfrm>
            <a:off x="1659380" y="6308080"/>
            <a:ext cx="2853813" cy="230832"/>
          </a:xfrm>
          <a:prstGeom prst="rect">
            <a:avLst/>
          </a:prstGeom>
          <a:noFill/>
        </p:spPr>
        <p:txBody>
          <a:bodyPr wrap="square" rtlCol="0">
            <a:spAutoFit/>
          </a:bodyPr>
          <a:lstStyle/>
          <a:p>
            <a:r>
              <a:rPr lang="en-US" sz="900" dirty="0">
                <a:solidFill>
                  <a:schemeClr val="bg1">
                    <a:lumMod val="50000"/>
                  </a:schemeClr>
                </a:solidFill>
                <a:latin typeface="Gill Sans Light" panose="020B0302020104020203" pitchFamily="34" charset="-79"/>
                <a:cs typeface="Gill Sans Light" panose="020B0302020104020203" pitchFamily="34" charset="-79"/>
              </a:rPr>
              <a:t>Mascot of Go programing language is a Gopher</a:t>
            </a:r>
          </a:p>
        </p:txBody>
      </p:sp>
    </p:spTree>
    <p:extLst>
      <p:ext uri="{BB962C8B-B14F-4D97-AF65-F5344CB8AC3E}">
        <p14:creationId xmlns:p14="http://schemas.microsoft.com/office/powerpoint/2010/main" val="268184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5E042F7-0256-D9EC-C35C-2D08812F739B}"/>
              </a:ext>
            </a:extLst>
          </p:cNvPr>
          <p:cNvSpPr>
            <a:spLocks noGrp="1"/>
          </p:cNvSpPr>
          <p:nvPr>
            <p:ph type="sldNum" sz="quarter" idx="12"/>
          </p:nvPr>
        </p:nvSpPr>
        <p:spPr/>
        <p:txBody>
          <a:bodyPr/>
          <a:lstStyle/>
          <a:p>
            <a:fld id="{976E0F06-4CB6-4145-AA97-71AD1A1461D0}" type="slidenum">
              <a:rPr lang="tr-TR" smtClean="0"/>
              <a:t>5</a:t>
            </a:fld>
            <a:endParaRPr lang="tr-TR"/>
          </a:p>
        </p:txBody>
      </p:sp>
      <p:sp>
        <p:nvSpPr>
          <p:cNvPr id="4" name="Metin kutusu 3">
            <a:extLst>
              <a:ext uri="{FF2B5EF4-FFF2-40B4-BE49-F238E27FC236}">
                <a16:creationId xmlns:a16="http://schemas.microsoft.com/office/drawing/2014/main" id="{C1728D22-C9BF-0D58-7237-C7DC6B867AE9}"/>
              </a:ext>
            </a:extLst>
          </p:cNvPr>
          <p:cNvSpPr txBox="1"/>
          <p:nvPr/>
        </p:nvSpPr>
        <p:spPr>
          <a:xfrm>
            <a:off x="3003539" y="240261"/>
            <a:ext cx="6184922"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Companies using Go</a:t>
            </a:r>
          </a:p>
        </p:txBody>
      </p:sp>
      <p:sp>
        <p:nvSpPr>
          <p:cNvPr id="7" name="Metin kutusu 6">
            <a:extLst>
              <a:ext uri="{FF2B5EF4-FFF2-40B4-BE49-F238E27FC236}">
                <a16:creationId xmlns:a16="http://schemas.microsoft.com/office/drawing/2014/main" id="{B97774D0-852D-76E1-4C71-7FABDED62FBD}"/>
              </a:ext>
            </a:extLst>
          </p:cNvPr>
          <p:cNvSpPr txBox="1"/>
          <p:nvPr/>
        </p:nvSpPr>
        <p:spPr>
          <a:xfrm>
            <a:off x="796787" y="1471654"/>
            <a:ext cx="10598426" cy="3416320"/>
          </a:xfrm>
          <a:prstGeom prst="rect">
            <a:avLst/>
          </a:prstGeom>
          <a:noFill/>
        </p:spPr>
        <p:txBody>
          <a:bodyPr wrap="square" rtlCol="0">
            <a:spAutoFit/>
          </a:bodyPr>
          <a:lstStyle/>
          <a:p>
            <a:r>
              <a:rPr lang="en-US" dirty="0">
                <a:solidFill>
                  <a:schemeClr val="tx1">
                    <a:lumMod val="75000"/>
                    <a:lumOff val="25000"/>
                  </a:schemeClr>
                </a:solidFill>
                <a:latin typeface="Gill Sans" panose="020B0502020104020203" pitchFamily="34" charset="-79"/>
                <a:cs typeface="Gill Sans" panose="020B0502020104020203" pitchFamily="34" charset="-79"/>
              </a:rPr>
              <a:t>Many famous companies in the world use GO language in certain areas like Web Development, Cloud &amp; Network Services, etc. In a few examples:</a:t>
            </a:r>
          </a:p>
          <a:p>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American Express uses GO for payment &amp; rewards.</a:t>
            </a:r>
          </a:p>
          <a:p>
            <a:pPr marL="285750" indent="-285750">
              <a:buFont typeface="Arial" panose="020B0604020202020204" pitchFamily="34" charset="0"/>
              <a:buChar char="•"/>
            </a:pPr>
            <a:r>
              <a:rPr lang="en-US" dirty="0" err="1">
                <a:solidFill>
                  <a:schemeClr val="tx1">
                    <a:lumMod val="75000"/>
                    <a:lumOff val="25000"/>
                  </a:schemeClr>
                </a:solidFill>
                <a:effectLst/>
                <a:latin typeface="Gill Sans" panose="020B0502020104020203" pitchFamily="34" charset="-79"/>
                <a:cs typeface="Gill Sans" panose="020B0502020104020203" pitchFamily="34" charset="-79"/>
              </a:rPr>
              <a:t>Paypal</a:t>
            </a:r>
            <a:r>
              <a:rPr lang="en-US" dirty="0">
                <a:solidFill>
                  <a:schemeClr val="tx1">
                    <a:lumMod val="75000"/>
                    <a:lumOff val="25000"/>
                  </a:schemeClr>
                </a:solidFill>
                <a:effectLst/>
                <a:latin typeface="Gill Sans" panose="020B0502020104020203" pitchFamily="34" charset="-79"/>
                <a:cs typeface="Gill Sans" panose="020B0502020104020203" pitchFamily="34" charset="-79"/>
              </a:rPr>
              <a:t> taps GO to modernize and scale.</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Riot Games - leveraging Golang for game development and operations.</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Salesforce - from Python/C to GO</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Uber - GPU-power analytics engine in GO.</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Twitch - GO's march to low-latency GC.</a:t>
            </a:r>
          </a:p>
          <a:p>
            <a:pPr marL="285750" indent="-285750">
              <a:buFont typeface="Arial" panose="020B0604020202020204" pitchFamily="34" charset="0"/>
              <a:buChar char="•"/>
            </a:pPr>
            <a:r>
              <a:rPr lang="en-US" dirty="0" err="1">
                <a:solidFill>
                  <a:schemeClr val="tx1">
                    <a:lumMod val="75000"/>
                    <a:lumOff val="25000"/>
                  </a:schemeClr>
                </a:solidFill>
                <a:effectLst/>
                <a:latin typeface="Gill Sans" panose="020B0502020104020203" pitchFamily="34" charset="-79"/>
                <a:cs typeface="Gill Sans" panose="020B0502020104020203" pitchFamily="34" charset="-79"/>
              </a:rPr>
              <a:t>Monzo</a:t>
            </a:r>
            <a:r>
              <a:rPr lang="en-US" dirty="0">
                <a:solidFill>
                  <a:schemeClr val="tx1">
                    <a:lumMod val="75000"/>
                    <a:lumOff val="25000"/>
                  </a:schemeClr>
                </a:solidFill>
                <a:effectLst/>
                <a:latin typeface="Gill Sans" panose="020B0502020104020203" pitchFamily="34" charset="-79"/>
                <a:cs typeface="Gill Sans" panose="020B0502020104020203" pitchFamily="34" charset="-79"/>
              </a:rPr>
              <a:t> - Building a bank with Golang, microservices and containers.</a:t>
            </a:r>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en-US" dirty="0">
              <a:solidFill>
                <a:schemeClr val="tx1">
                  <a:lumMod val="75000"/>
                  <a:lumOff val="25000"/>
                </a:schemeClr>
              </a:solidFill>
              <a:latin typeface="Gill Sans" panose="020B0502020104020203" pitchFamily="34" charset="-79"/>
              <a:cs typeface="Gill Sans" panose="020B0502020104020203" pitchFamily="34" charset="-79"/>
            </a:endParaRPr>
          </a:p>
        </p:txBody>
      </p:sp>
      <p:pic>
        <p:nvPicPr>
          <p:cNvPr id="9" name="Grafik 8">
            <a:extLst>
              <a:ext uri="{FF2B5EF4-FFF2-40B4-BE49-F238E27FC236}">
                <a16:creationId xmlns:a16="http://schemas.microsoft.com/office/drawing/2014/main" id="{EFAE01FC-9A79-5198-2E14-A2CA799A33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246" y="5691134"/>
            <a:ext cx="651811" cy="650073"/>
          </a:xfrm>
          <a:prstGeom prst="rect">
            <a:avLst/>
          </a:prstGeom>
        </p:spPr>
      </p:pic>
      <p:pic>
        <p:nvPicPr>
          <p:cNvPr id="41" name="Resim 40" descr="logo içeren bir resim&#10;&#10;Açıklama otomatik olarak oluşturuldu">
            <a:extLst>
              <a:ext uri="{FF2B5EF4-FFF2-40B4-BE49-F238E27FC236}">
                <a16:creationId xmlns:a16="http://schemas.microsoft.com/office/drawing/2014/main" id="{A4F834E4-523C-DD25-6378-B43653602139}"/>
              </a:ext>
            </a:extLst>
          </p:cNvPr>
          <p:cNvPicPr>
            <a:picLocks noChangeAspect="1"/>
          </p:cNvPicPr>
          <p:nvPr/>
        </p:nvPicPr>
        <p:blipFill>
          <a:blip r:embed="rId5"/>
          <a:stretch>
            <a:fillRect/>
          </a:stretch>
        </p:blipFill>
        <p:spPr>
          <a:xfrm>
            <a:off x="1507101" y="5646698"/>
            <a:ext cx="2040092" cy="652529"/>
          </a:xfrm>
          <a:prstGeom prst="rect">
            <a:avLst/>
          </a:prstGeom>
        </p:spPr>
      </p:pic>
      <p:pic>
        <p:nvPicPr>
          <p:cNvPr id="43" name="Grafik 42">
            <a:extLst>
              <a:ext uri="{FF2B5EF4-FFF2-40B4-BE49-F238E27FC236}">
                <a16:creationId xmlns:a16="http://schemas.microsoft.com/office/drawing/2014/main" id="{7404BCF3-3C03-7AA8-B81C-24AB4CBF1F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5031" y="5691134"/>
            <a:ext cx="1386451" cy="744666"/>
          </a:xfrm>
          <a:prstGeom prst="rect">
            <a:avLst/>
          </a:prstGeom>
        </p:spPr>
      </p:pic>
      <p:pic>
        <p:nvPicPr>
          <p:cNvPr id="45" name="Resim 44" descr="zemin, bina, hafif, kontrol eden, damalı içeren bir resim&#10;&#10;Açıklama otomatik olarak oluşturuldu">
            <a:extLst>
              <a:ext uri="{FF2B5EF4-FFF2-40B4-BE49-F238E27FC236}">
                <a16:creationId xmlns:a16="http://schemas.microsoft.com/office/drawing/2014/main" id="{BC631CB9-C82D-47FD-F461-B03FFE235316}"/>
              </a:ext>
            </a:extLst>
          </p:cNvPr>
          <p:cNvPicPr>
            <a:picLocks noChangeAspect="1"/>
          </p:cNvPicPr>
          <p:nvPr/>
        </p:nvPicPr>
        <p:blipFill>
          <a:blip r:embed="rId8"/>
          <a:stretch>
            <a:fillRect/>
          </a:stretch>
        </p:blipFill>
        <p:spPr>
          <a:xfrm>
            <a:off x="5380888" y="5646698"/>
            <a:ext cx="704917" cy="658800"/>
          </a:xfrm>
          <a:prstGeom prst="rect">
            <a:avLst/>
          </a:prstGeom>
        </p:spPr>
      </p:pic>
      <p:pic>
        <p:nvPicPr>
          <p:cNvPr id="47" name="Grafik 46">
            <a:extLst>
              <a:ext uri="{FF2B5EF4-FFF2-40B4-BE49-F238E27FC236}">
                <a16:creationId xmlns:a16="http://schemas.microsoft.com/office/drawing/2014/main" id="{D32FCF55-476B-0BA5-D8C4-D22409582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27789" y="5702111"/>
            <a:ext cx="1173687" cy="541702"/>
          </a:xfrm>
          <a:prstGeom prst="rect">
            <a:avLst/>
          </a:prstGeom>
        </p:spPr>
      </p:pic>
      <p:pic>
        <p:nvPicPr>
          <p:cNvPr id="49" name="Grafik 48">
            <a:extLst>
              <a:ext uri="{FF2B5EF4-FFF2-40B4-BE49-F238E27FC236}">
                <a16:creationId xmlns:a16="http://schemas.microsoft.com/office/drawing/2014/main" id="{39A9E02E-713A-F16B-2F00-A6A7E291E1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3458" y="5718680"/>
            <a:ext cx="1818742" cy="594979"/>
          </a:xfrm>
          <a:prstGeom prst="rect">
            <a:avLst/>
          </a:prstGeom>
        </p:spPr>
      </p:pic>
      <p:pic>
        <p:nvPicPr>
          <p:cNvPr id="51" name="Grafik 50">
            <a:extLst>
              <a:ext uri="{FF2B5EF4-FFF2-40B4-BE49-F238E27FC236}">
                <a16:creationId xmlns:a16="http://schemas.microsoft.com/office/drawing/2014/main" id="{63EDA15F-1538-7424-59D2-AF7A8BEBE3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8246" y="4821277"/>
            <a:ext cx="1919440" cy="387114"/>
          </a:xfrm>
          <a:prstGeom prst="rect">
            <a:avLst/>
          </a:prstGeom>
        </p:spPr>
      </p:pic>
      <p:pic>
        <p:nvPicPr>
          <p:cNvPr id="53" name="Grafik 52">
            <a:extLst>
              <a:ext uri="{FF2B5EF4-FFF2-40B4-BE49-F238E27FC236}">
                <a16:creationId xmlns:a16="http://schemas.microsoft.com/office/drawing/2014/main" id="{B5D8903F-74AA-C800-58B1-0673B0C9409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57135" y="4703053"/>
            <a:ext cx="546088" cy="744666"/>
          </a:xfrm>
          <a:prstGeom prst="rect">
            <a:avLst/>
          </a:prstGeom>
        </p:spPr>
      </p:pic>
      <p:pic>
        <p:nvPicPr>
          <p:cNvPr id="55" name="Grafik 54">
            <a:extLst>
              <a:ext uri="{FF2B5EF4-FFF2-40B4-BE49-F238E27FC236}">
                <a16:creationId xmlns:a16="http://schemas.microsoft.com/office/drawing/2014/main" id="{E391EB21-1336-541F-287F-8FB9507AFE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78254" y="5737833"/>
            <a:ext cx="1405500" cy="505980"/>
          </a:xfrm>
          <a:prstGeom prst="rect">
            <a:avLst/>
          </a:prstGeom>
        </p:spPr>
      </p:pic>
      <p:pic>
        <p:nvPicPr>
          <p:cNvPr id="57" name="Grafik 56">
            <a:extLst>
              <a:ext uri="{FF2B5EF4-FFF2-40B4-BE49-F238E27FC236}">
                <a16:creationId xmlns:a16="http://schemas.microsoft.com/office/drawing/2014/main" id="{BB66C18C-006C-5E6E-E1BF-E29EF48F0D2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32672" y="4745986"/>
            <a:ext cx="558311" cy="658800"/>
          </a:xfrm>
          <a:prstGeom prst="rect">
            <a:avLst/>
          </a:prstGeom>
        </p:spPr>
      </p:pic>
      <p:pic>
        <p:nvPicPr>
          <p:cNvPr id="59" name="Grafik 58">
            <a:extLst>
              <a:ext uri="{FF2B5EF4-FFF2-40B4-BE49-F238E27FC236}">
                <a16:creationId xmlns:a16="http://schemas.microsoft.com/office/drawing/2014/main" id="{F695169F-637E-BB47-96E0-4710AD6DF7E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020432" y="4844225"/>
            <a:ext cx="1620374" cy="515086"/>
          </a:xfrm>
          <a:prstGeom prst="rect">
            <a:avLst/>
          </a:prstGeom>
        </p:spPr>
      </p:pic>
      <p:pic>
        <p:nvPicPr>
          <p:cNvPr id="61" name="Grafik 60">
            <a:extLst>
              <a:ext uri="{FF2B5EF4-FFF2-40B4-BE49-F238E27FC236}">
                <a16:creationId xmlns:a16="http://schemas.microsoft.com/office/drawing/2014/main" id="{7E4609E0-9A3B-B878-CAEE-D90B7FC6644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104453" y="4798750"/>
            <a:ext cx="1086087" cy="560561"/>
          </a:xfrm>
          <a:prstGeom prst="rect">
            <a:avLst/>
          </a:prstGeom>
        </p:spPr>
      </p:pic>
      <p:pic>
        <p:nvPicPr>
          <p:cNvPr id="63" name="Grafik 62">
            <a:extLst>
              <a:ext uri="{FF2B5EF4-FFF2-40B4-BE49-F238E27FC236}">
                <a16:creationId xmlns:a16="http://schemas.microsoft.com/office/drawing/2014/main" id="{55FF56DF-F324-124D-E5A4-789E9877318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579081" y="4844225"/>
            <a:ext cx="1651012" cy="511281"/>
          </a:xfrm>
          <a:prstGeom prst="rect">
            <a:avLst/>
          </a:prstGeom>
        </p:spPr>
      </p:pic>
      <p:pic>
        <p:nvPicPr>
          <p:cNvPr id="65" name="Grafik 64">
            <a:extLst>
              <a:ext uri="{FF2B5EF4-FFF2-40B4-BE49-F238E27FC236}">
                <a16:creationId xmlns:a16="http://schemas.microsoft.com/office/drawing/2014/main" id="{8AC642A9-03B3-BC28-6377-8631BE54FE4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618634" y="4829601"/>
            <a:ext cx="1278248" cy="568110"/>
          </a:xfrm>
          <a:prstGeom prst="rect">
            <a:avLst/>
          </a:prstGeom>
        </p:spPr>
      </p:pic>
    </p:spTree>
    <p:extLst>
      <p:ext uri="{BB962C8B-B14F-4D97-AF65-F5344CB8AC3E}">
        <p14:creationId xmlns:p14="http://schemas.microsoft.com/office/powerpoint/2010/main" val="313058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6</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582287" y="280721"/>
            <a:ext cx="4577837" cy="2123658"/>
          </a:xfrm>
          <a:prstGeom prst="rect">
            <a:avLst/>
          </a:prstGeom>
          <a:noFill/>
        </p:spPr>
        <p:txBody>
          <a:bodyPr wrap="square" rtlCol="0">
            <a:spAutoFit/>
          </a:bodyPr>
          <a:lstStyle/>
          <a:p>
            <a:pPr algn="l"/>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Where Go language works best</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7049728" y="2012429"/>
            <a:ext cx="4463471" cy="5355312"/>
          </a:xfrm>
          <a:prstGeom prst="rect">
            <a:avLst/>
          </a:prstGeom>
          <a:noFill/>
        </p:spPr>
        <p:txBody>
          <a:bodyPr wrap="square" rtlCol="0">
            <a:spAutoFit/>
          </a:bodyPr>
          <a:lstStyle/>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Go’s opinionated set of features has drawn both praise and criticism. Go is designed small and easy to understand, with certain features deliberately omitted. The result is that some features that are commonplace in other languages simply aren’t available in Go—on purpose.</a:t>
            </a:r>
          </a:p>
          <a:p>
            <a:endParaRPr lang="en-US"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Another potential downside to Go is the size of the generated binaries. Go binaries are statically compiled by default, meaning that everything needed at runtime is included in the binary image. This approach simplifies the build and deployment process, but at the cost of a simple “Hello, world!” weighing in at around 1.5MB on 64-bit Windows.</a:t>
            </a:r>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sp>
        <p:nvSpPr>
          <p:cNvPr id="7" name="Metin kutusu 6">
            <a:extLst>
              <a:ext uri="{FF2B5EF4-FFF2-40B4-BE49-F238E27FC236}">
                <a16:creationId xmlns:a16="http://schemas.microsoft.com/office/drawing/2014/main" id="{9A9C7EAA-0EFD-F362-25A7-6D92DE172DD3}"/>
              </a:ext>
            </a:extLst>
          </p:cNvPr>
          <p:cNvSpPr txBox="1"/>
          <p:nvPr/>
        </p:nvSpPr>
        <p:spPr>
          <a:xfrm>
            <a:off x="7392937" y="280721"/>
            <a:ext cx="3777055" cy="1446550"/>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Go language limitations</a:t>
            </a:r>
          </a:p>
        </p:txBody>
      </p:sp>
      <p:sp>
        <p:nvSpPr>
          <p:cNvPr id="8" name="Metin kutusu 7">
            <a:extLst>
              <a:ext uri="{FF2B5EF4-FFF2-40B4-BE49-F238E27FC236}">
                <a16:creationId xmlns:a16="http://schemas.microsoft.com/office/drawing/2014/main" id="{AB4D77C4-7319-9FCB-4728-EE7BB4DA49E8}"/>
              </a:ext>
            </a:extLst>
          </p:cNvPr>
          <p:cNvSpPr txBox="1"/>
          <p:nvPr/>
        </p:nvSpPr>
        <p:spPr>
          <a:xfrm>
            <a:off x="582287" y="2651526"/>
            <a:ext cx="4463471" cy="3139321"/>
          </a:xfrm>
          <a:prstGeom prst="rect">
            <a:avLst/>
          </a:prstGeom>
          <a:noFill/>
        </p:spPr>
        <p:txBody>
          <a:bodyPr wrap="square" rtlCol="0">
            <a:spAutoFit/>
          </a:bodyPr>
          <a:lstStyle/>
          <a:p>
            <a:r>
              <a:rPr lang="en-US" u="none" strike="noStrike" dirty="0">
                <a:solidFill>
                  <a:srgbClr val="24292F"/>
                </a:solidFill>
                <a:effectLst/>
                <a:latin typeface="Gill Sans" panose="020B0502020104020203" pitchFamily="34" charset="-79"/>
                <a:cs typeface="Gill Sans" panose="020B0502020104020203" pitchFamily="34" charset="-79"/>
              </a:rPr>
              <a:t>No language is suited to every job, but some languages are suited to more jobs than others. Go shines brightest for developing the following application types:</a:t>
            </a:r>
          </a:p>
          <a:p>
            <a:endParaRPr lang="en-US"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Cloud-native development</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Distributed network services</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Utilities and stand-alone tools</a:t>
            </a:r>
          </a:p>
          <a:p>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cxnSp>
        <p:nvCxnSpPr>
          <p:cNvPr id="17" name="Düz Bağlayıcı 16">
            <a:extLst>
              <a:ext uri="{FF2B5EF4-FFF2-40B4-BE49-F238E27FC236}">
                <a16:creationId xmlns:a16="http://schemas.microsoft.com/office/drawing/2014/main" id="{3AD836BD-73B4-24E1-DF8A-047E2B37ED89}"/>
              </a:ext>
            </a:extLst>
          </p:cNvPr>
          <p:cNvCxnSpPr>
            <a:cxnSpLocks/>
          </p:cNvCxnSpPr>
          <p:nvPr/>
        </p:nvCxnSpPr>
        <p:spPr>
          <a:xfrm>
            <a:off x="6096000" y="984741"/>
            <a:ext cx="0" cy="5025154"/>
          </a:xfrm>
          <a:prstGeom prst="line">
            <a:avLst/>
          </a:prstGeom>
          <a:ln w="19050" cmpd="sng">
            <a:solidFill>
              <a:schemeClr val="accent5">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Grafik 19">
            <a:extLst>
              <a:ext uri="{FF2B5EF4-FFF2-40B4-BE49-F238E27FC236}">
                <a16:creationId xmlns:a16="http://schemas.microsoft.com/office/drawing/2014/main" id="{C684DBA2-6D78-2B24-DE0F-E8219BCCB0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888" y="5790847"/>
            <a:ext cx="1770047" cy="659429"/>
          </a:xfrm>
          <a:prstGeom prst="rect">
            <a:avLst/>
          </a:prstGeom>
        </p:spPr>
      </p:pic>
    </p:spTree>
    <p:extLst>
      <p:ext uri="{BB962C8B-B14F-4D97-AF65-F5344CB8AC3E}">
        <p14:creationId xmlns:p14="http://schemas.microsoft.com/office/powerpoint/2010/main" val="342663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7</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2928359" y="362667"/>
            <a:ext cx="6512262" cy="1446550"/>
          </a:xfrm>
          <a:prstGeom prst="rect">
            <a:avLst/>
          </a:prstGeom>
          <a:noFill/>
        </p:spPr>
        <p:txBody>
          <a:bodyPr wrap="square" rtlCol="0">
            <a:spAutoFit/>
          </a:bodyPr>
          <a:lstStyle/>
          <a:p>
            <a:pPr algn="l"/>
            <a:r>
              <a:rPr lang="en-US" sz="4400" b="1" u="none" strike="noStrike" dirty="0" err="1">
                <a:solidFill>
                  <a:schemeClr val="accent5">
                    <a:lumMod val="50000"/>
                  </a:schemeClr>
                </a:solidFill>
                <a:effectLst/>
                <a:latin typeface="Gill Sans" panose="020B0502020104020203" pitchFamily="34" charset="-79"/>
                <a:cs typeface="Gill Sans" panose="020B0502020104020203" pitchFamily="34" charset="-79"/>
              </a:rPr>
              <a:t>Bitly</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 - Why </a:t>
            </a:r>
            <a:r>
              <a:rPr lang="en-US" sz="4400" b="1" dirty="0">
                <a:solidFill>
                  <a:schemeClr val="accent5">
                    <a:lumMod val="50000"/>
                  </a:schemeClr>
                </a:solidFill>
                <a:latin typeface="Gill Sans" panose="020B0502020104020203" pitchFamily="34" charset="-79"/>
                <a:cs typeface="Gill Sans" panose="020B0502020104020203" pitchFamily="34" charset="-79"/>
              </a:rPr>
              <a:t>w</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e </a:t>
            </a:r>
            <a:r>
              <a:rPr lang="en-US" sz="4400" b="1" dirty="0">
                <a:solidFill>
                  <a:schemeClr val="accent5">
                    <a:lumMod val="50000"/>
                  </a:schemeClr>
                </a:solidFill>
                <a:latin typeface="Gill Sans" panose="020B0502020104020203" pitchFamily="34" charset="-79"/>
                <a:cs typeface="Gill Sans" panose="020B0502020104020203" pitchFamily="34" charset="-79"/>
              </a:rPr>
              <a:t>w</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rite </a:t>
            </a:r>
            <a:r>
              <a:rPr lang="en-US" sz="4400" b="1" dirty="0">
                <a:solidFill>
                  <a:schemeClr val="accent5">
                    <a:lumMod val="50000"/>
                  </a:schemeClr>
                </a:solidFill>
                <a:latin typeface="Gill Sans" panose="020B0502020104020203" pitchFamily="34" charset="-79"/>
                <a:cs typeface="Gill Sans" panose="020B0502020104020203" pitchFamily="34" charset="-79"/>
              </a:rPr>
              <a:t>e</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verything in Go</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885277" y="2400052"/>
            <a:ext cx="10598426" cy="3354765"/>
          </a:xfrm>
          <a:prstGeom prst="rect">
            <a:avLst/>
          </a:prstGeom>
          <a:noFill/>
        </p:spPr>
        <p:txBody>
          <a:bodyPr wrap="square" rtlCol="0">
            <a:spAutoFit/>
          </a:bodyPr>
          <a:lstStyle/>
          <a:p>
            <a:r>
              <a:rPr lang="en-US" u="none" strike="noStrike" dirty="0">
                <a:solidFill>
                  <a:srgbClr val="1D1F21"/>
                </a:solidFill>
                <a:effectLst/>
                <a:latin typeface="Gill Sans" panose="020B0502020104020203" pitchFamily="34" charset="-79"/>
                <a:cs typeface="Gill Sans" panose="020B0502020104020203" pitchFamily="34" charset="-79"/>
              </a:rPr>
              <a:t>At </a:t>
            </a:r>
            <a:r>
              <a:rPr lang="en-US" u="none" strike="noStrike" dirty="0" err="1">
                <a:solidFill>
                  <a:srgbClr val="1D1F21"/>
                </a:solidFill>
                <a:effectLst/>
                <a:latin typeface="Gill Sans" panose="020B0502020104020203" pitchFamily="34" charset="-79"/>
                <a:cs typeface="Gill Sans" panose="020B0502020104020203" pitchFamily="34" charset="-79"/>
              </a:rPr>
              <a:t>Bitly</a:t>
            </a:r>
            <a:r>
              <a:rPr lang="en-US" u="none" strike="noStrike" dirty="0">
                <a:solidFill>
                  <a:srgbClr val="1D1F21"/>
                </a:solidFill>
                <a:effectLst/>
                <a:latin typeface="Gill Sans" panose="020B0502020104020203" pitchFamily="34" charset="-79"/>
                <a:cs typeface="Gill Sans" panose="020B0502020104020203" pitchFamily="34" charset="-79"/>
              </a:rPr>
              <a:t>, we’ve been all in on Go as our preferred back-end language since about 2015.  Why? We like tools that are efficient and powerful. We like to avoid the unnecessarily complex. We like repeatable patterns, open source, clear standards and high performance. We like easy-to-read code because we like easy-to-maintain code. This is why we like Go.</a:t>
            </a:r>
            <a:br>
              <a:rPr lang="en-US" dirty="0"/>
            </a:br>
            <a:endParaRPr lang="en-US" dirty="0"/>
          </a:p>
          <a:p>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Once Upon a Time…</a:t>
            </a:r>
          </a:p>
          <a:p>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r>
              <a:rPr lang="en-US" u="none" strike="noStrike" dirty="0">
                <a:solidFill>
                  <a:srgbClr val="1D1F21"/>
                </a:solidFill>
                <a:effectLst/>
                <a:latin typeface="Gill Sans" panose="020B0502020104020203" pitchFamily="34" charset="-79"/>
                <a:cs typeface="Gill Sans" panose="020B0502020104020203" pitchFamily="34" charset="-79"/>
              </a:rPr>
              <a:t>There once was a time when we wrote most backend services in Python, and when we wanted serious performance, we dropped into C. </a:t>
            </a:r>
          </a:p>
          <a:p>
            <a:r>
              <a:rPr lang="en-US" u="none" strike="noStrike" dirty="0">
                <a:solidFill>
                  <a:srgbClr val="1D1F21"/>
                </a:solidFill>
                <a:effectLst/>
                <a:latin typeface="Gill Sans" panose="020B0502020104020203" pitchFamily="34" charset="-79"/>
                <a:cs typeface="Gill Sans" panose="020B0502020104020203" pitchFamily="34" charset="-79"/>
              </a:rPr>
              <a:t>We used Python because it was easy to write, reasonably performant, and there was a nice web server framework called Tornado that scaled pretty well with its effective use of non-blocking network I/O.  We used C because, well, it was C and you can’t beat its performance. You can, however, beat its maintainability.</a:t>
            </a:r>
            <a:endParaRPr lang="en-US" dirty="0">
              <a:solidFill>
                <a:srgbClr val="252628"/>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81258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8</a:t>
            </a:fld>
            <a:endParaRPr lang="tr-TR"/>
          </a:p>
        </p:txBody>
      </p:sp>
      <p:sp>
        <p:nvSpPr>
          <p:cNvPr id="4" name="Metin kutusu 3">
            <a:extLst>
              <a:ext uri="{FF2B5EF4-FFF2-40B4-BE49-F238E27FC236}">
                <a16:creationId xmlns:a16="http://schemas.microsoft.com/office/drawing/2014/main" id="{89E73F57-BEFA-2D0F-4289-731D3029FCA9}"/>
              </a:ext>
            </a:extLst>
          </p:cNvPr>
          <p:cNvSpPr txBox="1"/>
          <p:nvPr/>
        </p:nvSpPr>
        <p:spPr>
          <a:xfrm>
            <a:off x="796787" y="522091"/>
            <a:ext cx="10598426" cy="5555367"/>
          </a:xfrm>
          <a:prstGeom prst="rect">
            <a:avLst/>
          </a:prstGeom>
          <a:noFill/>
        </p:spPr>
        <p:txBody>
          <a:bodyPr wrap="square" rtlCol="0">
            <a:spAutoFit/>
          </a:bodyPr>
          <a:lstStyle/>
          <a:p>
            <a:pPr algn="l"/>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Enter Go</a:t>
            </a:r>
          </a:p>
          <a:p>
            <a:pPr algn="l"/>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pPr algn="l"/>
            <a:r>
              <a:rPr lang="en-US" u="none" strike="noStrike" dirty="0">
                <a:solidFill>
                  <a:srgbClr val="1D1F21"/>
                </a:solidFill>
                <a:effectLst/>
                <a:latin typeface="Gill Sans" panose="020B0502020104020203" pitchFamily="34" charset="-79"/>
                <a:cs typeface="Gill Sans" panose="020B0502020104020203" pitchFamily="34" charset="-79"/>
              </a:rPr>
              <a:t>In 2014, we wrote a little open source project called NSQ (</a:t>
            </a:r>
            <a:r>
              <a:rPr lang="en-US" u="none" strike="noStrike" dirty="0">
                <a:solidFill>
                  <a:srgbClr val="2A5BD7"/>
                </a:solidFill>
                <a:effectLst/>
                <a:latin typeface="Gill Sans" panose="020B0502020104020203" pitchFamily="34" charset="-79"/>
                <a:cs typeface="Gill Sans" panose="020B0502020104020203" pitchFamily="34" charset="-79"/>
                <a:hlinkClick r:id="rId3"/>
              </a:rPr>
              <a:t>nsq.io</a:t>
            </a:r>
            <a:r>
              <a:rPr lang="en-US" u="none" strike="noStrike" dirty="0">
                <a:solidFill>
                  <a:srgbClr val="1D1F21"/>
                </a:solidFill>
                <a:effectLst/>
                <a:latin typeface="Gill Sans" panose="020B0502020104020203" pitchFamily="34" charset="-79"/>
                <a:cs typeface="Gill Sans" panose="020B0502020104020203" pitchFamily="34" charset="-79"/>
              </a:rPr>
              <a:t>) and put a promising new language called Go through its paces. We liked what we saw so much that we started writing everything new in Go, and soon thereafter we began porting all legacy services to Go as well.</a:t>
            </a:r>
          </a:p>
          <a:p>
            <a:pPr algn="l"/>
            <a:r>
              <a:rPr lang="en-US" u="none" strike="noStrike" dirty="0">
                <a:solidFill>
                  <a:srgbClr val="1D1F21"/>
                </a:solidFill>
                <a:effectLst/>
                <a:latin typeface="Gill Sans" panose="020B0502020104020203" pitchFamily="34" charset="-79"/>
                <a:cs typeface="Gill Sans" panose="020B0502020104020203" pitchFamily="34" charset="-79"/>
              </a:rPr>
              <a:t>One of the most compelling findings from that early experience was that we could run the same workload in Go on fewer servers than the Python version and the response times were typically twice as fast. </a:t>
            </a:r>
          </a:p>
          <a:p>
            <a:pPr algn="l"/>
            <a:endParaRPr lang="en-US" sz="2000" b="1" dirty="0">
              <a:solidFill>
                <a:srgbClr val="1D1F21"/>
              </a:solidFill>
              <a:latin typeface="Gill Sans" panose="020B0502020104020203" pitchFamily="34" charset="-79"/>
              <a:cs typeface="Gill Sans" panose="020B0502020104020203" pitchFamily="34" charset="-79"/>
            </a:endParaRPr>
          </a:p>
          <a:p>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Performance: Go vs. Python</a:t>
            </a:r>
          </a:p>
          <a:p>
            <a:endParaRPr lang="en-US" sz="600" u="none" strike="noStrike" dirty="0">
              <a:solidFill>
                <a:srgbClr val="252628"/>
              </a:solidFill>
              <a:effectLst/>
              <a:latin typeface="Gill Sans" panose="020B0502020104020203" pitchFamily="34" charset="-79"/>
              <a:cs typeface="Gill Sans" panose="020B0502020104020203" pitchFamily="34" charset="-79"/>
            </a:endParaRPr>
          </a:p>
          <a:p>
            <a:r>
              <a:rPr lang="en-US" u="sng" strike="noStrike" dirty="0">
                <a:solidFill>
                  <a:srgbClr val="1D1F21"/>
                </a:solidFill>
                <a:effectLst/>
                <a:latin typeface="Gill Sans" panose="020B0502020104020203" pitchFamily="34" charset="-79"/>
                <a:cs typeface="Gill Sans" panose="020B0502020104020203" pitchFamily="34" charset="-79"/>
              </a:rPr>
              <a:t>Serving a simple request</a:t>
            </a:r>
          </a:p>
          <a:p>
            <a:endParaRPr lang="en-US" sz="300" u="sng" strike="noStrike" dirty="0">
              <a:solidFill>
                <a:srgbClr val="1D1F21"/>
              </a:solidFill>
              <a:effectLst/>
              <a:latin typeface="Gill Sans" panose="020B0502020104020203" pitchFamily="34" charset="-79"/>
              <a:cs typeface="Gill Sans" panose="020B0502020104020203" pitchFamily="34" charset="-79"/>
            </a:endParaRPr>
          </a:p>
          <a:p>
            <a:r>
              <a:rPr lang="en-US" u="none" strike="noStrike" dirty="0">
                <a:solidFill>
                  <a:srgbClr val="1D1F21"/>
                </a:solidFill>
                <a:effectLst/>
                <a:latin typeface="Gill Sans" panose="020B0502020104020203" pitchFamily="34" charset="-79"/>
                <a:cs typeface="Gill Sans" panose="020B0502020104020203" pitchFamily="34" charset="-79"/>
              </a:rPr>
              <a:t>In this example, there is one path served up by a web app. This is simply the serving of a site association file for iOS deep linking for a given custom domain. (If you don’t know what that means, suffice it to say, iOS calls it and it’s a simple </a:t>
            </a:r>
            <a:r>
              <a:rPr lang="en-US" u="none" strike="noStrike" dirty="0" err="1">
                <a:solidFill>
                  <a:srgbClr val="1D1F21"/>
                </a:solidFill>
                <a:effectLst/>
                <a:latin typeface="Gill Sans" panose="020B0502020104020203" pitchFamily="34" charset="-79"/>
                <a:cs typeface="Gill Sans" panose="020B0502020104020203" pitchFamily="34" charset="-79"/>
              </a:rPr>
              <a:t>json</a:t>
            </a:r>
            <a:r>
              <a:rPr lang="en-US" u="none" strike="noStrike" dirty="0">
                <a:solidFill>
                  <a:srgbClr val="1D1F21"/>
                </a:solidFill>
                <a:effectLst/>
                <a:latin typeface="Gill Sans" panose="020B0502020104020203" pitchFamily="34" charset="-79"/>
                <a:cs typeface="Gill Sans" panose="020B0502020104020203" pitchFamily="34" charset="-79"/>
              </a:rPr>
              <a:t> response.)</a:t>
            </a:r>
          </a:p>
          <a:p>
            <a:r>
              <a:rPr lang="en-US" dirty="0">
                <a:solidFill>
                  <a:srgbClr val="1D1F21"/>
                </a:solidFill>
                <a:latin typeface="Gill Sans" panose="020B0502020104020203" pitchFamily="34" charset="-79"/>
                <a:cs typeface="Gill Sans" panose="020B0502020104020203" pitchFamily="34" charset="-79"/>
              </a:rPr>
              <a:t>This example is written in Go and Python versions. The two pieces of code are basically doing the same thing:</a:t>
            </a:r>
          </a:p>
          <a:p>
            <a:pPr marL="285750" indent="-285750">
              <a:buFont typeface="Arial" panose="020B0604020202020204" pitchFamily="34" charset="0"/>
              <a:buChar char="•"/>
            </a:pPr>
            <a:r>
              <a:rPr lang="en-US" u="none" strike="noStrike" dirty="0">
                <a:solidFill>
                  <a:srgbClr val="1D1F21"/>
                </a:solidFill>
                <a:effectLst/>
                <a:latin typeface="Gill Sans" panose="020B0502020104020203" pitchFamily="34" charset="-79"/>
                <a:cs typeface="Gill Sans" panose="020B0502020104020203" pitchFamily="34" charset="-79"/>
              </a:rPr>
              <a:t>Call our internal API to get the site association data for a given custom domain</a:t>
            </a:r>
          </a:p>
          <a:p>
            <a:pPr marL="285750" indent="-285750">
              <a:buFont typeface="Arial" panose="020B0604020202020204" pitchFamily="34" charset="0"/>
              <a:buChar char="•"/>
            </a:pPr>
            <a:r>
              <a:rPr lang="en-US" u="none" strike="noStrike" dirty="0">
                <a:solidFill>
                  <a:srgbClr val="1D1F21"/>
                </a:solidFill>
                <a:effectLst/>
                <a:latin typeface="Gill Sans" panose="020B0502020104020203" pitchFamily="34" charset="-79"/>
                <a:cs typeface="Gill Sans" panose="020B0502020104020203" pitchFamily="34" charset="-79"/>
              </a:rPr>
              <a:t>Return some </a:t>
            </a:r>
            <a:r>
              <a:rPr lang="en-US" u="none" strike="noStrike" dirty="0" err="1">
                <a:solidFill>
                  <a:srgbClr val="1D1F21"/>
                </a:solidFill>
                <a:effectLst/>
                <a:latin typeface="Gill Sans" panose="020B0502020104020203" pitchFamily="34" charset="-79"/>
                <a:cs typeface="Gill Sans" panose="020B0502020104020203" pitchFamily="34" charset="-79"/>
              </a:rPr>
              <a:t>json</a:t>
            </a:r>
            <a:endParaRPr lang="en-US" u="none" strike="noStrike" dirty="0">
              <a:solidFill>
                <a:srgbClr val="1D1F21"/>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en-US" u="sng" strike="noStrike" dirty="0">
              <a:solidFill>
                <a:srgbClr val="1D1F21"/>
              </a:solidFill>
              <a:effectLst/>
              <a:latin typeface="Gill Sans" panose="020B0502020104020203" pitchFamily="34" charset="-79"/>
              <a:cs typeface="Gill Sans" panose="020B0502020104020203" pitchFamily="34" charset="-79"/>
            </a:endParaRPr>
          </a:p>
          <a:p>
            <a:endParaRPr lang="tr-TR"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spTree>
    <p:extLst>
      <p:ext uri="{BB962C8B-B14F-4D97-AF65-F5344CB8AC3E}">
        <p14:creationId xmlns:p14="http://schemas.microsoft.com/office/powerpoint/2010/main" val="332839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9</a:t>
            </a:fld>
            <a:endParaRPr lang="tr-TR"/>
          </a:p>
        </p:txBody>
      </p:sp>
      <p:sp>
        <p:nvSpPr>
          <p:cNvPr id="4" name="Metin kutusu 3">
            <a:extLst>
              <a:ext uri="{FF2B5EF4-FFF2-40B4-BE49-F238E27FC236}">
                <a16:creationId xmlns:a16="http://schemas.microsoft.com/office/drawing/2014/main" id="{89E73F57-BEFA-2D0F-4289-731D3029FCA9}"/>
              </a:ext>
            </a:extLst>
          </p:cNvPr>
          <p:cNvSpPr txBox="1"/>
          <p:nvPr/>
        </p:nvSpPr>
        <p:spPr>
          <a:xfrm>
            <a:off x="796787" y="266095"/>
            <a:ext cx="10598426" cy="954107"/>
          </a:xfrm>
          <a:prstGeom prst="rect">
            <a:avLst/>
          </a:prstGeom>
          <a:noFill/>
        </p:spPr>
        <p:txBody>
          <a:bodyPr wrap="square" rtlCol="0">
            <a:spAutoFit/>
          </a:bodyPr>
          <a:lstStyle/>
          <a:p>
            <a:pPr algn="l"/>
            <a:r>
              <a:rPr lang="en-US" u="none" strike="noStrike" dirty="0">
                <a:solidFill>
                  <a:srgbClr val="1D1F21"/>
                </a:solidFill>
                <a:effectLst/>
                <a:latin typeface="Gill Sans" panose="020B0502020104020203" pitchFamily="34" charset="-79"/>
                <a:cs typeface="Gill Sans" panose="020B0502020104020203" pitchFamily="34" charset="-79"/>
              </a:rPr>
              <a:t>Now look at the difference in performance.</a:t>
            </a:r>
            <a:endParaRPr lang="en-US" u="sng" strike="noStrike" dirty="0">
              <a:solidFill>
                <a:srgbClr val="1D1F21"/>
              </a:solidFill>
              <a:effectLst/>
              <a:latin typeface="Gill Sans" panose="020B0502020104020203" pitchFamily="34" charset="-79"/>
              <a:cs typeface="Gill Sans" panose="020B0502020104020203" pitchFamily="34" charset="-79"/>
            </a:endParaRPr>
          </a:p>
          <a:p>
            <a:endParaRPr lang="tr-TR"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pic>
        <p:nvPicPr>
          <p:cNvPr id="5" name="Resim 4" descr="çizelge içeren bir resim&#10;&#10;Açıklama otomatik olarak oluşturuldu">
            <a:extLst>
              <a:ext uri="{FF2B5EF4-FFF2-40B4-BE49-F238E27FC236}">
                <a16:creationId xmlns:a16="http://schemas.microsoft.com/office/drawing/2014/main" id="{1C5B2B0F-14E2-16F7-89CA-580F6CEE4970}"/>
              </a:ext>
            </a:extLst>
          </p:cNvPr>
          <p:cNvPicPr>
            <a:picLocks noChangeAspect="1"/>
          </p:cNvPicPr>
          <p:nvPr/>
        </p:nvPicPr>
        <p:blipFill>
          <a:blip r:embed="rId3"/>
          <a:stretch>
            <a:fillRect/>
          </a:stretch>
        </p:blipFill>
        <p:spPr>
          <a:xfrm>
            <a:off x="796787" y="1133575"/>
            <a:ext cx="4940912" cy="3024538"/>
          </a:xfrm>
          <a:prstGeom prst="rect">
            <a:avLst/>
          </a:prstGeom>
        </p:spPr>
      </p:pic>
      <p:pic>
        <p:nvPicPr>
          <p:cNvPr id="7" name="Resim 6" descr="çizelge içeren bir resim&#10;&#10;Açıklama otomatik olarak oluşturuldu">
            <a:extLst>
              <a:ext uri="{FF2B5EF4-FFF2-40B4-BE49-F238E27FC236}">
                <a16:creationId xmlns:a16="http://schemas.microsoft.com/office/drawing/2014/main" id="{FF152A72-180C-EECD-72D7-C4E5F243204C}"/>
              </a:ext>
            </a:extLst>
          </p:cNvPr>
          <p:cNvPicPr>
            <a:picLocks noChangeAspect="1"/>
          </p:cNvPicPr>
          <p:nvPr/>
        </p:nvPicPr>
        <p:blipFill>
          <a:blip r:embed="rId4"/>
          <a:stretch>
            <a:fillRect/>
          </a:stretch>
        </p:blipFill>
        <p:spPr>
          <a:xfrm>
            <a:off x="6459567" y="1133575"/>
            <a:ext cx="4935646" cy="3024538"/>
          </a:xfrm>
          <a:prstGeom prst="rect">
            <a:avLst/>
          </a:prstGeom>
        </p:spPr>
      </p:pic>
      <p:sp>
        <p:nvSpPr>
          <p:cNvPr id="8" name="Metin kutusu 7">
            <a:extLst>
              <a:ext uri="{FF2B5EF4-FFF2-40B4-BE49-F238E27FC236}">
                <a16:creationId xmlns:a16="http://schemas.microsoft.com/office/drawing/2014/main" id="{D59989AA-6ECB-F4D9-3702-3FD1B26D3686}"/>
              </a:ext>
            </a:extLst>
          </p:cNvPr>
          <p:cNvSpPr txBox="1"/>
          <p:nvPr/>
        </p:nvSpPr>
        <p:spPr>
          <a:xfrm>
            <a:off x="796787" y="4279495"/>
            <a:ext cx="4940912"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1. Python – Response times in milliseconds. Sample size: 67,179 requests.</a:t>
            </a:r>
            <a:endParaRPr lang="en-US" sz="1200" dirty="0">
              <a:solidFill>
                <a:srgbClr val="002060"/>
              </a:solidFill>
              <a:latin typeface="Gill Sans" panose="020B0502020104020203" pitchFamily="34" charset="-79"/>
              <a:cs typeface="Gill Sans" panose="020B0502020104020203" pitchFamily="34" charset="-79"/>
            </a:endParaRPr>
          </a:p>
        </p:txBody>
      </p:sp>
      <p:sp>
        <p:nvSpPr>
          <p:cNvPr id="9" name="Metin kutusu 8">
            <a:extLst>
              <a:ext uri="{FF2B5EF4-FFF2-40B4-BE49-F238E27FC236}">
                <a16:creationId xmlns:a16="http://schemas.microsoft.com/office/drawing/2014/main" id="{5392E70E-C272-9A6E-E2FB-20AB360B8308}"/>
              </a:ext>
            </a:extLst>
          </p:cNvPr>
          <p:cNvSpPr txBox="1"/>
          <p:nvPr/>
        </p:nvSpPr>
        <p:spPr>
          <a:xfrm>
            <a:off x="6454301" y="4279495"/>
            <a:ext cx="4940912"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2. Go – Response times in milliseconds. Sample size: 50,192 requests.</a:t>
            </a:r>
            <a:endParaRPr lang="en-US" sz="1200" dirty="0">
              <a:solidFill>
                <a:srgbClr val="002060"/>
              </a:solidFill>
              <a:latin typeface="Gill Sans" panose="020B0502020104020203" pitchFamily="34" charset="-79"/>
              <a:cs typeface="Gill Sans" panose="020B0502020104020203" pitchFamily="34" charset="-79"/>
            </a:endParaRPr>
          </a:p>
        </p:txBody>
      </p:sp>
      <p:sp>
        <p:nvSpPr>
          <p:cNvPr id="10" name="Metin kutusu 9">
            <a:extLst>
              <a:ext uri="{FF2B5EF4-FFF2-40B4-BE49-F238E27FC236}">
                <a16:creationId xmlns:a16="http://schemas.microsoft.com/office/drawing/2014/main" id="{B1C592A8-28DE-E321-7683-834745F54F38}"/>
              </a:ext>
            </a:extLst>
          </p:cNvPr>
          <p:cNvSpPr txBox="1"/>
          <p:nvPr/>
        </p:nvSpPr>
        <p:spPr>
          <a:xfrm>
            <a:off x="796787" y="4996412"/>
            <a:ext cx="10598426" cy="1785104"/>
          </a:xfrm>
          <a:prstGeom prst="rect">
            <a:avLst/>
          </a:prstGeom>
          <a:noFill/>
        </p:spPr>
        <p:txBody>
          <a:bodyPr wrap="square" rtlCol="0">
            <a:spAutoFit/>
          </a:bodyPr>
          <a:lstStyle/>
          <a:p>
            <a:pPr algn="l"/>
            <a:r>
              <a:rPr lang="en-US" u="none" strike="noStrike" dirty="0">
                <a:solidFill>
                  <a:srgbClr val="1D1F21"/>
                </a:solidFill>
                <a:effectLst/>
                <a:latin typeface="Gill Sans" panose="020B0502020104020203" pitchFamily="34" charset="-79"/>
                <a:cs typeface="Gill Sans" panose="020B0502020104020203" pitchFamily="34" charset="-79"/>
              </a:rPr>
              <a:t>That’s almost half the average response time!</a:t>
            </a:r>
          </a:p>
          <a:p>
            <a:pPr algn="l"/>
            <a:r>
              <a:rPr lang="en-US" u="none" strike="noStrike" dirty="0">
                <a:solidFill>
                  <a:srgbClr val="1D1F21"/>
                </a:solidFill>
                <a:effectLst/>
                <a:latin typeface="Gill Sans" panose="020B0502020104020203" pitchFamily="34" charset="-79"/>
                <a:cs typeface="Gill Sans" panose="020B0502020104020203" pitchFamily="34" charset="-79"/>
              </a:rPr>
              <a:t>A handful of milliseconds improvement may seem like no big deal, but this code does almost nothing. It makes a single API call and marshals some data to return. A 50% improvement in response time at this level increases exponentially as the complexity of the code increases. More complex code is made up of simple building blocks like this.</a:t>
            </a:r>
            <a:endParaRPr lang="en-US"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spTree>
    <p:extLst>
      <p:ext uri="{BB962C8B-B14F-4D97-AF65-F5344CB8AC3E}">
        <p14:creationId xmlns:p14="http://schemas.microsoft.com/office/powerpoint/2010/main" val="9788111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1325</Words>
  <Application>Microsoft Macintosh PowerPoint</Application>
  <PresentationFormat>Geniş ekran</PresentationFormat>
  <Paragraphs>98</Paragraphs>
  <Slides>11</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11</vt:i4>
      </vt:variant>
    </vt:vector>
  </HeadingPairs>
  <TitlesOfParts>
    <vt:vector size="20" baseType="lpstr">
      <vt:lpstr>STHupo</vt:lpstr>
      <vt:lpstr>Arial</vt:lpstr>
      <vt:lpstr>Calibri</vt:lpstr>
      <vt:lpstr>Calibri Light</vt:lpstr>
      <vt:lpstr>Gill Sans</vt:lpstr>
      <vt:lpstr>Gill Sans Light</vt:lpstr>
      <vt:lpstr>Gill Sans SemiBold</vt:lpstr>
      <vt:lpstr>Gill Sans Ultra Bold</vt:lpstr>
      <vt:lpstr>Office Teması</vt:lpstr>
      <vt:lpstr>GO</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Tunahan Akça</dc:creator>
  <cp:lastModifiedBy>Tunahan Akça</cp:lastModifiedBy>
  <cp:revision>82</cp:revision>
  <dcterms:created xsi:type="dcterms:W3CDTF">2023-03-12T20:53:43Z</dcterms:created>
  <dcterms:modified xsi:type="dcterms:W3CDTF">2023-03-26T12:13:02Z</dcterms:modified>
</cp:coreProperties>
</file>