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62" r:id="rId5"/>
    <p:sldId id="261" r:id="rId6"/>
    <p:sldId id="265" r:id="rId7"/>
    <p:sldId id="263" r:id="rId8"/>
    <p:sldId id="266" r:id="rId9"/>
    <p:sldId id="267" r:id="rId10"/>
    <p:sldId id="271" r:id="rId11"/>
    <p:sldId id="268" r:id="rId12"/>
    <p:sldId id="269" r:id="rId13"/>
    <p:sldId id="270" r:id="rId14"/>
    <p:sldId id="27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85369"/>
  </p:normalViewPr>
  <p:slideViewPr>
    <p:cSldViewPr snapToGrid="0" snapToObjects="1">
      <p:cViewPr varScale="1">
        <p:scale>
          <a:sx n="136" d="100"/>
          <a:sy n="136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96E2C-09A6-A747-A071-FF1B7BFD9FA5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14A86-9EA6-A342-A24D-3F7423B8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 interference &amp; spillovers in treatment effects.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Multiple experimenters – no coordination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enough days to schedule each experiment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to run experiments while taking into account the potential contamination that can be caused on other experiments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10k thousand experiments every day not enough subgraphs – all partitions will have some overlap or not enough power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Contamination unavoidable – so control it as best as you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in this area is to come up with clever (cluster) randomization schemes that allows an experimenter to estimate direct and indirect treatment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5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every period $t$, the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DM's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experimentation creates a cost, because the experiment interacts with a previous experimenter's treatment allocation, contaminating their results. We assume that the cost is proportional to the number of units exposed to the treatment, and once a unit is exposed, future exposures of that unit do not increase the cost any further.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5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Distance to oracle </a:t>
            </a:r>
            <a:r>
              <a:rPr lang="en-US" dirty="0" err="1"/>
              <a:t>outcome’I</a:t>
            </a:r>
            <a:r>
              <a:rPr lang="en-US" dirty="0"/>
              <a:t> minimize </a:t>
            </a:r>
            <a:r>
              <a:rPr lang="en-US" dirty="0" err="1"/>
              <a:t>etmeye</a:t>
            </a:r>
            <a:r>
              <a:rPr lang="en-US" dirty="0"/>
              <a:t> equivalent </a:t>
            </a:r>
            <a:r>
              <a:rPr lang="en-US" dirty="0" err="1"/>
              <a:t>bu</a:t>
            </a:r>
            <a:r>
              <a:rPr lang="en-US" dirty="0"/>
              <a:t> max problem</a:t>
            </a:r>
          </a:p>
          <a:p>
            <a:endParaRPr lang="en-US" dirty="0"/>
          </a:p>
          <a:p>
            <a:r>
              <a:rPr lang="en-US" dirty="0"/>
              <a:t>How contamination and performance here interact</a:t>
            </a:r>
          </a:p>
          <a:p>
            <a:r>
              <a:rPr lang="en-US" dirty="0"/>
              <a:t>How does network topology play a role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Upper bound on regret decreases with contamination budget (as this increases, we learn better so sum of eigenvalues decreases. And K decreases</a:t>
            </a:r>
          </a:p>
          <a:p>
            <a:r>
              <a:rPr lang="en-US" dirty="0"/>
              <a:t>Regret increases with the complexity of the problem, meaning the first </a:t>
            </a:r>
            <a:r>
              <a:rPr lang="en-US" dirty="0" err="1"/>
              <a:t>principla</a:t>
            </a:r>
            <a:r>
              <a:rPr lang="en-US" dirty="0"/>
              <a:t> component of data plus the size of the treatment response covariate (norm of gamma)</a:t>
            </a:r>
          </a:p>
          <a:p>
            <a:r>
              <a:rPr lang="en-US" dirty="0"/>
              <a:t>D large = there is more to lose</a:t>
            </a:r>
          </a:p>
          <a:p>
            <a:endParaRPr lang="en-US" dirty="0"/>
          </a:p>
          <a:p>
            <a:r>
              <a:rPr lang="en-US" dirty="0"/>
              <a:t>Important to note that experimentation (and the policy there) can only impact delta</a:t>
            </a:r>
          </a:p>
          <a:p>
            <a:r>
              <a:rPr lang="en-US" dirty="0"/>
              <a:t>And in the regime where the graph is large, the upper bound depends only on delta</a:t>
            </a:r>
          </a:p>
          <a:p>
            <a:endParaRPr lang="en-US" dirty="0"/>
          </a:p>
          <a:p>
            <a:r>
              <a:rPr lang="en-US" dirty="0"/>
              <a:t>Analysis based on perturbation analysis of </a:t>
            </a:r>
            <a:r>
              <a:rPr lang="en-US" dirty="0" err="1"/>
              <a:t>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89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directed sampling idea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61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graph with 1000 vertices ER. 10 covariates for every node. </a:t>
            </a:r>
          </a:p>
          <a:p>
            <a:endParaRPr lang="en-US" dirty="0"/>
          </a:p>
          <a:p>
            <a:r>
              <a:rPr lang="en-US" dirty="0"/>
              <a:t>Very large graph</a:t>
            </a:r>
          </a:p>
          <a:p>
            <a:r>
              <a:rPr lang="en-US" dirty="0"/>
              <a:t>Even when 1/8 of graph can be contaminated, the gap is 4 % of oracle (96 vs 100)</a:t>
            </a:r>
          </a:p>
          <a:p>
            <a:endParaRPr lang="en-US" dirty="0"/>
          </a:p>
          <a:p>
            <a:r>
              <a:rPr lang="en-US" dirty="0"/>
              <a:t>As c increases and d increases it gets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3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dot is average of 1000 simulations. Graph and covariates changing.</a:t>
            </a:r>
          </a:p>
          <a:p>
            <a:endParaRPr lang="en-US" dirty="0"/>
          </a:p>
          <a:p>
            <a:r>
              <a:rPr lang="en-US" dirty="0"/>
              <a:t>Topology: sparse vs dense</a:t>
            </a:r>
          </a:p>
          <a:p>
            <a:r>
              <a:rPr lang="en-US" dirty="0"/>
              <a:t>Sparse is easier to learn on</a:t>
            </a:r>
          </a:p>
          <a:p>
            <a:r>
              <a:rPr lang="en-US" dirty="0"/>
              <a:t>Because paying less but still able to explore different areas of covariate space</a:t>
            </a:r>
          </a:p>
          <a:p>
            <a:endParaRPr lang="en-US" dirty="0"/>
          </a:p>
          <a:p>
            <a:r>
              <a:rPr lang="en-US" dirty="0"/>
              <a:t>Homophily in covariates could have changed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2B5-19B1-6444-8571-ABE0C96A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46A3-2012-214F-9DF4-92A7C7F1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8330-1363-1D45-A134-98A5CCB9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91CE-D858-C64A-96D0-A20C30B8EAD4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D653-2EC7-354E-A346-426ED4E4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B701-D217-B84B-B40F-02000CC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1E3D-1410-694D-B9A1-0DD688A9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8DBE-F26D-434F-9C9B-2805C891C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872A-290B-8348-8EE0-4446D133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D9C9-A39B-AD4B-A2E5-64F041575569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25FE-8FF7-F24B-BC9F-07349C00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1F50-213C-784B-BE96-8E36749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B08BD-2F86-1747-A573-CE1EDAF8A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4B285-3FA5-8248-AB8D-F0E95764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64AF-D1DE-0342-A6E9-C2EB11F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648-9BEA-5D40-B77D-90AD72014BF0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176E-6B6E-4849-9672-83A99A41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EB0E-4508-914B-A848-2DAF8889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F89A-5E6A-4043-A96F-14A21ACF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75EB-C395-BE48-9E7F-0124B967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DBE2-D9A0-D447-B97C-57F42749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FD4-DD39-BB42-84D0-C0AD65B4C9AE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9160-ED97-BA48-9703-67881C14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4771-93FF-1643-B43A-69BBBB34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F0D1-1073-EC40-BF9F-F50A087D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D441-A240-DF42-9257-CDDD28AEF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8565-15E9-0E4E-9FD5-5B64071B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5C5-F9FA-BC4A-B2CA-7CBA89DC3A51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264D-D867-BA4F-8DD9-0ECA72B2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AC9A7-5196-FC49-8D61-C491D991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C439-A2FC-C044-8AB5-B6A9EFF4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686D-8345-E345-89B3-B6B2F646E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73A1-9C31-9C48-9724-BEC2D4F7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C458-77AE-AF4E-9C35-8A0298DC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93D-630F-154E-A3A2-6B3930513AFD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42AE-7C31-EF4C-95EA-083C4466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86C69-0577-2A46-8369-D1CFCF90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9F78-0051-8A41-A2E1-2D365452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0B0B-A8A3-FD4C-8123-5E3BDC16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3B5F5-266F-8848-93AB-985871158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01AFA-E75B-1549-9FD8-7F3A29F5F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7AB75-BE24-544B-AB25-A0470F09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ACA1E-A080-5A47-B599-2D3EB9FA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3DF-42BD-8448-947A-4CDDE2A38FE2}" type="datetime1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6B988-7094-AB44-B9E1-62E5DB34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69798-961C-A749-AED7-989C6A30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2193-12E9-B64C-9E36-D42B5F76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1CC17-9049-A940-9ABD-6B64601F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8C84-36F2-2A45-B71F-47CA0C9A443A}" type="datetime1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0ED0-DE84-4942-8529-43DBE98C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6CB12-EB26-E944-9154-A09AACBC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EA3A5-083A-3144-86AA-E950D149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E4CF-B0CC-4E47-BD76-621F3554F978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965BC-A962-D444-B11E-1BF2C801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866A2-0CF7-0140-AC00-5D6B4BAB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AFA-A7CB-4845-BDAC-9282DF8C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EBA1-6796-9B4A-81BA-FB747A77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10E5-6B6C-C94F-97C5-6DEF2EE15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CCF5B-1FC0-6A4C-980A-BE0F65C1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380C-A418-BE48-AE9F-C1BB12D69F41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051D-EE39-B841-92C9-203DB70C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28624-52D0-564B-97AF-F0D6621C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D677-6433-E244-8B35-25C7111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16952-5C7B-2240-9F27-4D626601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AA4A-99C9-AA4A-A3D7-21D3F588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FE59D-5E56-8549-BCDE-1F546A3F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FDF-5E63-FE4B-BF9F-534855598FEF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DEF6-928D-994B-A379-6F2F2D3F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8E22-B972-0D44-B950-9C5B272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CA1BD-2020-9C42-9D0E-7000F343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D03D-B344-C149-87D0-255D111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4ED7-CB2C-8647-9F7E-A95162345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1247-A7A9-B44E-A8C8-90A1898FB884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4CB2-8C72-1D40-B05A-AFAF90B37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36A5-9421-E14F-AAEA-01FE0797A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0E3EA-8609-FE4E-ADBB-67DEE30F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7400"/>
              <a:t>Contamination-Aware Network Experimentation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9E6F6-B463-A044-8D00-6EC03DDC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Mine Su Erturk</a:t>
            </a:r>
          </a:p>
          <a:p>
            <a:pPr algn="r"/>
            <a:r>
              <a:rPr lang="en-US"/>
              <a:t>Joint work with Eray Turkel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Picture 66" descr="Text&#10;&#10;Description automatically generated">
            <a:extLst>
              <a:ext uri="{FF2B5EF4-FFF2-40B4-BE49-F238E27FC236}">
                <a16:creationId xmlns:a16="http://schemas.microsoft.com/office/drawing/2014/main" id="{FCF21BCF-A4F5-154C-A718-23CB0677B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3" y="5764212"/>
            <a:ext cx="2667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8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D8DEB73-85FD-034A-A98F-C10960565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Empirical value maximizing policy: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Oracle’s optimal policy: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D8DEB73-85FD-034A-A98F-C1096056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206" t="-27326" b="-25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16502E0-C7A3-4548-82E7-5855BF82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E27D-ED34-EE48-82F2-05F958ED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2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D8DEB73-85FD-034A-A98F-C10960565F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Value of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Regret of the empirical value maximizing policy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AD8DEB73-85FD-034A-A98F-C10960565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16502E0-C7A3-4548-82E7-5855BF825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Analysis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BFD78E0F-B595-5C4E-8F9D-91E2C794C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5750" y="4518347"/>
            <a:ext cx="4000500" cy="901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E27D-ED34-EE48-82F2-05F958ED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A close up of a clock&#10;&#10;Description automatically generated">
            <a:extLst>
              <a:ext uri="{FF2B5EF4-FFF2-40B4-BE49-F238E27FC236}">
                <a16:creationId xmlns:a16="http://schemas.microsoft.com/office/drawing/2014/main" id="{0298CF8E-5BA0-D845-BD18-209F3E46D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34"/>
          <a:stretch/>
        </p:blipFill>
        <p:spPr>
          <a:xfrm>
            <a:off x="3463153" y="2339653"/>
            <a:ext cx="4699000" cy="105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5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7D1B-FCDF-D441-A07C-2AFAA195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F8CD-4558-BA4B-9198-F54887C74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the error in learning is </a:t>
                </a:r>
              </a:p>
              <a:p>
                <a:pPr marL="0" indent="0">
                  <a:buNone/>
                </a:pPr>
                <a:r>
                  <a:rPr lang="en-US" dirty="0"/>
                  <a:t>Then, the regret in final deployment satisfies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FF8CD-4558-BA4B-9198-F54887C74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3198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F0EE-636F-704B-A3E6-9DF0A5F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3BC5DD4C-0414-9344-BA48-FF9E3047B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420" y="1825625"/>
            <a:ext cx="2819400" cy="482600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F667DEF-B5B5-0A43-BC07-A5932A0CF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150" y="2768600"/>
            <a:ext cx="5727700" cy="1320800"/>
          </a:xfrm>
          <a:prstGeom prst="rect">
            <a:avLst/>
          </a:prstGeom>
        </p:spPr>
      </p:pic>
      <p:pic>
        <p:nvPicPr>
          <p:cNvPr id="12" name="Picture 1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4F64068-D274-F64C-A1FB-8E9615305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468" y="4056857"/>
            <a:ext cx="82296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7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1389-302E-A541-B677-43A91DCF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5C9B2-B0AF-804C-BED5-68D1860A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Knapsack-based heuristic</a:t>
            </a:r>
          </a:p>
          <a:p>
            <a:r>
              <a:rPr lang="en-US" dirty="0"/>
              <a:t>In each period t, choose the node with highest value/cost ratio</a:t>
            </a:r>
          </a:p>
          <a:p>
            <a:r>
              <a:rPr lang="en-US" dirty="0"/>
              <a:t>Value = information gain from experimenting</a:t>
            </a:r>
          </a:p>
          <a:p>
            <a:r>
              <a:rPr lang="en-US" dirty="0"/>
              <a:t>Cost = number of newly contaminated nodes</a:t>
            </a:r>
          </a:p>
          <a:p>
            <a:pPr marL="0" indent="0">
              <a:buNone/>
            </a:pPr>
            <a:r>
              <a:rPr lang="en-US" dirty="0"/>
              <a:t>Repeat until contamination budget is consumed.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68411-F569-F54B-B2EB-3EE0856D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6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9FCF-2AA8-2C47-A86F-CB0C06FF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34700-E0E7-364E-9267-46E5C076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B50ED-7CA8-6246-BB10-9A318931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CDCB9AC-6F4E-1F40-A9F5-77305FCAE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9387" y="688157"/>
            <a:ext cx="7674430" cy="50913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BBD19-9ED0-F64C-97C9-A19650D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4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Content Placeholder 29" descr="Chart, scatter chart&#10;&#10;Description automatically generated">
            <a:extLst>
              <a:ext uri="{FF2B5EF4-FFF2-40B4-BE49-F238E27FC236}">
                <a16:creationId xmlns:a16="http://schemas.microsoft.com/office/drawing/2014/main" id="{F2FF428F-A38C-324A-B55D-C07B37A176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052162" y="3454710"/>
            <a:ext cx="6270396" cy="33181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681CE-11A0-ED47-96D8-AC051606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fld id="{55566368-669F-D44B-A7BF-6A7C983916D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4" name="Content Placeholder 33" descr="Chart, scatter chart&#10;&#10;Description automatically generated">
            <a:extLst>
              <a:ext uri="{FF2B5EF4-FFF2-40B4-BE49-F238E27FC236}">
                <a16:creationId xmlns:a16="http://schemas.microsoft.com/office/drawing/2014/main" id="{CC9007FC-5EF0-6041-A247-3A98AEDADF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052162" y="136525"/>
            <a:ext cx="6355789" cy="3318185"/>
          </a:xfrm>
        </p:spPr>
      </p:pic>
    </p:spTree>
    <p:extLst>
      <p:ext uri="{BB962C8B-B14F-4D97-AF65-F5344CB8AC3E}">
        <p14:creationId xmlns:p14="http://schemas.microsoft.com/office/powerpoint/2010/main" val="262061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1D6F-D338-764C-A2C9-5A9161F3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F86D-9084-2141-94CB-B35F93A4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experimenters</a:t>
            </a:r>
          </a:p>
          <a:p>
            <a:r>
              <a:rPr lang="en-US" dirty="0"/>
              <a:t>No coordination/decentralized</a:t>
            </a:r>
          </a:p>
          <a:p>
            <a:r>
              <a:rPr lang="en-US" dirty="0"/>
              <a:t>Can contaminate other experiments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r>
              <a:rPr lang="en-US" dirty="0"/>
              <a:t>Facebook during performance review cycles</a:t>
            </a:r>
          </a:p>
          <a:p>
            <a:pPr marL="0" indent="0">
              <a:buNone/>
            </a:pPr>
            <a:r>
              <a:rPr lang="en-US" dirty="0"/>
              <a:t>Airbnb promoting minorities while subsidizing some neighborhoods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10A8-CA70-C044-A076-ED555390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5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428A-A1C5-814B-8CB2-FB7A5F01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8FD0-2CA8-7645-A1F2-84E45B48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Treatment effect spillovers: </a:t>
            </a:r>
            <a:r>
              <a:rPr lang="en-US" dirty="0" err="1"/>
              <a:t>Aronow</a:t>
            </a:r>
            <a:r>
              <a:rPr lang="en-US" dirty="0"/>
              <a:t> et al. (2017), </a:t>
            </a:r>
            <a:r>
              <a:rPr lang="en-US" dirty="0" err="1"/>
              <a:t>Aronow</a:t>
            </a:r>
            <a:r>
              <a:rPr lang="en-US" dirty="0"/>
              <a:t> and </a:t>
            </a:r>
            <a:r>
              <a:rPr lang="en-US" dirty="0" err="1"/>
              <a:t>Samii</a:t>
            </a:r>
            <a:r>
              <a:rPr lang="en-US" dirty="0"/>
              <a:t> (2013), Wager and Xu (2019), </a:t>
            </a:r>
            <a:r>
              <a:rPr lang="en-US" dirty="0" err="1"/>
              <a:t>Ugander</a:t>
            </a:r>
            <a:r>
              <a:rPr lang="en-US" dirty="0"/>
              <a:t> et al. (2013), </a:t>
            </a:r>
            <a:r>
              <a:rPr lang="en-US" dirty="0" err="1"/>
              <a:t>Athey</a:t>
            </a:r>
            <a:r>
              <a:rPr lang="en-US" dirty="0"/>
              <a:t> et al. (2018), Eckles et al. (2017)</a:t>
            </a:r>
          </a:p>
          <a:p>
            <a:r>
              <a:rPr lang="en-US" dirty="0"/>
              <a:t>Optimal policy learning with observational data: </a:t>
            </a:r>
            <a:r>
              <a:rPr lang="en-US" dirty="0" err="1"/>
              <a:t>Athey</a:t>
            </a:r>
            <a:r>
              <a:rPr lang="en-US" dirty="0"/>
              <a:t> and Wager (2020), </a:t>
            </a:r>
            <a:r>
              <a:rPr lang="en-US" dirty="0" err="1"/>
              <a:t>Nie</a:t>
            </a:r>
            <a:r>
              <a:rPr lang="en-US" dirty="0"/>
              <a:t> et al. (2020)</a:t>
            </a:r>
          </a:p>
          <a:p>
            <a:r>
              <a:rPr lang="en-US" dirty="0"/>
              <a:t>Online learning: Russo and Van Roy (2014), Russo and Van Roy (2016), </a:t>
            </a:r>
            <a:r>
              <a:rPr lang="en-US" dirty="0" err="1"/>
              <a:t>Rusmevichientong</a:t>
            </a:r>
            <a:r>
              <a:rPr lang="en-US" dirty="0"/>
              <a:t> and </a:t>
            </a:r>
            <a:r>
              <a:rPr lang="en-US" dirty="0" err="1"/>
              <a:t>Tsitsiklis</a:t>
            </a:r>
            <a:r>
              <a:rPr lang="en-US" dirty="0"/>
              <a:t> (2010)</a:t>
            </a:r>
          </a:p>
          <a:p>
            <a:r>
              <a:rPr lang="en-US" dirty="0"/>
              <a:t>Network Seeding: </a:t>
            </a:r>
            <a:r>
              <a:rPr lang="en-US" dirty="0" err="1"/>
              <a:t>Akbarpour</a:t>
            </a:r>
            <a:r>
              <a:rPr lang="en-US" dirty="0"/>
              <a:t> et al. (2018), Banerjee et al. (2019)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A4C1-91ED-6C47-8A87-858BF5B9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2B9-0D18-7046-97F7-6DE0A36E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7FF0D-4B8E-8541-B705-336818CC4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A64B-F24D-C847-A61F-A15BAAF7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0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67B-601B-2845-93F5-282DFEB4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4631B-C403-9B4E-A61F-2ABFF0CD2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 units, {1, …, N}, connected on an undirected, unweighted graph G</a:t>
                </a:r>
              </a:p>
              <a:p>
                <a:r>
                  <a:rPr lang="en-US" dirty="0"/>
                  <a:t>Treatment assignment vector at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4631B-C403-9B4E-A61F-2ABFF0CD2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667C-B8F3-6E4B-85A0-A2E6B916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3D6BD-6B23-2944-94E4-89D254CEE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924947"/>
            <a:ext cx="5410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67B-601B-2845-93F5-282DFEB4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4631B-C403-9B4E-A61F-2ABFF0CD2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Each node i’s outcome in period t depends on:</a:t>
                </a:r>
              </a:p>
              <a:p>
                <a:r>
                  <a:rPr lang="en-US" dirty="0"/>
                  <a:t>Observable characteristics,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Treatment they receive,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Exposure to treatment through neighbors,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4631B-C403-9B4E-A61F-2ABFF0CD2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667C-B8F3-6E4B-85A0-A2E6B916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3C7EE82-0475-7840-8D90-FEB17A7E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582" y="3943565"/>
            <a:ext cx="6235700" cy="9271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DFDECAE-2FA6-3840-AF90-2AD1AA68E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582" y="5050052"/>
            <a:ext cx="57277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5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0030-553A-414A-9BB7-B44EA701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Contamination as a cost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A009D0BD-D08B-DC45-B808-020F80A04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1250" y="2203386"/>
            <a:ext cx="7429500" cy="1371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64306-707B-8140-A4C9-FD3A3110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8A869BD-36CE-BF44-B6C6-55F8DD0F0E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Total cost of experimentation in period 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Cost is proportional to the number of units exposed to treatment and is incurred once.</a:t>
                </a:r>
              </a:p>
              <a:p>
                <a:r>
                  <a:rPr lang="en-US" dirty="0"/>
                  <a:t>Contamination budget: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8A869BD-36CE-BF44-B6C6-55F8DD0F0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206" t="-2326" r="-180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58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67B-601B-2845-93F5-282DFEB4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Deployment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4631B-C403-9B4E-A61F-2ABFF0CD2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Experimenter’s goal is to 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choose a final treatment assignment: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exposure at 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4631B-C403-9B4E-A61F-2ABFF0CD2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667C-B8F3-6E4B-85A0-A2E6B916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65F7A8D6-B4BF-1244-A468-E80264F42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0" y="2686050"/>
            <a:ext cx="6908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7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267B-601B-2845-93F5-282DFEB4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Deployment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4631B-C403-9B4E-A61F-2ABFF0CD2F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Experimenter’s goal is to 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choose a final treatment assignment: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94631B-C403-9B4E-A61F-2ABFF0CD2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0667C-B8F3-6E4B-85A0-A2E6B916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EBD1C2-C5B3-8046-989A-EFE83CD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8" y="2758728"/>
            <a:ext cx="10515600" cy="12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5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793</Words>
  <Application>Microsoft Macintosh PowerPoint</Application>
  <PresentationFormat>Widescreen</PresentationFormat>
  <Paragraphs>138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Contamination-Aware Network Experimentation</vt:lpstr>
      <vt:lpstr>Experiments on Networks</vt:lpstr>
      <vt:lpstr>Related Literature</vt:lpstr>
      <vt:lpstr> Model</vt:lpstr>
      <vt:lpstr>Experiment Setup</vt:lpstr>
      <vt:lpstr>Experiment Setup</vt:lpstr>
      <vt:lpstr>Contamination as a cost</vt:lpstr>
      <vt:lpstr>Final Deployment</vt:lpstr>
      <vt:lpstr>Final Deployment</vt:lpstr>
      <vt:lpstr>Regret Analysis</vt:lpstr>
      <vt:lpstr>Regret Analysis</vt:lpstr>
      <vt:lpstr>Regret Analysis</vt:lpstr>
      <vt:lpstr>Proposed Algorithm</vt:lpstr>
      <vt:lpstr>Simulations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Contamination-Aware Network Experimentation</dc:title>
  <dc:creator>Mine Su Erturk</dc:creator>
  <cp:lastModifiedBy>Mine Su Erturk</cp:lastModifiedBy>
  <cp:revision>31</cp:revision>
  <dcterms:created xsi:type="dcterms:W3CDTF">2020-10-19T16:45:29Z</dcterms:created>
  <dcterms:modified xsi:type="dcterms:W3CDTF">2020-10-19T18:26:37Z</dcterms:modified>
</cp:coreProperties>
</file>