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0" r:id="rId3"/>
    <p:sldId id="268" r:id="rId4"/>
    <p:sldId id="259" r:id="rId5"/>
    <p:sldId id="262" r:id="rId6"/>
    <p:sldId id="267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4"/>
    <p:restoredTop sz="85370"/>
  </p:normalViewPr>
  <p:slideViewPr>
    <p:cSldViewPr snapToGrid="0" snapToObjects="1">
      <p:cViewPr>
        <p:scale>
          <a:sx n="74" d="100"/>
          <a:sy n="74" d="100"/>
        </p:scale>
        <p:origin x="115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96E2C-09A6-A747-A071-FF1B7BFD9FA5}" type="datetimeFigureOut">
              <a:rPr lang="en-US" smtClean="0"/>
              <a:t>3/8/21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614A86-9EA6-A342-A24D-3F7423B82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2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53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Network interference &amp; spillovers in treatment effects.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Multiple experimenters – no coordination 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enough days to schedule each experiment</a:t>
            </a:r>
          </a:p>
          <a:p>
            <a:pPr marL="171450" indent="-171450">
              <a:buFontTx/>
              <a:buChar char="-"/>
            </a:pPr>
            <a:r>
              <a:rPr lang="en-US" dirty="0"/>
              <a:t>How to run experiments while taking into account the potential contamination that can be caused on other experiments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10k thousand experiments every day not enough subgraphs – all partitions will have some overlap or not enough power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Contamination unavoidable – so control it as best as you can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Examples</a:t>
            </a:r>
          </a:p>
          <a:p>
            <a:pPr marL="0" indent="0">
              <a:buNone/>
            </a:pPr>
            <a:r>
              <a:rPr lang="en-US" dirty="0"/>
              <a:t>Facebook during performance review cycles</a:t>
            </a:r>
          </a:p>
          <a:p>
            <a:pPr marL="0" indent="0">
              <a:buNone/>
            </a:pPr>
            <a:r>
              <a:rPr lang="en-US" dirty="0"/>
              <a:t>Airbnb promoting minorities while subsidizing some neighborhoods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06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in this area is to come up with clever (cluster) randomization schemes that allows an experimenter to estimate direct and indirect treatment 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50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Relate to variance and statistical power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614A86-9EA6-A342-A24D-3F7423B82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9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B82B5-19B1-6444-8571-ABE0C96A3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46A3-2012-214F-9DF4-92A7C7F1B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98330-1363-1D45-A134-98A5CCB9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691CE-D858-C64A-96D0-A20C30B8EAD4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94D653-2EC7-354E-A346-426ED4E4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CB701-D217-B84B-B40F-02000CC3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D1E3D-1410-694D-B9A1-0DD688A9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8DBE-F26D-434F-9C9B-2805C891C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2872A-290B-8348-8EE0-4446D1334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0D9C9-A39B-AD4B-A2E5-64F041575569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D25FE-8FF7-F24B-BC9F-07349C005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91F50-213C-784B-BE96-8E36749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4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B08BD-2F86-1747-A573-CE1EDAF8A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4B285-3FA5-8248-AB8D-F0E95764F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64AF-D1DE-0342-A6E9-C2EB11F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4648-9BEA-5D40-B77D-90AD72014BF0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A176E-6B6E-4849-9672-83A99A414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EB0E-4508-914B-A848-2DAF8889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751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6F89A-5E6A-4043-A96F-14A21ACF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675EB-C395-BE48-9E7F-0124B9674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DBE2-D9A0-D447-B97C-57F42749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A9FD4-DD39-BB42-84D0-C0AD65B4C9AE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9160-ED97-BA48-9703-67881C14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74771-93FF-1643-B43A-69BBBB34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01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F0D1-1073-EC40-BF9F-F50A087D0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1D441-A240-DF42-9257-CDDD28AEF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8565-15E9-0E4E-9FD5-5B64071B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565C5-F9FA-BC4A-B2CA-7CBA89DC3A51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7264D-D867-BA4F-8DD9-0ECA72B23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AC9A7-5196-FC49-8D61-C491D991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70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C439-A2FC-C044-8AB5-B6A9EFF4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A686D-8345-E345-89B3-B6B2F646E2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A73A1-9C31-9C48-9724-BEC2D4F7CC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BC458-77AE-AF4E-9C35-8A0298DC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F793D-630F-154E-A3A2-6B3930513AFD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B042AE-7C31-EF4C-95EA-083C4466C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86C69-0577-2A46-8369-D1CFCF90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50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9F78-0051-8A41-A2E1-2D365452F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0B0B-A8A3-FD4C-8123-5E3BDC165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3B5F5-266F-8848-93AB-985871158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701AFA-E75B-1549-9FD8-7F3A29F5F0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7AB75-BE24-544B-AB25-A0470F098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ACA1E-A080-5A47-B599-2D3EB9FA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B3DF-42BD-8448-947A-4CDDE2A38FE2}" type="datetime1">
              <a:rPr lang="en-US" smtClean="0"/>
              <a:t>3/8/21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6B988-7094-AB44-B9E1-62E5DB34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69798-961C-A749-AED7-989C6A30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25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22193-12E9-B64C-9E36-D42B5F76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51CC17-9049-A940-9ABD-6B64601F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38C84-36F2-2A45-B71F-47CA0C9A443A}" type="datetime1">
              <a:rPr lang="en-US" smtClean="0"/>
              <a:t>3/8/21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0ED0-DE84-4942-8529-43DBE98CE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6CB12-EB26-E944-9154-A09AACBC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611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EA3A5-083A-3144-86AA-E950D149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BE4CF-B0CC-4E47-BD76-621F3554F978}" type="datetime1">
              <a:rPr lang="en-US" smtClean="0"/>
              <a:t>3/8/21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7965BC-A962-D444-B11E-1BF2C801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866A2-0CF7-0140-AC00-5D6B4BAB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0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AFA-A7CB-4845-BDAC-9282DF8C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5EBA1-6796-9B4A-81BA-FB747A776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E10E5-6B6C-C94F-97C5-6DEF2EE15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CCF5B-1FC0-6A4C-980A-BE0F65C1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1380C-A418-BE48-AE9F-C1BB12D69F41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7D051D-EE39-B841-92C9-203DB70C7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28624-52D0-564B-97AF-F0D6621C9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0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6D677-6433-E244-8B35-25C7111A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16952-5C7B-2240-9F27-4D626601B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3AA4A-99C9-AA4A-A3D7-21D3F588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FE59D-5E56-8549-BCDE-1F546A3F3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E1FDF-5E63-FE4B-BF9F-534855598FEF}" type="datetime1">
              <a:rPr lang="en-US" smtClean="0"/>
              <a:t>3/8/21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DEF6-928D-994B-A379-6F2F2D3F1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18E22-B972-0D44-B950-9C5B272E5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1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4CA1BD-2020-9C42-9D0E-7000F343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2D03D-B344-C149-87D0-255D11128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B4ED7-CB2C-8647-9F7E-A95162345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D1247-A7A9-B44E-A8C8-90A1898FB884}" type="datetime1">
              <a:rPr lang="en-US" smtClean="0"/>
              <a:t>3/8/21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4CB2-8C72-1D40-B05A-AFAF90B371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36A5-9421-E14F-AAEA-01FE0797A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66368-669F-D44B-A7BF-6A7C98391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31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90E3EA-8609-FE4E-ADBB-67DEE30F6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 fontScale="90000"/>
          </a:bodyPr>
          <a:lstStyle/>
          <a:p>
            <a:pPr algn="l"/>
            <a:r>
              <a:rPr lang="en-US" sz="7400" dirty="0"/>
              <a:t>Decentralized Experimentation under Network Interference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9E6F6-B463-A044-8D00-6EC03DDC2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Mine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Erturk</a:t>
            </a:r>
            <a:endParaRPr lang="en-US" dirty="0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7" name="Picture 66" descr="Text&#10;&#10;Description automatically generated">
            <a:extLst>
              <a:ext uri="{FF2B5EF4-FFF2-40B4-BE49-F238E27FC236}">
                <a16:creationId xmlns:a16="http://schemas.microsoft.com/office/drawing/2014/main" id="{FCF21BCF-A4F5-154C-A718-23CB0677B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73" y="5764212"/>
            <a:ext cx="2667000" cy="8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85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24A020-9A00-1B40-9CBF-2F1D8E3B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20CF6F-F85E-0B40-9777-C2AC167B91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Characterize equilibrium under “realistic” utility function</a:t>
            </a:r>
          </a:p>
          <a:p>
            <a:r>
              <a:rPr lang="en-US" dirty="0"/>
              <a:t>Understand impact of network topology on competition and “contamination”</a:t>
            </a:r>
          </a:p>
          <a:p>
            <a:r>
              <a:rPr lang="en-US" dirty="0"/>
              <a:t>Pricing access to subjects -&gt; internalize externalities</a:t>
            </a:r>
          </a:p>
          <a:p>
            <a:r>
              <a:rPr lang="en-US" dirty="0"/>
              <a:t>Design of decentralized experimentation platforms?</a:t>
            </a:r>
          </a:p>
          <a:p>
            <a:pPr lvl="1"/>
            <a:r>
              <a:rPr lang="en-US" dirty="0"/>
              <a:t>Platform levers?</a:t>
            </a:r>
          </a:p>
          <a:p>
            <a:pPr lvl="1"/>
            <a:r>
              <a:rPr lang="en-US" dirty="0"/>
              <a:t>False </a:t>
            </a:r>
            <a:r>
              <a:rPr lang="en-US"/>
              <a:t>discovery problem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29F72-F3CE-F740-A94A-8A269325A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0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1D6F-D338-764C-A2C9-5A9161F3F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in Large Companies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3F86D-9084-2141-94CB-B35F93A4D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experimenters</a:t>
            </a:r>
          </a:p>
          <a:p>
            <a:pPr lvl="1"/>
            <a:r>
              <a:rPr lang="en-US" dirty="0"/>
              <a:t>~10K experiments/day at </a:t>
            </a:r>
            <a:r>
              <a:rPr lang="en-US" dirty="0" err="1"/>
              <a:t>AirBnB</a:t>
            </a:r>
            <a:r>
              <a:rPr lang="en-US" dirty="0"/>
              <a:t>, Facebook…</a:t>
            </a:r>
          </a:p>
          <a:p>
            <a:r>
              <a:rPr lang="en-US" dirty="0"/>
              <a:t>No coordination/decentralized</a:t>
            </a:r>
          </a:p>
          <a:p>
            <a:pPr lvl="1"/>
            <a:r>
              <a:rPr lang="en-US" dirty="0"/>
              <a:t>Teams choose experiments and subjects</a:t>
            </a:r>
          </a:p>
          <a:p>
            <a:r>
              <a:rPr lang="en-US" dirty="0"/>
              <a:t>Can contaminate other experiments</a:t>
            </a:r>
          </a:p>
          <a:p>
            <a:pPr lvl="1"/>
            <a:r>
              <a:rPr lang="en-US" dirty="0"/>
              <a:t>Spillovers in treatment effects</a:t>
            </a:r>
          </a:p>
          <a:p>
            <a:pPr lvl="1"/>
            <a:r>
              <a:rPr lang="en-US" dirty="0"/>
              <a:t>Experiment over the same subject pool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10A8-CA70-C044-A076-ED555390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5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2B3F8-0706-C548-8114-C6644D76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993C-8C1A-9F40-BB5A-3DAEA43BA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Develop a model of decentralized experimentation to study contamination and its effect on outcomes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760F7-0EFA-4045-AA34-B4F1CA4CA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5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428A-A1C5-814B-8CB2-FB7A5F01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Literature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F8FD0-2CA8-7645-A1F2-84E45B48B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Experimentation under Interference</a:t>
            </a:r>
          </a:p>
          <a:p>
            <a:r>
              <a:rPr lang="en-US" dirty="0" err="1"/>
              <a:t>Aronow</a:t>
            </a:r>
            <a:r>
              <a:rPr lang="en-US" dirty="0"/>
              <a:t> et al. (2017), </a:t>
            </a:r>
            <a:r>
              <a:rPr lang="en-US" dirty="0" err="1"/>
              <a:t>Aronow</a:t>
            </a:r>
            <a:r>
              <a:rPr lang="en-US" dirty="0"/>
              <a:t> and </a:t>
            </a:r>
            <a:r>
              <a:rPr lang="en-US" dirty="0" err="1"/>
              <a:t>Samii</a:t>
            </a:r>
            <a:r>
              <a:rPr lang="en-US" dirty="0"/>
              <a:t> (2013), Wager and Xu (2019), </a:t>
            </a:r>
            <a:r>
              <a:rPr lang="en-US" dirty="0" err="1"/>
              <a:t>Ugander</a:t>
            </a:r>
            <a:r>
              <a:rPr lang="en-US" dirty="0"/>
              <a:t> et al. (2013), </a:t>
            </a:r>
            <a:r>
              <a:rPr lang="en-US" dirty="0" err="1"/>
              <a:t>Athey</a:t>
            </a:r>
            <a:r>
              <a:rPr lang="en-US" dirty="0"/>
              <a:t> et al. (2018), Eckles et al. (2017)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Competition in Networked Markets</a:t>
            </a:r>
          </a:p>
          <a:p>
            <a:r>
              <a:rPr lang="en-US" dirty="0"/>
              <a:t>Cournot competition in networked markets (</a:t>
            </a:r>
            <a:r>
              <a:rPr lang="en-US" dirty="0" err="1"/>
              <a:t>Bimpikis</a:t>
            </a:r>
            <a:r>
              <a:rPr lang="en-US" dirty="0"/>
              <a:t> et al. 2019) </a:t>
            </a:r>
          </a:p>
          <a:p>
            <a:r>
              <a:rPr lang="en-US" dirty="0"/>
              <a:t>Optimal commissions and subscriptions in networked markets (</a:t>
            </a:r>
            <a:r>
              <a:rPr lang="en-US" dirty="0" err="1"/>
              <a:t>Birge</a:t>
            </a:r>
            <a:r>
              <a:rPr lang="en-US" dirty="0"/>
              <a:t> et al. 2020)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5A4C1-91ED-6C47-8A87-858BF5B9B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61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2B9-0D18-7046-97F7-6DE0A36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(Preliminary)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9BCBF-C3C1-8845-AC18-32A62EE1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</a:t>
            </a:r>
            <a:r>
              <a:rPr lang="en-US" dirty="0" err="1"/>
              <a:t>Bimpikis</a:t>
            </a:r>
            <a:r>
              <a:rPr lang="en-US" dirty="0"/>
              <a:t> et al. (2019) and </a:t>
            </a:r>
            <a:r>
              <a:rPr lang="en-US" dirty="0" err="1"/>
              <a:t>Birge</a:t>
            </a:r>
            <a:r>
              <a:rPr lang="en-US" dirty="0"/>
              <a:t> et al. (2020) models</a:t>
            </a:r>
          </a:p>
          <a:p>
            <a:r>
              <a:rPr lang="en-US" dirty="0"/>
              <a:t>Bipartite graph: experimenters – subject pools</a:t>
            </a:r>
          </a:p>
          <a:p>
            <a:r>
              <a:rPr lang="en-US" dirty="0"/>
              <a:t>Experimenters compete over subjects</a:t>
            </a:r>
          </a:p>
          <a:p>
            <a:pPr lvl="1"/>
            <a:r>
              <a:rPr lang="en-US" dirty="0"/>
              <a:t>Induces “contamination” across experiments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A64B-F24D-C847-A61F-A15BAAF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FA56D45-622D-314D-B35A-7995AEE4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0" y="3783067"/>
            <a:ext cx="4724400" cy="307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7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2B9-0D18-7046-97F7-6DE0A36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(Preliminary)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9BCBF-C3C1-8845-AC18-32A62EE1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</a:t>
            </a:r>
            <a:r>
              <a:rPr lang="en-US" dirty="0" err="1"/>
              <a:t>Bimpikis</a:t>
            </a:r>
            <a:r>
              <a:rPr lang="en-US" dirty="0"/>
              <a:t> et al. (2019) and </a:t>
            </a:r>
            <a:r>
              <a:rPr lang="en-US" dirty="0" err="1"/>
              <a:t>Birge</a:t>
            </a:r>
            <a:r>
              <a:rPr lang="en-US" dirty="0"/>
              <a:t> et al. (2020) models</a:t>
            </a:r>
          </a:p>
          <a:p>
            <a:r>
              <a:rPr lang="en-US" dirty="0"/>
              <a:t>Bipartite graph: experimenters – subject pools</a:t>
            </a:r>
          </a:p>
          <a:p>
            <a:r>
              <a:rPr lang="en-US" dirty="0"/>
              <a:t>Experimenters compete over subjects</a:t>
            </a:r>
          </a:p>
          <a:p>
            <a:pPr lvl="1"/>
            <a:r>
              <a:rPr lang="en-US" dirty="0"/>
              <a:t>Induces “contamination” across experiments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Utility ~ statistical power </a:t>
            </a:r>
          </a:p>
          <a:p>
            <a:pPr marL="0" indent="0">
              <a:buNone/>
            </a:pPr>
            <a:r>
              <a:rPr lang="en-US" dirty="0"/>
              <a:t>               = f(size of subject pool, size of overlap with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A64B-F24D-C847-A61F-A15BAAF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2B9-0D18-7046-97F7-6DE0A36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(Preliminary) Analysis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205D224-EA0E-FD44-8DB3-48824D87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76488"/>
          <a:stretch/>
        </p:blipFill>
        <p:spPr>
          <a:xfrm>
            <a:off x="838200" y="1690688"/>
            <a:ext cx="9906000" cy="1465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A64B-F24D-C847-A61F-A15BAAF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6</a:t>
            </a:fld>
            <a:endParaRPr lang="en-US"/>
          </a:p>
        </p:txBody>
      </p:sp>
      <p:pic>
        <p:nvPicPr>
          <p:cNvPr id="9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E5AEEA34-5597-9548-A40E-8E2BECD123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02" r="47643" b="-1006"/>
          <a:stretch/>
        </p:blipFill>
        <p:spPr>
          <a:xfrm>
            <a:off x="854963" y="3553619"/>
            <a:ext cx="8060437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62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2B9-0D18-7046-97F7-6DE0A36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(Preliminary) Analysis</a:t>
            </a:r>
            <a:endParaRPr lang="en-US" dirty="0"/>
          </a:p>
        </p:txBody>
      </p:sp>
      <p:pic>
        <p:nvPicPr>
          <p:cNvPr id="6" name="Content Placeholder 5" descr="Text, letter&#10;&#10;Description automatically generated">
            <a:extLst>
              <a:ext uri="{FF2B5EF4-FFF2-40B4-BE49-F238E27FC236}">
                <a16:creationId xmlns:a16="http://schemas.microsoft.com/office/drawing/2014/main" id="{F205D224-EA0E-FD44-8DB3-48824D87B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7934" b="16959"/>
          <a:stretch/>
        </p:blipFill>
        <p:spPr>
          <a:xfrm>
            <a:off x="846581" y="1539082"/>
            <a:ext cx="9889237" cy="3429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A64B-F24D-C847-A61F-A15BAAF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0B1C9F45-F865-8B4C-9875-CAA1B72AA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550" y="4816475"/>
            <a:ext cx="6591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603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9E2B9-0D18-7046-97F7-6DE0A36E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(Preliminary)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9BCBF-C3C1-8845-AC18-32A62EE1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Utility ~ statistical power </a:t>
            </a:r>
          </a:p>
          <a:p>
            <a:pPr marL="0" indent="0">
              <a:buNone/>
            </a:pPr>
            <a:r>
              <a:rPr lang="en-US" dirty="0"/>
              <a:t>               = f(size of subject pool, size of overlap with others)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Ignore square root &amp; take log -&gt; linear utility</a:t>
            </a:r>
          </a:p>
          <a:p>
            <a:r>
              <a:rPr lang="en-US" dirty="0"/>
              <a:t>Similar equilibrium results to </a:t>
            </a:r>
            <a:r>
              <a:rPr lang="en-US" dirty="0" err="1"/>
              <a:t>Bimpikis</a:t>
            </a:r>
            <a:r>
              <a:rPr lang="en-US" dirty="0"/>
              <a:t> et al. (2019) under </a:t>
            </a:r>
            <a:r>
              <a:rPr lang="en-US" i="1" dirty="0"/>
              <a:t>linear</a:t>
            </a:r>
            <a:r>
              <a:rPr lang="en-US" dirty="0"/>
              <a:t> 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A64B-F24D-C847-A61F-A15BAAF7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66368-669F-D44B-A7BF-6A7C983916D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Text&#10;&#10;Description automatically generated with medium confidence">
            <a:extLst>
              <a:ext uri="{FF2B5EF4-FFF2-40B4-BE49-F238E27FC236}">
                <a16:creationId xmlns:a16="http://schemas.microsoft.com/office/drawing/2014/main" id="{4F7FC319-304E-5043-9C4B-5F1F7B6DF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2835275"/>
            <a:ext cx="65913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35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455</Words>
  <Application>Microsoft Macintosh PowerPoint</Application>
  <PresentationFormat>Widescreen</PresentationFormat>
  <Paragraphs>77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Decentralized Experimentation under Network Interference</vt:lpstr>
      <vt:lpstr>Experiments in Large Companies</vt:lpstr>
      <vt:lpstr>Project Goal</vt:lpstr>
      <vt:lpstr>Related Literature</vt:lpstr>
      <vt:lpstr>(Preliminary) Analysis</vt:lpstr>
      <vt:lpstr>(Preliminary) Analysis</vt:lpstr>
      <vt:lpstr>(Preliminary) Analysis</vt:lpstr>
      <vt:lpstr>(Preliminary) Analysis</vt:lpstr>
      <vt:lpstr>(Preliminary) Analysis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Contamination-Aware Network Experimentation</dc:title>
  <dc:creator>Mine Su Erturk</dc:creator>
  <cp:lastModifiedBy>Mine Su Erturk</cp:lastModifiedBy>
  <cp:revision>52</cp:revision>
  <dcterms:created xsi:type="dcterms:W3CDTF">2020-10-19T16:45:29Z</dcterms:created>
  <dcterms:modified xsi:type="dcterms:W3CDTF">2021-03-08T18:09:08Z</dcterms:modified>
</cp:coreProperties>
</file>