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19"/>
  </p:notesMasterIdLst>
  <p:sldIdLst>
    <p:sldId id="256" r:id="rId2"/>
    <p:sldId id="259" r:id="rId3"/>
    <p:sldId id="261" r:id="rId4"/>
    <p:sldId id="260" r:id="rId5"/>
    <p:sldId id="263" r:id="rId6"/>
    <p:sldId id="257" r:id="rId7"/>
    <p:sldId id="262" r:id="rId8"/>
    <p:sldId id="264" r:id="rId9"/>
    <p:sldId id="266" r:id="rId10"/>
    <p:sldId id="267" r:id="rId11"/>
    <p:sldId id="268" r:id="rId12"/>
    <p:sldId id="265" r:id="rId13"/>
    <p:sldId id="269" r:id="rId14"/>
    <p:sldId id="270" r:id="rId15"/>
    <p:sldId id="271" r:id="rId16"/>
    <p:sldId id="272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18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sz="1400" dirty="0" smtClean="0"/>
              <a:t>RESTAURANT</a:t>
            </a:r>
            <a:r>
              <a:rPr lang="tr-TR" sz="1400" baseline="0" dirty="0" smtClean="0"/>
              <a:t> REVIEWS DATASET LABEL DISTRIBUTION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AMBIENCE/GENERAL</c:v>
                </c:pt>
                <c:pt idx="1">
                  <c:v>DRINKS/PRICES</c:v>
                </c:pt>
                <c:pt idx="2">
                  <c:v>DRINKS/QUALITY</c:v>
                </c:pt>
                <c:pt idx="3">
                  <c:v>DRINKS/STYLE_OPTIONS</c:v>
                </c:pt>
                <c:pt idx="4">
                  <c:v>FOOD/PRICES</c:v>
                </c:pt>
                <c:pt idx="5">
                  <c:v>FOOD/QUALITY</c:v>
                </c:pt>
                <c:pt idx="6">
                  <c:v>FOOD\nSTYLE_OPTIONS</c:v>
                </c:pt>
                <c:pt idx="7">
                  <c:v>LOCATION/GENERAL</c:v>
                </c:pt>
                <c:pt idx="8">
                  <c:v> RESTAURANT/GENERAL</c:v>
                </c:pt>
                <c:pt idx="9">
                  <c:v> RESTAURANT/MISCELLANEOUS</c:v>
                </c:pt>
                <c:pt idx="10">
                  <c:v>RESTAURANT/PRICES</c:v>
                </c:pt>
                <c:pt idx="11">
                  <c:v>SERVICE/GENERAL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F133-4CE6-B269-AE2DC90092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AMBIENCE/GENERAL</c:v>
                </c:pt>
                <c:pt idx="1">
                  <c:v>DRINKS/PRICES</c:v>
                </c:pt>
                <c:pt idx="2">
                  <c:v>DRINKS/QUALITY</c:v>
                </c:pt>
                <c:pt idx="3">
                  <c:v>DRINKS/STYLE_OPTIONS</c:v>
                </c:pt>
                <c:pt idx="4">
                  <c:v>FOOD/PRICES</c:v>
                </c:pt>
                <c:pt idx="5">
                  <c:v>FOOD/QUALITY</c:v>
                </c:pt>
                <c:pt idx="6">
                  <c:v>FOOD\nSTYLE_OPTIONS</c:v>
                </c:pt>
                <c:pt idx="7">
                  <c:v>LOCATION/GENERAL</c:v>
                </c:pt>
                <c:pt idx="8">
                  <c:v> RESTAURANT/GENERAL</c:v>
                </c:pt>
                <c:pt idx="9">
                  <c:v> RESTAURANT/MISCELLANEOUS</c:v>
                </c:pt>
                <c:pt idx="10">
                  <c:v>RESTAURANT/PRICES</c:v>
                </c:pt>
                <c:pt idx="11">
                  <c:v>SERVICE/GENERAL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2-F133-4CE6-B269-AE2DC9009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8"/>
        <c:overlap val="-80"/>
        <c:axId val="563675328"/>
        <c:axId val="563675656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reviews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AMBIENCE/GENERAL</c:v>
                </c:pt>
                <c:pt idx="1">
                  <c:v>DRINKS/PRICES</c:v>
                </c:pt>
                <c:pt idx="2">
                  <c:v>DRINKS/QUALITY</c:v>
                </c:pt>
                <c:pt idx="3">
                  <c:v>DRINKS/STYLE_OPTIONS</c:v>
                </c:pt>
                <c:pt idx="4">
                  <c:v>FOOD/PRICES</c:v>
                </c:pt>
                <c:pt idx="5">
                  <c:v>FOOD/QUALITY</c:v>
                </c:pt>
                <c:pt idx="6">
                  <c:v>FOOD\nSTYLE_OPTIONS</c:v>
                </c:pt>
                <c:pt idx="7">
                  <c:v>LOCATION/GENERAL</c:v>
                </c:pt>
                <c:pt idx="8">
                  <c:v> RESTAURANT/GENERAL</c:v>
                </c:pt>
                <c:pt idx="9">
                  <c:v> RESTAURANT/MISCELLANEOUS</c:v>
                </c:pt>
                <c:pt idx="10">
                  <c:v>RESTAURANT/PRICES</c:v>
                </c:pt>
                <c:pt idx="11">
                  <c:v>SERVICE/GENERAL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267</c:v>
                </c:pt>
                <c:pt idx="1">
                  <c:v>9</c:v>
                </c:pt>
                <c:pt idx="2">
                  <c:v>51</c:v>
                </c:pt>
                <c:pt idx="3">
                  <c:v>29</c:v>
                </c:pt>
                <c:pt idx="4">
                  <c:v>30</c:v>
                </c:pt>
                <c:pt idx="5">
                  <c:v>440</c:v>
                </c:pt>
                <c:pt idx="6">
                  <c:v>124</c:v>
                </c:pt>
                <c:pt idx="7">
                  <c:v>42</c:v>
                </c:pt>
                <c:pt idx="8">
                  <c:v>245</c:v>
                </c:pt>
                <c:pt idx="9">
                  <c:v>2</c:v>
                </c:pt>
                <c:pt idx="10">
                  <c:v>71</c:v>
                </c:pt>
                <c:pt idx="11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3-4CE6-B269-AE2DC9009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8"/>
        <c:overlap val="-80"/>
        <c:axId val="694040904"/>
        <c:axId val="694047792"/>
      </c:barChart>
      <c:catAx>
        <c:axId val="56367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675656"/>
        <c:crosses val="autoZero"/>
        <c:auto val="1"/>
        <c:lblAlgn val="ctr"/>
        <c:lblOffset val="100"/>
        <c:noMultiLvlLbl val="0"/>
      </c:catAx>
      <c:valAx>
        <c:axId val="563675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3675328"/>
        <c:crosses val="autoZero"/>
        <c:crossBetween val="between"/>
      </c:valAx>
      <c:valAx>
        <c:axId val="69404779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040904"/>
        <c:crosses val="max"/>
        <c:crossBetween val="between"/>
      </c:valAx>
      <c:catAx>
        <c:axId val="694040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404779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691F0-736C-41FD-8D7F-05B3DB4D65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DE7F57-6FD2-4C61-A611-95B77D5BF26F}">
      <dgm:prSet/>
      <dgm:spPr/>
      <dgm:t>
        <a:bodyPr/>
        <a:lstStyle/>
        <a:p>
          <a:pPr rtl="0"/>
          <a:r>
            <a:rPr lang="en-US" b="1" dirty="0" smtClean="0"/>
            <a:t>Tokenization </a:t>
          </a:r>
          <a:endParaRPr lang="en-US" b="1" dirty="0"/>
        </a:p>
      </dgm:t>
    </dgm:pt>
    <dgm:pt modelId="{DEE524EF-ACCA-4863-8C5E-CA0360340C79}" type="parTrans" cxnId="{973515E3-2EDB-4485-A7DA-4B8080851AAF}">
      <dgm:prSet/>
      <dgm:spPr/>
      <dgm:t>
        <a:bodyPr/>
        <a:lstStyle/>
        <a:p>
          <a:endParaRPr lang="en-US" b="1"/>
        </a:p>
      </dgm:t>
    </dgm:pt>
    <dgm:pt modelId="{17B5DBC3-8E6B-4EE0-A1D2-6D5EC880AE9C}" type="sibTrans" cxnId="{973515E3-2EDB-4485-A7DA-4B8080851AAF}">
      <dgm:prSet/>
      <dgm:spPr/>
      <dgm:t>
        <a:bodyPr/>
        <a:lstStyle/>
        <a:p>
          <a:endParaRPr lang="en-US" b="1"/>
        </a:p>
      </dgm:t>
    </dgm:pt>
    <dgm:pt modelId="{E13FBF5A-1CEC-430F-A517-272FC2D89942}">
      <dgm:prSet/>
      <dgm:spPr/>
      <dgm:t>
        <a:bodyPr/>
        <a:lstStyle/>
        <a:p>
          <a:pPr rtl="0"/>
          <a:r>
            <a:rPr lang="en-US" b="1" smtClean="0"/>
            <a:t>Lowercase all characters</a:t>
          </a:r>
          <a:endParaRPr lang="en-US" b="1"/>
        </a:p>
      </dgm:t>
    </dgm:pt>
    <dgm:pt modelId="{1C2C2901-8618-48DB-9267-E8A1AB74D3A5}" type="parTrans" cxnId="{80572329-1EE5-4835-B5E5-8BAF993DFD2B}">
      <dgm:prSet/>
      <dgm:spPr/>
      <dgm:t>
        <a:bodyPr/>
        <a:lstStyle/>
        <a:p>
          <a:endParaRPr lang="en-US" b="1"/>
        </a:p>
      </dgm:t>
    </dgm:pt>
    <dgm:pt modelId="{76BD9115-ED77-437A-88AE-6DE4096EC5B7}" type="sibTrans" cxnId="{80572329-1EE5-4835-B5E5-8BAF993DFD2B}">
      <dgm:prSet/>
      <dgm:spPr/>
      <dgm:t>
        <a:bodyPr/>
        <a:lstStyle/>
        <a:p>
          <a:endParaRPr lang="en-US" b="1"/>
        </a:p>
      </dgm:t>
    </dgm:pt>
    <dgm:pt modelId="{C5F9A0F5-F511-42FB-BF03-BF2C75932248}">
      <dgm:prSet/>
      <dgm:spPr/>
      <dgm:t>
        <a:bodyPr/>
        <a:lstStyle/>
        <a:p>
          <a:pPr rtl="0"/>
          <a:r>
            <a:rPr lang="en-US" b="1" smtClean="0"/>
            <a:t>Stop word removal</a:t>
          </a:r>
          <a:endParaRPr lang="en-US" b="1"/>
        </a:p>
      </dgm:t>
    </dgm:pt>
    <dgm:pt modelId="{7220B89B-40FE-4DAC-AFE8-D64B109AF57E}" type="parTrans" cxnId="{D8D151CF-FA17-47D6-8750-34D8C3EBB3DC}">
      <dgm:prSet/>
      <dgm:spPr/>
      <dgm:t>
        <a:bodyPr/>
        <a:lstStyle/>
        <a:p>
          <a:endParaRPr lang="en-US" b="1"/>
        </a:p>
      </dgm:t>
    </dgm:pt>
    <dgm:pt modelId="{D4C91A9A-4D3E-45A1-9E49-99A035527A04}" type="sibTrans" cxnId="{D8D151CF-FA17-47D6-8750-34D8C3EBB3DC}">
      <dgm:prSet/>
      <dgm:spPr/>
      <dgm:t>
        <a:bodyPr/>
        <a:lstStyle/>
        <a:p>
          <a:endParaRPr lang="en-US" b="1"/>
        </a:p>
      </dgm:t>
    </dgm:pt>
    <dgm:pt modelId="{F4A39F71-74D7-4022-9E20-817703489A33}">
      <dgm:prSet/>
      <dgm:spPr/>
      <dgm:t>
        <a:bodyPr/>
        <a:lstStyle/>
        <a:p>
          <a:pPr rtl="0"/>
          <a:r>
            <a:rPr lang="en-US" b="1" smtClean="0"/>
            <a:t>Non-word removal (punctuations and numbers)</a:t>
          </a:r>
          <a:endParaRPr lang="en-US" b="1"/>
        </a:p>
      </dgm:t>
    </dgm:pt>
    <dgm:pt modelId="{4423E2E7-E24A-4B8D-B8D9-13ED8DD997D8}" type="parTrans" cxnId="{92159CB9-21C4-4238-A418-68668C043B9F}">
      <dgm:prSet/>
      <dgm:spPr/>
      <dgm:t>
        <a:bodyPr/>
        <a:lstStyle/>
        <a:p>
          <a:endParaRPr lang="en-US" b="1"/>
        </a:p>
      </dgm:t>
    </dgm:pt>
    <dgm:pt modelId="{34FABB9D-6496-40B9-8F1D-B604F9BA2DB3}" type="sibTrans" cxnId="{92159CB9-21C4-4238-A418-68668C043B9F}">
      <dgm:prSet/>
      <dgm:spPr/>
      <dgm:t>
        <a:bodyPr/>
        <a:lstStyle/>
        <a:p>
          <a:endParaRPr lang="en-US" b="1"/>
        </a:p>
      </dgm:t>
    </dgm:pt>
    <dgm:pt modelId="{D68F4082-5C33-4B96-8CD5-DCC2FCFD2C48}">
      <dgm:prSet/>
      <dgm:spPr/>
      <dgm:t>
        <a:bodyPr/>
        <a:lstStyle/>
        <a:p>
          <a:pPr rtl="0"/>
          <a:r>
            <a:rPr lang="en-US" b="1" dirty="0" smtClean="0"/>
            <a:t>Stemming</a:t>
          </a:r>
          <a:endParaRPr lang="en-US" b="1" dirty="0"/>
        </a:p>
      </dgm:t>
    </dgm:pt>
    <dgm:pt modelId="{749B2173-FF47-42F3-B772-CCC74BF759EF}" type="parTrans" cxnId="{F7F34696-B41B-4CE5-A33E-94A79AE76698}">
      <dgm:prSet/>
      <dgm:spPr/>
      <dgm:t>
        <a:bodyPr/>
        <a:lstStyle/>
        <a:p>
          <a:endParaRPr lang="en-US" b="1"/>
        </a:p>
      </dgm:t>
    </dgm:pt>
    <dgm:pt modelId="{4F36965C-A2FC-43D3-B275-228F861F4255}" type="sibTrans" cxnId="{F7F34696-B41B-4CE5-A33E-94A79AE76698}">
      <dgm:prSet/>
      <dgm:spPr/>
      <dgm:t>
        <a:bodyPr/>
        <a:lstStyle/>
        <a:p>
          <a:endParaRPr lang="en-US" b="1"/>
        </a:p>
      </dgm:t>
    </dgm:pt>
    <dgm:pt modelId="{2E59D304-48ED-48D1-9114-8576CF819856}">
      <dgm:prSet/>
      <dgm:spPr/>
      <dgm:t>
        <a:bodyPr/>
        <a:lstStyle/>
        <a:p>
          <a:pPr rtl="0"/>
          <a:r>
            <a:rPr lang="en-US" b="1" dirty="0" smtClean="0"/>
            <a:t>Asci</a:t>
          </a:r>
          <a:r>
            <a:rPr lang="tr-TR" b="1" dirty="0" smtClean="0"/>
            <a:t>i</a:t>
          </a:r>
          <a:r>
            <a:rPr lang="en-US" b="1" dirty="0" err="1" smtClean="0"/>
            <a:t>ficat</a:t>
          </a:r>
          <a:r>
            <a:rPr lang="tr-TR" b="1" dirty="0" smtClean="0"/>
            <a:t>i</a:t>
          </a:r>
          <a:r>
            <a:rPr lang="en-US" b="1" dirty="0" smtClean="0"/>
            <a:t>on </a:t>
          </a:r>
          <a:endParaRPr lang="en-US" b="1" dirty="0"/>
        </a:p>
      </dgm:t>
    </dgm:pt>
    <dgm:pt modelId="{0CC3E802-FCFB-4F34-BFD5-039D76B03508}" type="parTrans" cxnId="{762EAEEF-F3C7-4FC6-AA1F-B993C804CA2C}">
      <dgm:prSet/>
      <dgm:spPr/>
      <dgm:t>
        <a:bodyPr/>
        <a:lstStyle/>
        <a:p>
          <a:endParaRPr lang="en-US" b="1"/>
        </a:p>
      </dgm:t>
    </dgm:pt>
    <dgm:pt modelId="{F31871B3-FE77-493D-BF8E-C66BB9D74051}" type="sibTrans" cxnId="{762EAEEF-F3C7-4FC6-AA1F-B993C804CA2C}">
      <dgm:prSet/>
      <dgm:spPr/>
      <dgm:t>
        <a:bodyPr/>
        <a:lstStyle/>
        <a:p>
          <a:endParaRPr lang="en-US" b="1"/>
        </a:p>
      </dgm:t>
    </dgm:pt>
    <dgm:pt modelId="{D66C17FC-0205-466B-9C39-70E2D700E413}" type="pres">
      <dgm:prSet presAssocID="{DEC691F0-736C-41FD-8D7F-05B3DB4D65C0}" presName="CompostProcess" presStyleCnt="0">
        <dgm:presLayoutVars>
          <dgm:dir/>
          <dgm:resizeHandles val="exact"/>
        </dgm:presLayoutVars>
      </dgm:prSet>
      <dgm:spPr/>
    </dgm:pt>
    <dgm:pt modelId="{9A889E00-1FD6-4876-8466-93059C7AE79C}" type="pres">
      <dgm:prSet presAssocID="{DEC691F0-736C-41FD-8D7F-05B3DB4D65C0}" presName="arrow" presStyleLbl="bgShp" presStyleIdx="0" presStyleCnt="1"/>
      <dgm:spPr/>
    </dgm:pt>
    <dgm:pt modelId="{90B1F7A0-887C-4848-B93D-AADDB37E9295}" type="pres">
      <dgm:prSet presAssocID="{DEC691F0-736C-41FD-8D7F-05B3DB4D65C0}" presName="linearProcess" presStyleCnt="0"/>
      <dgm:spPr/>
    </dgm:pt>
    <dgm:pt modelId="{60CEA3BB-760F-4D28-980E-680A02E00A8A}" type="pres">
      <dgm:prSet presAssocID="{D2DE7F57-6FD2-4C61-A611-95B77D5BF26F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60B46-A1EA-4335-A819-A731FCFAEDFE}" type="pres">
      <dgm:prSet presAssocID="{17B5DBC3-8E6B-4EE0-A1D2-6D5EC880AE9C}" presName="sibTrans" presStyleCnt="0"/>
      <dgm:spPr/>
    </dgm:pt>
    <dgm:pt modelId="{A1D5F46C-21F4-405C-8E31-236FB19F25CA}" type="pres">
      <dgm:prSet presAssocID="{E13FBF5A-1CEC-430F-A517-272FC2D89942}" presName="textNode" presStyleLbl="node1" presStyleIdx="1" presStyleCnt="6">
        <dgm:presLayoutVars>
          <dgm:bulletEnabled val="1"/>
        </dgm:presLayoutVars>
      </dgm:prSet>
      <dgm:spPr/>
    </dgm:pt>
    <dgm:pt modelId="{29C3D515-6BE9-4845-93F8-3B5CB32C05BD}" type="pres">
      <dgm:prSet presAssocID="{76BD9115-ED77-437A-88AE-6DE4096EC5B7}" presName="sibTrans" presStyleCnt="0"/>
      <dgm:spPr/>
    </dgm:pt>
    <dgm:pt modelId="{E3B8332E-BDDC-4C6A-87CB-A50F08E5C87D}" type="pres">
      <dgm:prSet presAssocID="{C5F9A0F5-F511-42FB-BF03-BF2C75932248}" presName="textNode" presStyleLbl="node1" presStyleIdx="2" presStyleCnt="6">
        <dgm:presLayoutVars>
          <dgm:bulletEnabled val="1"/>
        </dgm:presLayoutVars>
      </dgm:prSet>
      <dgm:spPr/>
    </dgm:pt>
    <dgm:pt modelId="{1E919E01-CB1C-43B4-ACD4-E36152829F68}" type="pres">
      <dgm:prSet presAssocID="{D4C91A9A-4D3E-45A1-9E49-99A035527A04}" presName="sibTrans" presStyleCnt="0"/>
      <dgm:spPr/>
    </dgm:pt>
    <dgm:pt modelId="{59FC2017-4459-4868-A15A-226A0C8091FE}" type="pres">
      <dgm:prSet presAssocID="{F4A39F71-74D7-4022-9E20-817703489A33}" presName="textNode" presStyleLbl="node1" presStyleIdx="3" presStyleCnt="6">
        <dgm:presLayoutVars>
          <dgm:bulletEnabled val="1"/>
        </dgm:presLayoutVars>
      </dgm:prSet>
      <dgm:spPr/>
    </dgm:pt>
    <dgm:pt modelId="{ED9DC4FA-E81B-4A6C-B364-72E06DA22307}" type="pres">
      <dgm:prSet presAssocID="{34FABB9D-6496-40B9-8F1D-B604F9BA2DB3}" presName="sibTrans" presStyleCnt="0"/>
      <dgm:spPr/>
    </dgm:pt>
    <dgm:pt modelId="{1CB79114-41A0-4D04-AE84-DAEAD649394A}" type="pres">
      <dgm:prSet presAssocID="{D68F4082-5C33-4B96-8CD5-DCC2FCFD2C48}" presName="textNode" presStyleLbl="node1" presStyleIdx="4" presStyleCnt="6">
        <dgm:presLayoutVars>
          <dgm:bulletEnabled val="1"/>
        </dgm:presLayoutVars>
      </dgm:prSet>
      <dgm:spPr/>
    </dgm:pt>
    <dgm:pt modelId="{1B07B02D-0AAC-4BAE-9F44-E8006ED72E03}" type="pres">
      <dgm:prSet presAssocID="{4F36965C-A2FC-43D3-B275-228F861F4255}" presName="sibTrans" presStyleCnt="0"/>
      <dgm:spPr/>
    </dgm:pt>
    <dgm:pt modelId="{8CAA90E4-76A3-4A62-80BE-F7EADE46F6BB}" type="pres">
      <dgm:prSet presAssocID="{2E59D304-48ED-48D1-9114-8576CF81985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3D0D31-86D0-4A2C-9958-CF52D0C665D3}" type="presOf" srcId="{2E59D304-48ED-48D1-9114-8576CF819856}" destId="{8CAA90E4-76A3-4A62-80BE-F7EADE46F6BB}" srcOrd="0" destOrd="0" presId="urn:microsoft.com/office/officeart/2005/8/layout/hProcess9"/>
    <dgm:cxn modelId="{973515E3-2EDB-4485-A7DA-4B8080851AAF}" srcId="{DEC691F0-736C-41FD-8D7F-05B3DB4D65C0}" destId="{D2DE7F57-6FD2-4C61-A611-95B77D5BF26F}" srcOrd="0" destOrd="0" parTransId="{DEE524EF-ACCA-4863-8C5E-CA0360340C79}" sibTransId="{17B5DBC3-8E6B-4EE0-A1D2-6D5EC880AE9C}"/>
    <dgm:cxn modelId="{B43ECE3F-1A56-4A27-960E-2A1A6AE5EAFA}" type="presOf" srcId="{E13FBF5A-1CEC-430F-A517-272FC2D89942}" destId="{A1D5F46C-21F4-405C-8E31-236FB19F25CA}" srcOrd="0" destOrd="0" presId="urn:microsoft.com/office/officeart/2005/8/layout/hProcess9"/>
    <dgm:cxn modelId="{D8D151CF-FA17-47D6-8750-34D8C3EBB3DC}" srcId="{DEC691F0-736C-41FD-8D7F-05B3DB4D65C0}" destId="{C5F9A0F5-F511-42FB-BF03-BF2C75932248}" srcOrd="2" destOrd="0" parTransId="{7220B89B-40FE-4DAC-AFE8-D64B109AF57E}" sibTransId="{D4C91A9A-4D3E-45A1-9E49-99A035527A04}"/>
    <dgm:cxn modelId="{0F256DA4-2861-4215-88BB-40A611645C53}" type="presOf" srcId="{F4A39F71-74D7-4022-9E20-817703489A33}" destId="{59FC2017-4459-4868-A15A-226A0C8091FE}" srcOrd="0" destOrd="0" presId="urn:microsoft.com/office/officeart/2005/8/layout/hProcess9"/>
    <dgm:cxn modelId="{992AE84F-7E91-4D6E-BA5D-C083E5F17015}" type="presOf" srcId="{D68F4082-5C33-4B96-8CD5-DCC2FCFD2C48}" destId="{1CB79114-41A0-4D04-AE84-DAEAD649394A}" srcOrd="0" destOrd="0" presId="urn:microsoft.com/office/officeart/2005/8/layout/hProcess9"/>
    <dgm:cxn modelId="{68077BFF-1420-4FAE-83DF-CF76AB7931FA}" type="presOf" srcId="{C5F9A0F5-F511-42FB-BF03-BF2C75932248}" destId="{E3B8332E-BDDC-4C6A-87CB-A50F08E5C87D}" srcOrd="0" destOrd="0" presId="urn:microsoft.com/office/officeart/2005/8/layout/hProcess9"/>
    <dgm:cxn modelId="{80572329-1EE5-4835-B5E5-8BAF993DFD2B}" srcId="{DEC691F0-736C-41FD-8D7F-05B3DB4D65C0}" destId="{E13FBF5A-1CEC-430F-A517-272FC2D89942}" srcOrd="1" destOrd="0" parTransId="{1C2C2901-8618-48DB-9267-E8A1AB74D3A5}" sibTransId="{76BD9115-ED77-437A-88AE-6DE4096EC5B7}"/>
    <dgm:cxn modelId="{CD525BEC-8CB9-4316-A43B-F8103121813F}" type="presOf" srcId="{DEC691F0-736C-41FD-8D7F-05B3DB4D65C0}" destId="{D66C17FC-0205-466B-9C39-70E2D700E413}" srcOrd="0" destOrd="0" presId="urn:microsoft.com/office/officeart/2005/8/layout/hProcess9"/>
    <dgm:cxn modelId="{70EF19C3-F530-4ECF-8A5D-D017FAFE5324}" type="presOf" srcId="{D2DE7F57-6FD2-4C61-A611-95B77D5BF26F}" destId="{60CEA3BB-760F-4D28-980E-680A02E00A8A}" srcOrd="0" destOrd="0" presId="urn:microsoft.com/office/officeart/2005/8/layout/hProcess9"/>
    <dgm:cxn modelId="{762EAEEF-F3C7-4FC6-AA1F-B993C804CA2C}" srcId="{DEC691F0-736C-41FD-8D7F-05B3DB4D65C0}" destId="{2E59D304-48ED-48D1-9114-8576CF819856}" srcOrd="5" destOrd="0" parTransId="{0CC3E802-FCFB-4F34-BFD5-039D76B03508}" sibTransId="{F31871B3-FE77-493D-BF8E-C66BB9D74051}"/>
    <dgm:cxn modelId="{92159CB9-21C4-4238-A418-68668C043B9F}" srcId="{DEC691F0-736C-41FD-8D7F-05B3DB4D65C0}" destId="{F4A39F71-74D7-4022-9E20-817703489A33}" srcOrd="3" destOrd="0" parTransId="{4423E2E7-E24A-4B8D-B8D9-13ED8DD997D8}" sibTransId="{34FABB9D-6496-40B9-8F1D-B604F9BA2DB3}"/>
    <dgm:cxn modelId="{F7F34696-B41B-4CE5-A33E-94A79AE76698}" srcId="{DEC691F0-736C-41FD-8D7F-05B3DB4D65C0}" destId="{D68F4082-5C33-4B96-8CD5-DCC2FCFD2C48}" srcOrd="4" destOrd="0" parTransId="{749B2173-FF47-42F3-B772-CCC74BF759EF}" sibTransId="{4F36965C-A2FC-43D3-B275-228F861F4255}"/>
    <dgm:cxn modelId="{0FDD6136-3A56-4726-A509-CCB0794B3F32}" type="presParOf" srcId="{D66C17FC-0205-466B-9C39-70E2D700E413}" destId="{9A889E00-1FD6-4876-8466-93059C7AE79C}" srcOrd="0" destOrd="0" presId="urn:microsoft.com/office/officeart/2005/8/layout/hProcess9"/>
    <dgm:cxn modelId="{C73B2293-7DF9-4C85-BD40-45BFAAB562D2}" type="presParOf" srcId="{D66C17FC-0205-466B-9C39-70E2D700E413}" destId="{90B1F7A0-887C-4848-B93D-AADDB37E9295}" srcOrd="1" destOrd="0" presId="urn:microsoft.com/office/officeart/2005/8/layout/hProcess9"/>
    <dgm:cxn modelId="{1C7CCFFB-400D-4B72-B83E-CF23D2A039B6}" type="presParOf" srcId="{90B1F7A0-887C-4848-B93D-AADDB37E9295}" destId="{60CEA3BB-760F-4D28-980E-680A02E00A8A}" srcOrd="0" destOrd="0" presId="urn:microsoft.com/office/officeart/2005/8/layout/hProcess9"/>
    <dgm:cxn modelId="{DD642E20-487F-4D51-92FF-79C8D1007BA1}" type="presParOf" srcId="{90B1F7A0-887C-4848-B93D-AADDB37E9295}" destId="{88460B46-A1EA-4335-A819-A731FCFAEDFE}" srcOrd="1" destOrd="0" presId="urn:microsoft.com/office/officeart/2005/8/layout/hProcess9"/>
    <dgm:cxn modelId="{8FB10C04-78EB-4CA7-AB5B-00A447518CEB}" type="presParOf" srcId="{90B1F7A0-887C-4848-B93D-AADDB37E9295}" destId="{A1D5F46C-21F4-405C-8E31-236FB19F25CA}" srcOrd="2" destOrd="0" presId="urn:microsoft.com/office/officeart/2005/8/layout/hProcess9"/>
    <dgm:cxn modelId="{D30DFF86-0A18-4439-9BBA-530AB30D8017}" type="presParOf" srcId="{90B1F7A0-887C-4848-B93D-AADDB37E9295}" destId="{29C3D515-6BE9-4845-93F8-3B5CB32C05BD}" srcOrd="3" destOrd="0" presId="urn:microsoft.com/office/officeart/2005/8/layout/hProcess9"/>
    <dgm:cxn modelId="{256B83F9-3327-4DA2-AC88-9B59495FE50B}" type="presParOf" srcId="{90B1F7A0-887C-4848-B93D-AADDB37E9295}" destId="{E3B8332E-BDDC-4C6A-87CB-A50F08E5C87D}" srcOrd="4" destOrd="0" presId="urn:microsoft.com/office/officeart/2005/8/layout/hProcess9"/>
    <dgm:cxn modelId="{7F355C91-FD49-4A05-9061-3C650D4A3CAD}" type="presParOf" srcId="{90B1F7A0-887C-4848-B93D-AADDB37E9295}" destId="{1E919E01-CB1C-43B4-ACD4-E36152829F68}" srcOrd="5" destOrd="0" presId="urn:microsoft.com/office/officeart/2005/8/layout/hProcess9"/>
    <dgm:cxn modelId="{82666CD1-3DA9-441C-BA2F-246F5EB61E22}" type="presParOf" srcId="{90B1F7A0-887C-4848-B93D-AADDB37E9295}" destId="{59FC2017-4459-4868-A15A-226A0C8091FE}" srcOrd="6" destOrd="0" presId="urn:microsoft.com/office/officeart/2005/8/layout/hProcess9"/>
    <dgm:cxn modelId="{46A8A843-C1B8-477F-B6AF-ADD6E170A804}" type="presParOf" srcId="{90B1F7A0-887C-4848-B93D-AADDB37E9295}" destId="{ED9DC4FA-E81B-4A6C-B364-72E06DA22307}" srcOrd="7" destOrd="0" presId="urn:microsoft.com/office/officeart/2005/8/layout/hProcess9"/>
    <dgm:cxn modelId="{B6E39F17-89C6-4F06-B91C-E00E95DD61EF}" type="presParOf" srcId="{90B1F7A0-887C-4848-B93D-AADDB37E9295}" destId="{1CB79114-41A0-4D04-AE84-DAEAD649394A}" srcOrd="8" destOrd="0" presId="urn:microsoft.com/office/officeart/2005/8/layout/hProcess9"/>
    <dgm:cxn modelId="{B670CAB9-1B4B-40E7-8E72-E1E17D0C478D}" type="presParOf" srcId="{90B1F7A0-887C-4848-B93D-AADDB37E9295}" destId="{1B07B02D-0AAC-4BAE-9F44-E8006ED72E03}" srcOrd="9" destOrd="0" presId="urn:microsoft.com/office/officeart/2005/8/layout/hProcess9"/>
    <dgm:cxn modelId="{F3CA7926-C1A7-4106-8E12-AEBEDEB96ABC}" type="presParOf" srcId="{90B1F7A0-887C-4848-B93D-AADDB37E9295}" destId="{8CAA90E4-76A3-4A62-80BE-F7EADE46F6B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89E00-1FD6-4876-8466-93059C7AE79C}">
      <dsp:nvSpPr>
        <dsp:cNvPr id="0" name=""/>
        <dsp:cNvSpPr/>
      </dsp:nvSpPr>
      <dsp:spPr>
        <a:xfrm>
          <a:off x="591502" y="0"/>
          <a:ext cx="6703695" cy="3200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EA3BB-760F-4D28-980E-680A02E00A8A}">
      <dsp:nvSpPr>
        <dsp:cNvPr id="0" name=""/>
        <dsp:cNvSpPr/>
      </dsp:nvSpPr>
      <dsp:spPr>
        <a:xfrm>
          <a:off x="2166" y="960120"/>
          <a:ext cx="1261178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Tokenization </a:t>
          </a:r>
          <a:endParaRPr lang="en-US" sz="1400" b="1" kern="1200" dirty="0"/>
        </a:p>
      </dsp:txBody>
      <dsp:txXfrm>
        <a:off x="63732" y="1021686"/>
        <a:ext cx="1138046" cy="1157028"/>
      </dsp:txXfrm>
    </dsp:sp>
    <dsp:sp modelId="{A1D5F46C-21F4-405C-8E31-236FB19F25CA}">
      <dsp:nvSpPr>
        <dsp:cNvPr id="0" name=""/>
        <dsp:cNvSpPr/>
      </dsp:nvSpPr>
      <dsp:spPr>
        <a:xfrm>
          <a:off x="1326403" y="960120"/>
          <a:ext cx="1261178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Lowercase all characters</a:t>
          </a:r>
          <a:endParaRPr lang="en-US" sz="1400" b="1" kern="1200"/>
        </a:p>
      </dsp:txBody>
      <dsp:txXfrm>
        <a:off x="1387969" y="1021686"/>
        <a:ext cx="1138046" cy="1157028"/>
      </dsp:txXfrm>
    </dsp:sp>
    <dsp:sp modelId="{E3B8332E-BDDC-4C6A-87CB-A50F08E5C87D}">
      <dsp:nvSpPr>
        <dsp:cNvPr id="0" name=""/>
        <dsp:cNvSpPr/>
      </dsp:nvSpPr>
      <dsp:spPr>
        <a:xfrm>
          <a:off x="2650641" y="960120"/>
          <a:ext cx="1261178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Stop word removal</a:t>
          </a:r>
          <a:endParaRPr lang="en-US" sz="1400" b="1" kern="1200"/>
        </a:p>
      </dsp:txBody>
      <dsp:txXfrm>
        <a:off x="2712207" y="1021686"/>
        <a:ext cx="1138046" cy="1157028"/>
      </dsp:txXfrm>
    </dsp:sp>
    <dsp:sp modelId="{59FC2017-4459-4868-A15A-226A0C8091FE}">
      <dsp:nvSpPr>
        <dsp:cNvPr id="0" name=""/>
        <dsp:cNvSpPr/>
      </dsp:nvSpPr>
      <dsp:spPr>
        <a:xfrm>
          <a:off x="3974879" y="960120"/>
          <a:ext cx="1261178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Non-word removal (punctuations and numbers)</a:t>
          </a:r>
          <a:endParaRPr lang="en-US" sz="1400" b="1" kern="1200"/>
        </a:p>
      </dsp:txBody>
      <dsp:txXfrm>
        <a:off x="4036445" y="1021686"/>
        <a:ext cx="1138046" cy="1157028"/>
      </dsp:txXfrm>
    </dsp:sp>
    <dsp:sp modelId="{1CB79114-41A0-4D04-AE84-DAEAD649394A}">
      <dsp:nvSpPr>
        <dsp:cNvPr id="0" name=""/>
        <dsp:cNvSpPr/>
      </dsp:nvSpPr>
      <dsp:spPr>
        <a:xfrm>
          <a:off x="5299117" y="960120"/>
          <a:ext cx="1261178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Stemming</a:t>
          </a:r>
          <a:endParaRPr lang="en-US" sz="1400" b="1" kern="1200" dirty="0"/>
        </a:p>
      </dsp:txBody>
      <dsp:txXfrm>
        <a:off x="5360683" y="1021686"/>
        <a:ext cx="1138046" cy="1157028"/>
      </dsp:txXfrm>
    </dsp:sp>
    <dsp:sp modelId="{8CAA90E4-76A3-4A62-80BE-F7EADE46F6BB}">
      <dsp:nvSpPr>
        <dsp:cNvPr id="0" name=""/>
        <dsp:cNvSpPr/>
      </dsp:nvSpPr>
      <dsp:spPr>
        <a:xfrm>
          <a:off x="6623355" y="960120"/>
          <a:ext cx="1261178" cy="128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Asci</a:t>
          </a:r>
          <a:r>
            <a:rPr lang="tr-TR" sz="1400" b="1" kern="1200" dirty="0" smtClean="0"/>
            <a:t>i</a:t>
          </a:r>
          <a:r>
            <a:rPr lang="en-US" sz="1400" b="1" kern="1200" dirty="0" err="1" smtClean="0"/>
            <a:t>ficat</a:t>
          </a:r>
          <a:r>
            <a:rPr lang="tr-TR" sz="1400" b="1" kern="1200" dirty="0" smtClean="0"/>
            <a:t>i</a:t>
          </a:r>
          <a:r>
            <a:rPr lang="en-US" sz="1400" b="1" kern="1200" dirty="0" smtClean="0"/>
            <a:t>on </a:t>
          </a:r>
          <a:endParaRPr lang="en-US" sz="1400" b="1" kern="1200" dirty="0"/>
        </a:p>
      </dsp:txBody>
      <dsp:txXfrm>
        <a:off x="6684921" y="1021686"/>
        <a:ext cx="1138046" cy="1157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260D-DA9B-4475-A612-7D1C06D0C0EF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A8ED-D0D0-4DED-9509-DBC02DC9C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239000" cy="209708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72232"/>
            <a:ext cx="9144000" cy="3585368"/>
          </a:xfrm>
          <a:custGeom>
            <a:avLst/>
            <a:gdLst>
              <a:gd name="connsiteX0" fmla="*/ 0 w 2286000"/>
              <a:gd name="connsiteY0" fmla="*/ 0 h 6858000"/>
              <a:gd name="connsiteX1" fmla="*/ 2286000 w 2286000"/>
              <a:gd name="connsiteY1" fmla="*/ 0 h 6858000"/>
              <a:gd name="connsiteX2" fmla="*/ 2286000 w 2286000"/>
              <a:gd name="connsiteY2" fmla="*/ 6858000 h 6858000"/>
              <a:gd name="connsiteX3" fmla="*/ 0 w 2286000"/>
              <a:gd name="connsiteY3" fmla="*/ 6858000 h 6858000"/>
              <a:gd name="connsiteX4" fmla="*/ 0 w 2286000"/>
              <a:gd name="connsiteY4" fmla="*/ 0 h 6858000"/>
              <a:gd name="connsiteX0" fmla="*/ 0 w 2286000"/>
              <a:gd name="connsiteY0" fmla="*/ 0 h 6858000"/>
              <a:gd name="connsiteX1" fmla="*/ 2286000 w 2286000"/>
              <a:gd name="connsiteY1" fmla="*/ 0 h 6858000"/>
              <a:gd name="connsiteX2" fmla="*/ 2286000 w 2286000"/>
              <a:gd name="connsiteY2" fmla="*/ 6858000 h 6858000"/>
              <a:gd name="connsiteX3" fmla="*/ 0 w 2286000"/>
              <a:gd name="connsiteY3" fmla="*/ 6858000 h 6858000"/>
              <a:gd name="connsiteX4" fmla="*/ 0 w 228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6858000">
                <a:moveTo>
                  <a:pt x="0" y="0"/>
                </a:moveTo>
                <a:lnTo>
                  <a:pt x="2286000" y="0"/>
                </a:lnTo>
                <a:lnTo>
                  <a:pt x="228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22426"/>
            <a:ext cx="7239000" cy="1430373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79516"/>
            <a:ext cx="1437471" cy="14698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666750" cy="365125"/>
          </a:xfrm>
        </p:spPr>
        <p:txBody>
          <a:bodyPr/>
          <a:lstStyle/>
          <a:p>
            <a:fld id="{372F44C3-CD15-4C05-BD49-1D27C6AA055C}" type="datetime1">
              <a:rPr lang="en-US" smtClean="0"/>
              <a:t>5/6/2018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56351"/>
            <a:ext cx="6096000" cy="365125"/>
          </a:xfrm>
        </p:spPr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356351"/>
            <a:ext cx="819150" cy="365125"/>
          </a:xfrm>
        </p:spPr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FEEF-3893-43C9-A95B-1E771C48702C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8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8586-1073-4736-84DC-E1ED1F7AD82C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30018" y="-72230"/>
            <a:ext cx="9144000" cy="1215230"/>
          </a:xfrm>
          <a:custGeom>
            <a:avLst/>
            <a:gdLst>
              <a:gd name="connsiteX0" fmla="*/ 0 w 2286000"/>
              <a:gd name="connsiteY0" fmla="*/ 0 h 6858000"/>
              <a:gd name="connsiteX1" fmla="*/ 2286000 w 2286000"/>
              <a:gd name="connsiteY1" fmla="*/ 0 h 6858000"/>
              <a:gd name="connsiteX2" fmla="*/ 2286000 w 2286000"/>
              <a:gd name="connsiteY2" fmla="*/ 6858000 h 6858000"/>
              <a:gd name="connsiteX3" fmla="*/ 0 w 2286000"/>
              <a:gd name="connsiteY3" fmla="*/ 6858000 h 6858000"/>
              <a:gd name="connsiteX4" fmla="*/ 0 w 2286000"/>
              <a:gd name="connsiteY4" fmla="*/ 0 h 6858000"/>
              <a:gd name="connsiteX0" fmla="*/ 0 w 2286000"/>
              <a:gd name="connsiteY0" fmla="*/ 0 h 6858000"/>
              <a:gd name="connsiteX1" fmla="*/ 2286000 w 2286000"/>
              <a:gd name="connsiteY1" fmla="*/ 0 h 6858000"/>
              <a:gd name="connsiteX2" fmla="*/ 2286000 w 2286000"/>
              <a:gd name="connsiteY2" fmla="*/ 6858000 h 6858000"/>
              <a:gd name="connsiteX3" fmla="*/ 0 w 2286000"/>
              <a:gd name="connsiteY3" fmla="*/ 6858000 h 6858000"/>
              <a:gd name="connsiteX4" fmla="*/ 0 w 228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6858000">
                <a:moveTo>
                  <a:pt x="0" y="0"/>
                </a:moveTo>
                <a:lnTo>
                  <a:pt x="2286000" y="0"/>
                </a:lnTo>
                <a:lnTo>
                  <a:pt x="228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2231"/>
            <a:ext cx="7219950" cy="113903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42950" cy="365125"/>
          </a:xfrm>
        </p:spPr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7800" y="6356351"/>
            <a:ext cx="6324600" cy="365125"/>
          </a:xfrm>
        </p:spPr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356351"/>
            <a:ext cx="666750" cy="365125"/>
          </a:xfrm>
        </p:spPr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0"/>
            <a:ext cx="1057564" cy="1081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5926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A1C3-F093-46DC-8C8D-56706D664677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1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BB3-18FA-482B-9120-B8C5C6419C0B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8D56-F2F8-432F-9F1D-5849C307A8B6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AD21A-6148-4122-850D-D5B081AC09E7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00D0-D81C-46E5-84D4-87BCA1BC0A2C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9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AD74-F28D-4979-B662-BD09AB2FFE26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7865-11A2-4EFC-9450-03DC32DFC1D1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BC1C7-3423-4AFC-BE90-B5313EA70F30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1358-CB96-4B7A-9CF1-82846D80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Weakly Supervised Graph-based System for Customer Review Categorization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Eray Yıldız</a:t>
            </a:r>
          </a:p>
          <a:p>
            <a:endParaRPr lang="en-US" dirty="0" smtClean="0"/>
          </a:p>
          <a:p>
            <a:r>
              <a:rPr lang="en-US" dirty="0" smtClean="0"/>
              <a:t>TERM PROJECT </a:t>
            </a:r>
          </a:p>
          <a:p>
            <a:r>
              <a:rPr lang="en-US" dirty="0" smtClean="0"/>
              <a:t>for ITU BLG 614E - WEB MINING COURSE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Construction of Similarity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2936694" cy="2440738"/>
          </a:xfrm>
        </p:spPr>
        <p:txBody>
          <a:bodyPr/>
          <a:lstStyle/>
          <a:p>
            <a:r>
              <a:rPr lang="tr-TR" dirty="0" smtClean="0"/>
              <a:t>Calculate cosine simalarity between each review pair using vector representations </a:t>
            </a:r>
          </a:p>
          <a:p>
            <a:pPr lvl="1"/>
            <a:r>
              <a:rPr lang="tr-TR" dirty="0" smtClean="0"/>
              <a:t>Both for Doc2Vec and TF-IDF vectors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35" y="1206010"/>
            <a:ext cx="2286000" cy="22794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506313"/>
            <a:ext cx="2357670" cy="23509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51759" y="1577927"/>
            <a:ext cx="3092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/>
              <a:t>Degree distribution of TF-IDF similartiy graph</a:t>
            </a:r>
          </a:p>
          <a:p>
            <a:pPr algn="ctr"/>
            <a:endParaRPr lang="en-US" sz="1600" b="1" dirty="0"/>
          </a:p>
          <a:p>
            <a:r>
              <a:rPr lang="en-US" sz="1600" dirty="0"/>
              <a:t>Threshold: </a:t>
            </a:r>
            <a:r>
              <a:rPr lang="en-US" sz="1600" dirty="0" smtClean="0"/>
              <a:t>0.</a:t>
            </a:r>
            <a:r>
              <a:rPr lang="tr-TR" sz="1600" dirty="0" smtClean="0"/>
              <a:t>1</a:t>
            </a:r>
            <a:endParaRPr lang="en-US" sz="1600" dirty="0"/>
          </a:p>
          <a:p>
            <a:r>
              <a:rPr lang="en-US" sz="1600" dirty="0"/>
              <a:t>Average degree </a:t>
            </a:r>
            <a:r>
              <a:rPr lang="en-US" sz="1600" dirty="0" smtClean="0"/>
              <a:t>count</a:t>
            </a:r>
            <a:r>
              <a:rPr lang="tr-TR" sz="1600" dirty="0" smtClean="0"/>
              <a:t> =</a:t>
            </a:r>
            <a:r>
              <a:rPr lang="en-US" sz="1600" dirty="0" smtClean="0"/>
              <a:t> </a:t>
            </a:r>
            <a:r>
              <a:rPr lang="tr-TR" sz="1600" dirty="0" smtClean="0"/>
              <a:t>59</a:t>
            </a:r>
            <a:endParaRPr lang="en-US" sz="1600" dirty="0" smtClean="0"/>
          </a:p>
          <a:p>
            <a:r>
              <a:rPr lang="tr-TR" sz="1600" dirty="0" smtClean="0"/>
              <a:t>Nodes </a:t>
            </a:r>
            <a:r>
              <a:rPr lang="en-US" sz="1600" dirty="0" smtClean="0"/>
              <a:t>without connection </a:t>
            </a:r>
            <a:r>
              <a:rPr lang="tr-TR" sz="1600" dirty="0" smtClean="0"/>
              <a:t>= 8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019804" y="3896936"/>
            <a:ext cx="3092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/>
              <a:t>Degree distribution of </a:t>
            </a:r>
            <a:r>
              <a:rPr lang="en-US" sz="1600" b="1" dirty="0" smtClean="0"/>
              <a:t>DOC2VEC</a:t>
            </a:r>
            <a:r>
              <a:rPr lang="tr-TR" sz="1600" b="1" dirty="0" smtClean="0"/>
              <a:t> similartiy graph</a:t>
            </a:r>
          </a:p>
          <a:p>
            <a:pPr algn="ctr"/>
            <a:endParaRPr lang="en-US" sz="1600" b="1" dirty="0"/>
          </a:p>
          <a:p>
            <a:r>
              <a:rPr lang="en-US" sz="1600" dirty="0"/>
              <a:t>Threshold: </a:t>
            </a:r>
            <a:r>
              <a:rPr lang="en-US" sz="1600" dirty="0" smtClean="0"/>
              <a:t>0.</a:t>
            </a:r>
            <a:r>
              <a:rPr lang="tr-TR" sz="1600" dirty="0"/>
              <a:t>7</a:t>
            </a:r>
            <a:endParaRPr lang="en-US" sz="1600" dirty="0"/>
          </a:p>
          <a:p>
            <a:r>
              <a:rPr lang="en-US" sz="1600" dirty="0"/>
              <a:t>Average degree </a:t>
            </a:r>
            <a:r>
              <a:rPr lang="en-US" sz="1600" dirty="0" smtClean="0"/>
              <a:t>count</a:t>
            </a:r>
            <a:r>
              <a:rPr lang="tr-TR" sz="1600" dirty="0" smtClean="0"/>
              <a:t> =</a:t>
            </a:r>
            <a:r>
              <a:rPr lang="en-US" sz="1600" dirty="0" smtClean="0"/>
              <a:t> </a:t>
            </a:r>
            <a:r>
              <a:rPr lang="tr-TR" sz="1600" dirty="0" smtClean="0"/>
              <a:t>498</a:t>
            </a:r>
            <a:endParaRPr lang="en-US" sz="1600" dirty="0" smtClean="0"/>
          </a:p>
          <a:p>
            <a:r>
              <a:rPr lang="tr-TR" sz="1600" dirty="0" smtClean="0"/>
              <a:t>Nodes </a:t>
            </a:r>
            <a:r>
              <a:rPr lang="en-US" sz="1600" dirty="0" smtClean="0"/>
              <a:t>without connection </a:t>
            </a:r>
            <a:r>
              <a:rPr lang="tr-TR" sz="1600" dirty="0" smtClean="0"/>
              <a:t>= 226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5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Construction of Similarity 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0" y="2438400"/>
            <a:ext cx="4213400" cy="3155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090" y="2514600"/>
            <a:ext cx="3259096" cy="317658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09814" y="1905000"/>
            <a:ext cx="4251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/>
              <a:t>A subgraph of TF-IDF similarity graph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610100" y="1905000"/>
            <a:ext cx="4251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/>
              <a:t>A subgraph of Doc2Vec similarity graph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13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Personalized PageRank for Multi-label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Personalized </a:t>
            </a:r>
            <a:r>
              <a:rPr lang="en-US" dirty="0" smtClean="0"/>
              <a:t>PageRank</a:t>
            </a:r>
            <a:r>
              <a:rPr lang="tr-TR" dirty="0" smtClean="0"/>
              <a:t> (PPR)</a:t>
            </a:r>
            <a:r>
              <a:rPr lang="en-US" dirty="0" smtClean="0"/>
              <a:t> is </a:t>
            </a:r>
            <a:r>
              <a:rPr lang="tr-TR" dirty="0" smtClean="0"/>
              <a:t>modified version of PageRank</a:t>
            </a:r>
          </a:p>
          <a:p>
            <a:r>
              <a:rPr lang="tr-TR" dirty="0"/>
              <a:t>Except </a:t>
            </a:r>
            <a:r>
              <a:rPr lang="en-US" dirty="0"/>
              <a:t>jumps are</a:t>
            </a:r>
            <a:r>
              <a:rPr lang="tr-TR" dirty="0"/>
              <a:t> </a:t>
            </a:r>
            <a:r>
              <a:rPr lang="en-US" dirty="0"/>
              <a:t>back to one of a given set of starting vertices.</a:t>
            </a:r>
            <a:endParaRPr lang="tr-TR" dirty="0" smtClean="0"/>
          </a:p>
          <a:p>
            <a:pPr lvl="1"/>
            <a:r>
              <a:rPr lang="en-US" dirty="0"/>
              <a:t>with </a:t>
            </a:r>
            <a:r>
              <a:rPr lang="en-US" dirty="0" smtClean="0"/>
              <a:t>probability</a:t>
            </a:r>
            <a:r>
              <a:rPr lang="tr-TR" dirty="0" smtClean="0"/>
              <a:t> 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en-US" dirty="0" smtClean="0"/>
              <a:t>follow </a:t>
            </a:r>
            <a:r>
              <a:rPr lang="en-US" dirty="0"/>
              <a:t>a random edge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probability </a:t>
            </a:r>
            <a:r>
              <a:rPr lang="en-US" dirty="0" smtClean="0"/>
              <a:t>1-</a:t>
            </a:r>
            <a:r>
              <a:rPr lang="el-GR" dirty="0"/>
              <a:t> α </a:t>
            </a:r>
            <a:r>
              <a:rPr lang="en-US" dirty="0" smtClean="0"/>
              <a:t>restart </a:t>
            </a:r>
            <a:r>
              <a:rPr lang="en-US" dirty="0"/>
              <a:t>at a </a:t>
            </a:r>
            <a:r>
              <a:rPr lang="en-US" dirty="0" smtClean="0"/>
              <a:t>seed</a:t>
            </a:r>
            <a:endParaRPr lang="tr-TR" dirty="0" smtClean="0"/>
          </a:p>
          <a:p>
            <a:pPr lvl="1"/>
            <a:endParaRPr lang="tr-TR" dirty="0"/>
          </a:p>
          <a:p>
            <a:pPr marL="0" indent="0">
              <a:buNone/>
            </a:pPr>
            <a:r>
              <a:rPr lang="tr-TR" b="1" dirty="0" smtClean="0"/>
              <a:t>Idea: </a:t>
            </a:r>
            <a:r>
              <a:rPr lang="tr-TR" dirty="0" smtClean="0"/>
              <a:t>(PPR for multi-label categorization)</a:t>
            </a:r>
          </a:p>
          <a:p>
            <a:r>
              <a:rPr lang="tr-TR" dirty="0" smtClean="0"/>
              <a:t>For each label in the dataset:</a:t>
            </a:r>
          </a:p>
          <a:p>
            <a:pPr lvl="1"/>
            <a:r>
              <a:rPr lang="tr-TR" dirty="0" smtClean="0"/>
              <a:t>Use labeled reviews as seeds for PPR</a:t>
            </a:r>
          </a:p>
          <a:p>
            <a:pPr lvl="1"/>
            <a:r>
              <a:rPr lang="tr-TR" dirty="0" smtClean="0"/>
              <a:t>Apply a threshold to PPR scores of the nodes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PPR for Multi-label Categorization</a:t>
            </a:r>
            <a:br>
              <a:rPr lang="tr-TR" dirty="0" smtClean="0"/>
            </a:br>
            <a:r>
              <a:rPr lang="tr-TR" dirty="0" smtClean="0"/>
              <a:t>Threshold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9" y="1228075"/>
            <a:ext cx="5286375" cy="2591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75641"/>
            <a:ext cx="5086350" cy="263001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3124200" cy="4805363"/>
          </a:xfrm>
        </p:spPr>
        <p:txBody>
          <a:bodyPr>
            <a:normAutofit/>
          </a:bodyPr>
          <a:lstStyle/>
          <a:p>
            <a:pPr lvl="1"/>
            <a:r>
              <a:rPr lang="tr-TR" dirty="0" smtClean="0"/>
              <a:t>The experiments are performed on Turkish restaurant reviews dataset.</a:t>
            </a:r>
          </a:p>
          <a:p>
            <a:pPr lvl="1"/>
            <a:r>
              <a:rPr lang="tr-TR" dirty="0" smtClean="0"/>
              <a:t>50 labeled reviews are used as seeds for PPR for each label</a:t>
            </a:r>
          </a:p>
          <a:p>
            <a:pPr lvl="2"/>
            <a:r>
              <a:rPr lang="tr-TR" dirty="0" smtClean="0"/>
              <a:t>Totally 600, </a:t>
            </a:r>
          </a:p>
          <a:p>
            <a:pPr lvl="2"/>
            <a:r>
              <a:rPr lang="tr-TR" dirty="0" smtClean="0"/>
              <a:t>50% of the dataset</a:t>
            </a:r>
          </a:p>
          <a:p>
            <a:pPr lvl="1"/>
            <a:r>
              <a:rPr lang="tr-TR" dirty="0" smtClean="0"/>
              <a:t>According to the results: Best threshold for both TF-IDF and Doc2VEc is 0.003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Experimental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46237"/>
            <a:ext cx="8686800" cy="43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Experimental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3819"/>
              </p:ext>
            </p:extLst>
          </p:nvPr>
        </p:nvGraphicFramePr>
        <p:xfrm>
          <a:off x="1790700" y="1447800"/>
          <a:ext cx="5638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708">
                  <a:extLst>
                    <a:ext uri="{9D8B030D-6E8A-4147-A177-3AD203B41FA5}">
                      <a16:colId xmlns:a16="http://schemas.microsoft.com/office/drawing/2014/main" val="2034906598"/>
                    </a:ext>
                  </a:extLst>
                </a:gridCol>
                <a:gridCol w="1801481">
                  <a:extLst>
                    <a:ext uri="{9D8B030D-6E8A-4147-A177-3AD203B41FA5}">
                      <a16:colId xmlns:a16="http://schemas.microsoft.com/office/drawing/2014/main" val="1849668849"/>
                    </a:ext>
                  </a:extLst>
                </a:gridCol>
                <a:gridCol w="1442611">
                  <a:extLst>
                    <a:ext uri="{9D8B030D-6E8A-4147-A177-3AD203B41FA5}">
                      <a16:colId xmlns:a16="http://schemas.microsoft.com/office/drawing/2014/main" val="536258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Method</a:t>
                      </a:r>
                      <a:endParaRPr lang="en-US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#</a:t>
                      </a:r>
                      <a:r>
                        <a:rPr lang="tr-TR" sz="1400" b="1" baseline="0" dirty="0" smtClean="0"/>
                        <a:t> of l</a:t>
                      </a:r>
                      <a:r>
                        <a:rPr lang="tr-TR" sz="1400" b="1" dirty="0" smtClean="0"/>
                        <a:t>abeled reviews</a:t>
                      </a:r>
                      <a:endParaRPr lang="en-US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dirty="0" smtClean="0"/>
                        <a:t>Average F1 Score</a:t>
                      </a:r>
                      <a:endParaRPr lang="en-US" sz="14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7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Random baseline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0.11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46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LSTM + Logistic</a:t>
                      </a:r>
                      <a:r>
                        <a:rPr lang="tr-TR" b="1" baseline="0" dirty="0" smtClean="0"/>
                        <a:t> Regression[3]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1.1K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(90%)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0.61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06296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tr-TR" b="1" dirty="0" smtClean="0"/>
                        <a:t>TF-IDF + PPR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 (1%)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20095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 (5%)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268532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240 (20%)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0.34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9611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600 (50%)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0.52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72171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tr-TR" b="1" dirty="0" smtClean="0"/>
                        <a:t>Doc2Vec + PPR</a:t>
                      </a:r>
                      <a:endParaRPr lang="en-US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 (1%)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8918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120 (10%)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0.25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66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240 (20%)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195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600 (50%)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0.71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23275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33400" y="5661750"/>
            <a:ext cx="79819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i="1" dirty="0"/>
              <a:t>[3] Tamchyna, Aleš, and Kateřina Veselovská. "Ufal at semeval-2016 task 5: recurrent neural networks for sentence classification." Proceedings of the 10th International Workshop on Semantic Evaluation (SemEval-2016). 201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00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With proposed method (Doc2Vec similarity graph + PPR)	</a:t>
            </a:r>
          </a:p>
          <a:p>
            <a:pPr lvl="1"/>
            <a:r>
              <a:rPr lang="tr-TR" dirty="0" smtClean="0"/>
              <a:t>High accuracies are possible wtih smaller number of labeled reviews</a:t>
            </a:r>
          </a:p>
          <a:p>
            <a:pPr marL="342900" lvl="1" indent="0">
              <a:buNone/>
            </a:pPr>
            <a:endParaRPr lang="tr-TR" dirty="0" smtClean="0"/>
          </a:p>
          <a:p>
            <a:r>
              <a:rPr lang="tr-TR" dirty="0"/>
              <a:t>N</a:t>
            </a:r>
            <a:r>
              <a:rPr lang="tr-TR" dirty="0" smtClean="0"/>
              <a:t>odes without connection decreases the performance:</a:t>
            </a:r>
          </a:p>
          <a:p>
            <a:pPr lvl="1"/>
            <a:r>
              <a:rPr lang="tr-TR" dirty="0"/>
              <a:t>226 </a:t>
            </a:r>
            <a:r>
              <a:rPr lang="tr-TR" dirty="0" smtClean="0"/>
              <a:t>unconnected nodes </a:t>
            </a:r>
            <a:r>
              <a:rPr lang="tr-TR" dirty="0"/>
              <a:t>in Doc2Vec similarity </a:t>
            </a:r>
            <a:r>
              <a:rPr lang="tr-TR" dirty="0" smtClean="0"/>
              <a:t>graph leads to low recall values</a:t>
            </a:r>
          </a:p>
          <a:p>
            <a:pPr lvl="2"/>
            <a:r>
              <a:rPr lang="tr-TR" dirty="0" smtClean="0"/>
              <a:t>Average Precision: 0.98, </a:t>
            </a:r>
          </a:p>
          <a:p>
            <a:pPr lvl="2"/>
            <a:r>
              <a:rPr lang="tr-TR" dirty="0" smtClean="0"/>
              <a:t>Average Recall:0.64, </a:t>
            </a:r>
          </a:p>
          <a:p>
            <a:pPr lvl="2"/>
            <a:r>
              <a:rPr lang="tr-TR" dirty="0" smtClean="0"/>
              <a:t>AverageF1: 0.71</a:t>
            </a:r>
          </a:p>
          <a:p>
            <a:pPr lvl="2"/>
            <a:endParaRPr lang="tr-TR" dirty="0"/>
          </a:p>
          <a:p>
            <a:r>
              <a:rPr lang="tr-TR" dirty="0" smtClean="0"/>
              <a:t>The proposed system is easily extendible. Experiments should be performed on other languages and domains</a:t>
            </a:r>
          </a:p>
          <a:p>
            <a:pPr lvl="2"/>
            <a:endParaRPr lang="tr-TR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63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112B-F1B4-4AFC-BE55-FEFD72D0A67E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-72231"/>
            <a:ext cx="7219950" cy="1139032"/>
          </a:xfrm>
        </p:spPr>
        <p:txBody>
          <a:bodyPr/>
          <a:lstStyle/>
          <a:p>
            <a:r>
              <a:rPr lang="tr-TR" dirty="0" smtClean="0"/>
              <a:t>References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[1] </a:t>
            </a:r>
            <a:r>
              <a:rPr lang="en-US" sz="2000" i="1" dirty="0" err="1"/>
              <a:t>Pontiki</a:t>
            </a:r>
            <a:r>
              <a:rPr lang="en-US" sz="2000" i="1" dirty="0"/>
              <a:t>, Maria, et al. "SemEval-2016 task 5: Aspect based sentiment analysis." Proceedings of the 10th international workshop on semantic evaluation (SemEval-2016). 2016.</a:t>
            </a:r>
          </a:p>
          <a:p>
            <a:pPr marL="0" indent="0">
              <a:buNone/>
            </a:pPr>
            <a:r>
              <a:rPr lang="tr-TR" sz="2000" i="1" dirty="0" smtClean="0"/>
              <a:t>[2] </a:t>
            </a:r>
            <a:r>
              <a:rPr lang="en-US" sz="2000" i="1" dirty="0"/>
              <a:t>Le, </a:t>
            </a:r>
            <a:r>
              <a:rPr lang="en-US" sz="2000" i="1" dirty="0" err="1"/>
              <a:t>Quoc</a:t>
            </a:r>
            <a:r>
              <a:rPr lang="en-US" sz="2000" i="1" dirty="0"/>
              <a:t>, and Tomas </a:t>
            </a:r>
            <a:r>
              <a:rPr lang="en-US" sz="2000" i="1" dirty="0" err="1"/>
              <a:t>Mikolov</a:t>
            </a:r>
            <a:r>
              <a:rPr lang="en-US" sz="2000" i="1" dirty="0"/>
              <a:t>. "Distributed representations of sentences and documents." International Conference on Machine Learning. 2014</a:t>
            </a:r>
            <a:r>
              <a:rPr lang="en-US" sz="2000" i="1" dirty="0" smtClean="0"/>
              <a:t>.</a:t>
            </a:r>
            <a:endParaRPr lang="tr-TR" sz="2000" i="1" dirty="0"/>
          </a:p>
          <a:p>
            <a:pPr marL="0" indent="0">
              <a:buNone/>
            </a:pPr>
            <a:r>
              <a:rPr lang="tr-TR" sz="2000" i="1" dirty="0"/>
              <a:t>[3] Tamchyna, Aleš, and Kateřina Veselovská. "Ufal at semeval-2016 task 5: recurrent neural networks for sentence classification." Proceedings of the 10th International Workshop on Semantic Evaluation (SemEval-2016). 201</a:t>
            </a:r>
            <a:endParaRPr lang="tr-TR" sz="2000" i="1" dirty="0" smtClean="0"/>
          </a:p>
          <a:p>
            <a:pPr marL="0" indent="0">
              <a:buNone/>
            </a:pPr>
            <a:r>
              <a:rPr lang="tr-TR" sz="2000" i="1" dirty="0" smtClean="0"/>
              <a:t>[4] </a:t>
            </a:r>
            <a:r>
              <a:rPr lang="en-US" sz="2000" i="1" dirty="0" err="1" smtClean="0"/>
              <a:t>Shayan</a:t>
            </a:r>
            <a:r>
              <a:rPr lang="en-US" sz="2000" i="1" dirty="0" smtClean="0"/>
              <a:t> </a:t>
            </a:r>
            <a:r>
              <a:rPr lang="en-US" sz="2000" i="1" dirty="0"/>
              <a:t>A </a:t>
            </a:r>
            <a:r>
              <a:rPr lang="en-US" sz="2000" i="1" dirty="0" err="1"/>
              <a:t>Tabrizi</a:t>
            </a:r>
            <a:r>
              <a:rPr lang="en-US" sz="2000" i="1" dirty="0"/>
              <a:t>, </a:t>
            </a:r>
            <a:r>
              <a:rPr lang="en-US" sz="2000" i="1" dirty="0" err="1"/>
              <a:t>Azadeh</a:t>
            </a:r>
            <a:r>
              <a:rPr lang="en-US" sz="2000" i="1" dirty="0"/>
              <a:t> </a:t>
            </a:r>
            <a:r>
              <a:rPr lang="en-US" sz="2000" i="1" dirty="0" err="1"/>
              <a:t>Shakery</a:t>
            </a:r>
            <a:r>
              <a:rPr lang="en-US" sz="2000" i="1" dirty="0"/>
              <a:t>, </a:t>
            </a:r>
            <a:r>
              <a:rPr lang="en-US" sz="2000" i="1" dirty="0" err="1"/>
              <a:t>Masoud</a:t>
            </a:r>
            <a:r>
              <a:rPr lang="en-US" sz="2000" i="1" dirty="0"/>
              <a:t> </a:t>
            </a:r>
            <a:r>
              <a:rPr lang="en-US" sz="2000" i="1" dirty="0" err="1"/>
              <a:t>Asadpour</a:t>
            </a:r>
            <a:r>
              <a:rPr lang="en-US" sz="2000" i="1" dirty="0"/>
              <a:t>, </a:t>
            </a:r>
            <a:r>
              <a:rPr lang="en-US" sz="2000" i="1" dirty="0" err="1"/>
              <a:t>Maziar</a:t>
            </a:r>
            <a:r>
              <a:rPr lang="en-US" sz="2000" i="1" dirty="0"/>
              <a:t> </a:t>
            </a:r>
            <a:r>
              <a:rPr lang="en-US" sz="2000" i="1" dirty="0" err="1"/>
              <a:t>Abbasi</a:t>
            </a:r>
            <a:r>
              <a:rPr lang="en-US" sz="2000" i="1" dirty="0"/>
              <a:t>, and Mohammad Ali </a:t>
            </a:r>
            <a:r>
              <a:rPr lang="en-US" sz="2000" i="1" dirty="0" err="1"/>
              <a:t>Tavallaie</a:t>
            </a:r>
            <a:r>
              <a:rPr lang="en-US" sz="2000" i="1" dirty="0"/>
              <a:t>. Personalized </a:t>
            </a:r>
            <a:r>
              <a:rPr lang="en-US" sz="2000" i="1" dirty="0" err="1" smtClean="0"/>
              <a:t>pagerank</a:t>
            </a:r>
            <a:r>
              <a:rPr lang="tr-TR" sz="2000" i="1" dirty="0" smtClean="0"/>
              <a:t> </a:t>
            </a:r>
            <a:r>
              <a:rPr lang="en-US" sz="2000" i="1" dirty="0" smtClean="0"/>
              <a:t>clustering</a:t>
            </a:r>
            <a:r>
              <a:rPr lang="en-US" sz="2000" i="1" dirty="0"/>
              <a:t>: A graph clustering algorithm based on random walks. </a:t>
            </a:r>
            <a:r>
              <a:rPr lang="en-US" sz="2000" i="1" dirty="0" err="1"/>
              <a:t>Physica</a:t>
            </a:r>
            <a:r>
              <a:rPr lang="en-US" sz="2000" i="1" dirty="0"/>
              <a:t> A: Statistical Mechanics and its Applications, 392(22):</a:t>
            </a:r>
            <a:r>
              <a:rPr lang="en-US" sz="2000" i="1" dirty="0" smtClean="0"/>
              <a:t>5772–5785</a:t>
            </a:r>
            <a:r>
              <a:rPr lang="en-US" sz="2000" i="1" dirty="0"/>
              <a:t>, 2013.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r>
              <a:rPr lang="en-US" dirty="0" smtClean="0"/>
              <a:t>Assigning aspect categories to customer reviews is an important problem</a:t>
            </a:r>
          </a:p>
          <a:p>
            <a:pPr lvl="1"/>
            <a:r>
              <a:rPr lang="en-US" dirty="0"/>
              <a:t>The providers want to </a:t>
            </a:r>
            <a:r>
              <a:rPr lang="en-US" dirty="0" smtClean="0"/>
              <a:t>monitor the </a:t>
            </a:r>
            <a:r>
              <a:rPr lang="en-US" dirty="0"/>
              <a:t>opinion of their costumers with respect to a set of aspects such as </a:t>
            </a:r>
            <a:r>
              <a:rPr lang="en-US" b="1" dirty="0"/>
              <a:t>price</a:t>
            </a:r>
            <a:r>
              <a:rPr lang="en-US" dirty="0"/>
              <a:t>, </a:t>
            </a:r>
            <a:r>
              <a:rPr lang="en-US" b="1" dirty="0"/>
              <a:t>service</a:t>
            </a:r>
            <a:r>
              <a:rPr lang="en-US" dirty="0"/>
              <a:t> and </a:t>
            </a:r>
            <a:r>
              <a:rPr lang="en-US" b="1" dirty="0" smtClean="0"/>
              <a:t>quality</a:t>
            </a:r>
          </a:p>
          <a:p>
            <a:r>
              <a:rPr lang="en-US" dirty="0" smtClean="0"/>
              <a:t>Supervised learning methods are mostly used for aspect categorization</a:t>
            </a:r>
          </a:p>
          <a:p>
            <a:pPr lvl="1"/>
            <a:r>
              <a:rPr lang="en-US" dirty="0"/>
              <a:t>Although supervised systems obtain good results for the domain they are trained on, they are almost useless </a:t>
            </a:r>
            <a:r>
              <a:rPr lang="en-US" dirty="0" smtClean="0"/>
              <a:t>when the </a:t>
            </a:r>
            <a:r>
              <a:rPr lang="en-US" dirty="0"/>
              <a:t>domain or language has changed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Annotating data for all domains and languages is not applicable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goal </a:t>
            </a:r>
            <a:r>
              <a:rPr lang="en-US" dirty="0"/>
              <a:t>is to develop a </a:t>
            </a:r>
            <a:r>
              <a:rPr lang="en-US" dirty="0" smtClean="0"/>
              <a:t>semi-supervised system 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is able to automatically categorize customer reviews </a:t>
            </a:r>
            <a:r>
              <a:rPr lang="en-US" dirty="0" smtClean="0"/>
              <a:t>into aspect </a:t>
            </a:r>
            <a:r>
              <a:rPr lang="en-US" dirty="0"/>
              <a:t>categories </a:t>
            </a:r>
            <a:r>
              <a:rPr lang="en-US" b="1" dirty="0"/>
              <a:t>defined by the users. </a:t>
            </a:r>
            <a:endParaRPr lang="en-US" b="1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requires </a:t>
            </a:r>
            <a:r>
              <a:rPr lang="en-US" dirty="0"/>
              <a:t>only </a:t>
            </a:r>
            <a:r>
              <a:rPr lang="en-US" b="1" dirty="0"/>
              <a:t>a </a:t>
            </a:r>
            <a:r>
              <a:rPr lang="en-US" b="1" dirty="0" smtClean="0"/>
              <a:t>small amount </a:t>
            </a:r>
            <a:r>
              <a:rPr lang="en-US" dirty="0" smtClean="0"/>
              <a:t>of labeled reviews</a:t>
            </a:r>
          </a:p>
          <a:p>
            <a:r>
              <a:rPr lang="en-US" b="1" dirty="0" smtClean="0"/>
              <a:t>Can Personalized PageRank Algorithm help?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408515"/>
            <a:ext cx="7886700" cy="14491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Preprocess al</a:t>
            </a:r>
            <a:r>
              <a:rPr lang="tr-TR" dirty="0" smtClean="0"/>
              <a:t>l</a:t>
            </a:r>
            <a:r>
              <a:rPr lang="en-US" dirty="0" smtClean="0"/>
              <a:t> reviews (e.g., tokenization and stemming)</a:t>
            </a:r>
          </a:p>
          <a:p>
            <a:r>
              <a:rPr lang="en-US" dirty="0" smtClean="0"/>
              <a:t>Represent each review with a dense vector using doc2vec</a:t>
            </a:r>
          </a:p>
          <a:p>
            <a:r>
              <a:rPr lang="en-US" dirty="0" smtClean="0"/>
              <a:t>Construct similarity graph us</a:t>
            </a:r>
            <a:r>
              <a:rPr lang="tr-TR" dirty="0" smtClean="0"/>
              <a:t>ing cosine similarity of review vectors</a:t>
            </a:r>
          </a:p>
          <a:p>
            <a:r>
              <a:rPr lang="tr-TR" dirty="0" smtClean="0"/>
              <a:t>Apply Personalized PageRank (labeled reviews as </a:t>
            </a:r>
            <a:r>
              <a:rPr lang="tr-TR" dirty="0"/>
              <a:t>starting nodes </a:t>
            </a:r>
            <a:r>
              <a:rPr lang="tr-TR" dirty="0" smtClean="0"/>
              <a:t>of random walks)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00200" y="3075444"/>
            <a:ext cx="5884899" cy="3172956"/>
            <a:chOff x="228422" y="350983"/>
            <a:chExt cx="11787721" cy="6022373"/>
          </a:xfrm>
        </p:grpSpPr>
        <p:sp>
          <p:nvSpPr>
            <p:cNvPr id="8" name="Flowchart: Multidocument 7"/>
            <p:cNvSpPr/>
            <p:nvPr/>
          </p:nvSpPr>
          <p:spPr>
            <a:xfrm>
              <a:off x="533686" y="350983"/>
              <a:ext cx="1829161" cy="1191494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900" dirty="0" smtClean="0"/>
                <a:t>Unlabeled Review Corpus</a:t>
              </a:r>
              <a:endParaRPr lang="en-US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99416" y="3694116"/>
              <a:ext cx="2216727" cy="90899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900" b="1" dirty="0" smtClean="0"/>
                <a:t>Personilized PageRank</a:t>
              </a:r>
              <a:endParaRPr lang="en-US" sz="900" b="1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44224" y="495613"/>
              <a:ext cx="1526321" cy="886692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800" dirty="0" smtClean="0"/>
                <a:t>Word Embeddings</a:t>
              </a:r>
              <a:endParaRPr lang="en-US" sz="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8422" y="1912726"/>
              <a:ext cx="2639107" cy="9236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900" dirty="0" smtClean="0"/>
                <a:t>Preprocessing</a:t>
              </a:r>
            </a:p>
            <a:p>
              <a:pPr algn="ctr"/>
              <a:r>
                <a:rPr lang="tr-TR" sz="700" dirty="0" smtClean="0"/>
                <a:t>(Tokenization, stemming, etc.)</a:t>
              </a:r>
              <a:endParaRPr lang="en-US" sz="7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660150" y="1395238"/>
              <a:ext cx="2216727" cy="1664235"/>
              <a:chOff x="3546763" y="3190052"/>
              <a:chExt cx="2216727" cy="1664235"/>
            </a:xfrm>
          </p:grpSpPr>
          <p:pic>
            <p:nvPicPr>
              <p:cNvPr id="26" name="Picture 6" descr="https://cdn-images-1.medium.com/max/1280/1*dtmsuTMqRvYzkUCS25tLDA.jpe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029" y="3190052"/>
                <a:ext cx="1799647" cy="1262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3546763" y="4583835"/>
                <a:ext cx="2216727" cy="2704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sz="800" dirty="0" smtClean="0"/>
                  <a:t>Review Similarity Graph</a:t>
                </a:r>
                <a:endParaRPr lang="en-US" sz="8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740727" y="1912724"/>
              <a:ext cx="2216727" cy="923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900" dirty="0" smtClean="0"/>
                <a:t>Represent reviews with dense vectors</a:t>
              </a:r>
              <a:endParaRPr lang="en-US" sz="900" dirty="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227569" y="1542477"/>
              <a:ext cx="441397" cy="37024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659563" y="1492471"/>
              <a:ext cx="379054" cy="37024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3136972" y="2005773"/>
              <a:ext cx="376961" cy="73753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Down Arrow 16"/>
            <p:cNvSpPr/>
            <p:nvPr/>
          </p:nvSpPr>
          <p:spPr>
            <a:xfrm rot="16200000">
              <a:off x="6214337" y="2026663"/>
              <a:ext cx="376961" cy="695756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589125" y="4728086"/>
              <a:ext cx="426683" cy="37024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663177" y="3640713"/>
              <a:ext cx="1570181" cy="1108364"/>
            </a:xfrm>
            <a:prstGeom prst="flowChart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900" dirty="0" smtClean="0"/>
                <a:t>A few labeled reviews</a:t>
              </a:r>
              <a:endParaRPr lang="en-US" sz="900" dirty="0"/>
            </a:p>
          </p:txBody>
        </p:sp>
        <p:sp>
          <p:nvSpPr>
            <p:cNvPr id="20" name="Down Arrow 19"/>
            <p:cNvSpPr/>
            <p:nvPr/>
          </p:nvSpPr>
          <p:spPr>
            <a:xfrm rot="10800000">
              <a:off x="1234247" y="2937162"/>
              <a:ext cx="406400" cy="49876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Down Arrow 20"/>
            <p:cNvSpPr/>
            <p:nvPr/>
          </p:nvSpPr>
          <p:spPr>
            <a:xfrm rot="16200000">
              <a:off x="5854572" y="650599"/>
              <a:ext cx="376961" cy="7088585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" name="Flowchart: Multidocument 21"/>
            <p:cNvSpPr/>
            <p:nvPr/>
          </p:nvSpPr>
          <p:spPr>
            <a:xfrm>
              <a:off x="9887885" y="5181862"/>
              <a:ext cx="1829162" cy="1191494"/>
            </a:xfrm>
            <a:prstGeom prst="flowChartMultidocumen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sz="900" dirty="0" smtClean="0"/>
                <a:t>Labeled Review Corpus</a:t>
              </a:r>
              <a:endParaRPr lang="en-US" sz="900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0578986" y="3181357"/>
              <a:ext cx="379054" cy="370247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11598" y="1912722"/>
              <a:ext cx="2216727" cy="9236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900" dirty="0" smtClean="0"/>
                <a:t>Similarity Graph Generator</a:t>
              </a:r>
              <a:endParaRPr lang="en-US" sz="900" dirty="0"/>
            </a:p>
          </p:txBody>
        </p:sp>
        <p:sp>
          <p:nvSpPr>
            <p:cNvPr id="25" name="Down Arrow 24"/>
            <p:cNvSpPr/>
            <p:nvPr/>
          </p:nvSpPr>
          <p:spPr>
            <a:xfrm rot="16200000">
              <a:off x="9174496" y="2077368"/>
              <a:ext cx="376961" cy="594346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970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tr-TR" dirty="0" smtClean="0"/>
              <a:t> used for evaluation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511363"/>
              </p:ext>
            </p:extLst>
          </p:nvPr>
        </p:nvGraphicFramePr>
        <p:xfrm>
          <a:off x="914400" y="2398448"/>
          <a:ext cx="6457950" cy="356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5276" y="1219200"/>
            <a:ext cx="8229600" cy="11792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2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Turkish restaurant reviews dataset</a:t>
            </a:r>
          </a:p>
          <a:p>
            <a:pPr lvl="1"/>
            <a:r>
              <a:rPr lang="tr-TR" dirty="0" smtClean="0"/>
              <a:t>Published in SemEval 2016 Task 5 [1]</a:t>
            </a:r>
          </a:p>
          <a:p>
            <a:pPr lvl="1"/>
            <a:r>
              <a:rPr lang="tr-TR" dirty="0" smtClean="0"/>
              <a:t>Total number of reviews: 1228</a:t>
            </a:r>
          </a:p>
          <a:p>
            <a:pPr lvl="1"/>
            <a:r>
              <a:rPr lang="tr-TR" dirty="0" smtClean="0"/>
              <a:t>Each review has multiple labels (multi-label classificaion task)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752" y="5953780"/>
            <a:ext cx="8530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i="1" dirty="0" smtClean="0"/>
              <a:t>[1] </a:t>
            </a:r>
            <a:r>
              <a:rPr lang="en-US" sz="1400" i="1" dirty="0" err="1"/>
              <a:t>Pontiki</a:t>
            </a:r>
            <a:r>
              <a:rPr lang="en-US" sz="1400" i="1" dirty="0"/>
              <a:t>, Maria, et al. "SemEval-2016 task 5: Aspect based sentiment analysis." Proceedings of the 10th international workshop on semantic evaluation (SemEval-2016). 2016.</a:t>
            </a:r>
          </a:p>
        </p:txBody>
      </p:sp>
    </p:spTree>
    <p:extLst>
      <p:ext uri="{BB962C8B-B14F-4D97-AF65-F5344CB8AC3E}">
        <p14:creationId xmlns:p14="http://schemas.microsoft.com/office/powerpoint/2010/main" val="273107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tr-TR" dirty="0" smtClean="0"/>
              <a:t> used for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1383" y="6332219"/>
            <a:ext cx="6324600" cy="365125"/>
          </a:xfrm>
        </p:spPr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89560"/>
              </p:ext>
            </p:extLst>
          </p:nvPr>
        </p:nvGraphicFramePr>
        <p:xfrm>
          <a:off x="616618" y="2286000"/>
          <a:ext cx="7886700" cy="282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78689418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9729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Aspect 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5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fiyatlar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normal,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servis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cok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yavaş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tuvaletler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pis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AMBIENCE/GENERAL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SERVICE/GENERAL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RESTAURANT/PRICES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7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servise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fiyatlar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fazla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r>
                        <a:rPr lang="tr-TR" dirty="0" smtClean="0"/>
                        <a:t>/</a:t>
                      </a:r>
                      <a:r>
                        <a:rPr lang="en-US" dirty="0" smtClean="0"/>
                        <a:t>PRICES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1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kere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denedigim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fiyatlarinin</a:t>
                      </a:r>
                      <a:r>
                        <a:rPr lang="en-US" dirty="0" smtClean="0"/>
                        <a:t> y</a:t>
                      </a:r>
                      <a:r>
                        <a:rPr lang="tr-TR" dirty="0" smtClean="0"/>
                        <a:t>ü</a:t>
                      </a:r>
                      <a:r>
                        <a:rPr lang="en-US" dirty="0" err="1" smtClean="0"/>
                        <a:t>ksek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yemeklerinin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lezzetsiz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oldugu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mekan</a:t>
                      </a:r>
                      <a:r>
                        <a:rPr lang="en-US" dirty="0" smtClean="0"/>
                        <a:t> </a:t>
                      </a:r>
                      <a:r>
                        <a:rPr lang="tr-TR" dirty="0" smtClean="0"/>
                        <a:t>ö</a:t>
                      </a:r>
                      <a:r>
                        <a:rPr lang="en-US" dirty="0" err="1" smtClean="0"/>
                        <a:t>nermiyorum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r>
                        <a:rPr lang="tr-TR" dirty="0" smtClean="0"/>
                        <a:t>/</a:t>
                      </a:r>
                      <a:r>
                        <a:rPr lang="en-US" dirty="0" smtClean="0"/>
                        <a:t>PRICES</a:t>
                      </a:r>
                      <a:endParaRPr lang="tr-TR" dirty="0" smtClean="0"/>
                    </a:p>
                    <a:p>
                      <a:r>
                        <a:rPr lang="en-US" dirty="0" smtClean="0"/>
                        <a:t>FOOD</a:t>
                      </a:r>
                      <a:r>
                        <a:rPr lang="tr-TR" dirty="0" smtClean="0"/>
                        <a:t>/</a:t>
                      </a:r>
                      <a:r>
                        <a:rPr lang="en-US" dirty="0" smtClean="0"/>
                        <a:t>QUALITY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5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Duydu</a:t>
                      </a:r>
                      <a:r>
                        <a:rPr lang="tr-TR" dirty="0" smtClean="0"/>
                        <a:t>ğ</a:t>
                      </a:r>
                      <a:r>
                        <a:rPr lang="en-US" dirty="0" smtClean="0"/>
                        <a:t>um </a:t>
                      </a:r>
                      <a:r>
                        <a:rPr lang="en-US" dirty="0" err="1" smtClean="0"/>
                        <a:t>kadarıyla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suda</a:t>
                      </a:r>
                      <a:r>
                        <a:rPr lang="en-US" dirty="0" smtClean="0"/>
                        <a:t> de</a:t>
                      </a:r>
                      <a:r>
                        <a:rPr lang="tr-TR" dirty="0" smtClean="0"/>
                        <a:t>ğ</a:t>
                      </a:r>
                      <a:r>
                        <a:rPr lang="en-US" dirty="0" err="1" smtClean="0"/>
                        <a:t>il</a:t>
                      </a:r>
                      <a:r>
                        <a:rPr lang="en-US" dirty="0" smtClean="0"/>
                        <a:t> s</a:t>
                      </a:r>
                      <a:r>
                        <a:rPr lang="tr-TR" dirty="0" smtClean="0"/>
                        <a:t>ü</a:t>
                      </a:r>
                      <a:r>
                        <a:rPr lang="en-US" dirty="0" err="1" smtClean="0"/>
                        <a:t>tte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bekletiyorlarmı</a:t>
                      </a:r>
                      <a:r>
                        <a:rPr lang="tr-TR" dirty="0" smtClean="0"/>
                        <a:t>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FOOD#STYLE OPTIONS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Sevmedi</a:t>
                      </a:r>
                      <a:r>
                        <a:rPr lang="tr-TR" dirty="0" smtClean="0"/>
                        <a:t>ğ</a:t>
                      </a:r>
                      <a:r>
                        <a:rPr lang="en-US" dirty="0" err="1" smtClean="0"/>
                        <a:t>imden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yiyemedim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kenarlarını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ortası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lezizdi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</a:t>
                      </a:r>
                      <a:r>
                        <a:rPr lang="tr-TR" dirty="0" smtClean="0"/>
                        <a:t>/</a:t>
                      </a:r>
                      <a:r>
                        <a:rPr lang="en-US" dirty="0" smtClean="0"/>
                        <a:t>QUALITY</a:t>
                      </a:r>
                      <a:endParaRPr lang="tr-TR" dirty="0" smtClean="0"/>
                    </a:p>
                    <a:p>
                      <a:r>
                        <a:rPr lang="en-US" dirty="0" smtClean="0"/>
                        <a:t>FOOD</a:t>
                      </a:r>
                      <a:r>
                        <a:rPr lang="tr-TR" dirty="0" smtClean="0"/>
                        <a:t>/</a:t>
                      </a:r>
                      <a:r>
                        <a:rPr lang="en-US" dirty="0" smtClean="0"/>
                        <a:t>STYLE OPTIONS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5387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28650" y="1676400"/>
            <a:ext cx="7886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/>
              <a:t>Example reviews and labels from dataset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02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Preprocessing </a:t>
            </a:r>
            <a:r>
              <a:rPr lang="en-US" dirty="0" smtClean="0"/>
              <a:t>steps: 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0CEC-EE83-402F-ABBF-49DF60215E73}" type="datetime1">
              <a:rPr lang="en-US" smtClean="0"/>
              <a:t>5/6/2018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76687789"/>
              </p:ext>
            </p:extLst>
          </p:nvPr>
        </p:nvGraphicFramePr>
        <p:xfrm>
          <a:off x="598684" y="1447801"/>
          <a:ext cx="78867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598684" y="4994954"/>
            <a:ext cx="32004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fiyatlar normal, servis cok yavaş, tuvaletler ise pis.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76800" y="4968877"/>
            <a:ext cx="32004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fiyat</a:t>
            </a:r>
            <a:r>
              <a:rPr lang="en-US" dirty="0"/>
              <a:t> normal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yavas</a:t>
            </a:r>
            <a:r>
              <a:rPr lang="en-US" dirty="0"/>
              <a:t> </a:t>
            </a:r>
            <a:r>
              <a:rPr lang="en-US" dirty="0" err="1"/>
              <a:t>tuvalet</a:t>
            </a:r>
            <a:r>
              <a:rPr lang="en-US" dirty="0"/>
              <a:t> </a:t>
            </a:r>
            <a:r>
              <a:rPr lang="en-US" dirty="0" err="1"/>
              <a:t>pis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3956942" y="5139415"/>
            <a:ext cx="762000" cy="47307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</a:t>
            </a:r>
            <a:r>
              <a:rPr lang="en-US" dirty="0" smtClean="0"/>
              <a:t> vector representation of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6605"/>
            <a:ext cx="4047213" cy="39697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Distributed Representations of </a:t>
            </a:r>
            <a:r>
              <a:rPr lang="en-US" dirty="0" smtClean="0"/>
              <a:t>Documents</a:t>
            </a:r>
            <a:r>
              <a:rPr lang="tr-TR" dirty="0" smtClean="0"/>
              <a:t> (Doc2Vec) is used to obtain vector representation of reviews</a:t>
            </a:r>
          </a:p>
          <a:p>
            <a:pPr lvl="1"/>
            <a:r>
              <a:rPr lang="tr-TR" dirty="0" smtClean="0"/>
              <a:t>Similar to word2vec except it also generates vector representations of documents in addition to word vectors</a:t>
            </a:r>
          </a:p>
          <a:p>
            <a:r>
              <a:rPr lang="tr-TR" dirty="0" smtClean="0"/>
              <a:t>Doc2Vec model is trained on a large customer review dataset</a:t>
            </a:r>
          </a:p>
          <a:p>
            <a:pPr lvl="1"/>
            <a:r>
              <a:rPr lang="tr-TR" dirty="0" smtClean="0"/>
              <a:t>1.2 million reviews are obtained by crawling sources such as eksisozluk, hepsiburada and sikayetvar</a:t>
            </a:r>
          </a:p>
          <a:p>
            <a:pPr lvl="1"/>
            <a:r>
              <a:rPr lang="tr-TR" dirty="0" smtClean="0"/>
              <a:t>Restaurant reviews are also added into the dataset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7</a:t>
            </a:fld>
            <a:endParaRPr lang="en-US"/>
          </a:p>
        </p:txBody>
      </p:sp>
      <p:grpSp>
        <p:nvGrpSpPr>
          <p:cNvPr id="146" name="Group 145"/>
          <p:cNvGrpSpPr/>
          <p:nvPr/>
        </p:nvGrpSpPr>
        <p:grpSpPr>
          <a:xfrm>
            <a:off x="4800600" y="2337867"/>
            <a:ext cx="3962400" cy="3148533"/>
            <a:chOff x="4800600" y="2176584"/>
            <a:chExt cx="3962400" cy="3148533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2746" y="2176584"/>
              <a:ext cx="3090254" cy="2547816"/>
              <a:chOff x="5355585" y="1945033"/>
              <a:chExt cx="3090254" cy="254781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5554987" y="3429465"/>
                <a:ext cx="5334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R</a:t>
                </a:r>
                <a:endParaRPr lang="en-US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6475288" y="3429465"/>
                <a:ext cx="533400" cy="533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W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161944" y="3429465"/>
                <a:ext cx="533400" cy="533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W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7848600" y="3429465"/>
                <a:ext cx="533400" cy="533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W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55585" y="4142253"/>
                <a:ext cx="9445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1600" dirty="0"/>
                  <a:t>r</a:t>
                </a:r>
                <a:r>
                  <a:rPr lang="tr-TR" sz="1600" dirty="0" smtClean="0"/>
                  <a:t>eview id</a:t>
                </a:r>
                <a:endParaRPr lang="en-US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67810" y="4154295"/>
                <a:ext cx="548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1600" dirty="0" smtClean="0"/>
                  <a:t>fiyat</a:t>
                </a:r>
                <a:endParaRPr lang="en-US" sz="16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038152" y="4154295"/>
                <a:ext cx="780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1600" dirty="0" smtClean="0"/>
                  <a:t>normal</a:t>
                </a:r>
                <a:endParaRPr lang="en-US" sz="16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84761" y="4154295"/>
                <a:ext cx="6610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1600" dirty="0" smtClean="0"/>
                  <a:t>servis</a:t>
                </a:r>
                <a:endParaRPr lang="en-US" sz="1600" dirty="0"/>
              </a:p>
            </p:txBody>
          </p:sp>
          <p:cxnSp>
            <p:nvCxnSpPr>
              <p:cNvPr id="16" name="Straight Connector 15"/>
              <p:cNvCxnSpPr>
                <a:stCxn id="7" idx="2"/>
                <a:endCxn id="11" idx="0"/>
              </p:cNvCxnSpPr>
              <p:nvPr/>
            </p:nvCxnSpPr>
            <p:spPr>
              <a:xfrm>
                <a:off x="5821687" y="3962865"/>
                <a:ext cx="6175" cy="17938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2"/>
                <a:endCxn id="12" idx="0"/>
              </p:cNvCxnSpPr>
              <p:nvPr/>
            </p:nvCxnSpPr>
            <p:spPr>
              <a:xfrm>
                <a:off x="6741988" y="3962865"/>
                <a:ext cx="0" cy="19143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9" idx="2"/>
                <a:endCxn id="13" idx="0"/>
              </p:cNvCxnSpPr>
              <p:nvPr/>
            </p:nvCxnSpPr>
            <p:spPr>
              <a:xfrm>
                <a:off x="7428644" y="3962865"/>
                <a:ext cx="0" cy="19143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0" idx="2"/>
                <a:endCxn id="14" idx="0"/>
              </p:cNvCxnSpPr>
              <p:nvPr/>
            </p:nvCxnSpPr>
            <p:spPr>
              <a:xfrm>
                <a:off x="8115300" y="3962865"/>
                <a:ext cx="0" cy="19143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5554987" y="3200400"/>
                <a:ext cx="533400" cy="76200"/>
                <a:chOff x="5486400" y="3048000"/>
                <a:chExt cx="533400" cy="762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5486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562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56388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7150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7912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5867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943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9" name="Straight Arrow Connector 48"/>
              <p:cNvCxnSpPr>
                <a:stCxn id="7" idx="0"/>
                <a:endCxn id="35" idx="2"/>
              </p:cNvCxnSpPr>
              <p:nvPr/>
            </p:nvCxnSpPr>
            <p:spPr>
              <a:xfrm flipV="1">
                <a:off x="5821687" y="3276600"/>
                <a:ext cx="0" cy="152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6475288" y="3200400"/>
                <a:ext cx="533400" cy="76200"/>
                <a:chOff x="5486400" y="3048000"/>
                <a:chExt cx="533400" cy="76200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5486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5562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56388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57150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7912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5867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5943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0" name="Straight Arrow Connector 59"/>
              <p:cNvCxnSpPr>
                <a:stCxn id="8" idx="0"/>
                <a:endCxn id="55" idx="2"/>
              </p:cNvCxnSpPr>
              <p:nvPr/>
            </p:nvCxnSpPr>
            <p:spPr>
              <a:xfrm flipV="1">
                <a:off x="6741988" y="3276600"/>
                <a:ext cx="0" cy="152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7164465" y="3202982"/>
                <a:ext cx="533400" cy="76200"/>
                <a:chOff x="5486400" y="3048000"/>
                <a:chExt cx="533400" cy="762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5486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5562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6388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7150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7912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5867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5943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Straight Arrow Connector 80"/>
              <p:cNvCxnSpPr>
                <a:endCxn id="77" idx="2"/>
              </p:cNvCxnSpPr>
              <p:nvPr/>
            </p:nvCxnSpPr>
            <p:spPr>
              <a:xfrm flipV="1">
                <a:off x="7431165" y="3279182"/>
                <a:ext cx="0" cy="152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7848600" y="3199935"/>
                <a:ext cx="533400" cy="76200"/>
                <a:chOff x="5486400" y="3048000"/>
                <a:chExt cx="533400" cy="762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5486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5562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56388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57150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57912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5867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5943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0" name="Straight Arrow Connector 89"/>
              <p:cNvCxnSpPr>
                <a:endCxn id="86" idx="2"/>
              </p:cNvCxnSpPr>
              <p:nvPr/>
            </p:nvCxnSpPr>
            <p:spPr>
              <a:xfrm flipV="1">
                <a:off x="8115300" y="3276135"/>
                <a:ext cx="0" cy="152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6695252" y="2454387"/>
                <a:ext cx="685800" cy="76200"/>
                <a:chOff x="5410200" y="3048000"/>
                <a:chExt cx="685800" cy="76200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54102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486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5562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56388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57150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57912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58674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59436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019800" y="3048000"/>
                  <a:ext cx="76200" cy="76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" name="Straight Arrow Connector 100"/>
              <p:cNvCxnSpPr>
                <a:stCxn id="35" idx="0"/>
                <a:endCxn id="96" idx="2"/>
              </p:cNvCxnSpPr>
              <p:nvPr/>
            </p:nvCxnSpPr>
            <p:spPr>
              <a:xfrm flipV="1">
                <a:off x="5821687" y="2530587"/>
                <a:ext cx="1216465" cy="669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>
                <a:stCxn id="55" idx="0"/>
                <a:endCxn id="96" idx="2"/>
              </p:cNvCxnSpPr>
              <p:nvPr/>
            </p:nvCxnSpPr>
            <p:spPr>
              <a:xfrm flipV="1">
                <a:off x="6741988" y="2530587"/>
                <a:ext cx="296164" cy="6698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stCxn id="77" idx="0"/>
                <a:endCxn id="96" idx="2"/>
              </p:cNvCxnSpPr>
              <p:nvPr/>
            </p:nvCxnSpPr>
            <p:spPr>
              <a:xfrm flipH="1" flipV="1">
                <a:off x="7038152" y="2530587"/>
                <a:ext cx="393013" cy="672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86" idx="0"/>
                <a:endCxn id="96" idx="2"/>
              </p:cNvCxnSpPr>
              <p:nvPr/>
            </p:nvCxnSpPr>
            <p:spPr>
              <a:xfrm flipH="1" flipV="1">
                <a:off x="7038152" y="2530587"/>
                <a:ext cx="1077148" cy="669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96" idx="0"/>
                <a:endCxn id="120" idx="2"/>
              </p:cNvCxnSpPr>
              <p:nvPr/>
            </p:nvCxnSpPr>
            <p:spPr>
              <a:xfrm flipV="1">
                <a:off x="7038152" y="2283587"/>
                <a:ext cx="1" cy="170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6719732" y="1945033"/>
                <a:ext cx="636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1600" dirty="0" smtClean="0"/>
                  <a:t>yavas</a:t>
                </a:r>
                <a:endParaRPr lang="en-US" sz="1600" dirty="0"/>
              </a:p>
            </p:txBody>
          </p:sp>
        </p:grpSp>
        <p:sp>
          <p:nvSpPr>
            <p:cNvPr id="124" name="Rectangle 123"/>
            <p:cNvSpPr/>
            <p:nvPr/>
          </p:nvSpPr>
          <p:spPr>
            <a:xfrm>
              <a:off x="6093607" y="4955785"/>
              <a:ext cx="2520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fiyat</a:t>
              </a:r>
              <a:r>
                <a:rPr lang="en-US" dirty="0"/>
                <a:t> normal </a:t>
              </a:r>
              <a:r>
                <a:rPr lang="en-US" dirty="0" err="1"/>
                <a:t>servis</a:t>
              </a:r>
              <a:r>
                <a:rPr lang="en-US" dirty="0"/>
                <a:t> </a:t>
              </a:r>
              <a:r>
                <a:rPr lang="en-US" dirty="0" err="1"/>
                <a:t>yavas</a:t>
              </a:r>
              <a:r>
                <a:rPr lang="en-US" dirty="0"/>
                <a:t> 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V="1">
              <a:off x="7355313" y="4761328"/>
              <a:ext cx="0" cy="19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>
              <a:off x="4800600" y="2209800"/>
              <a:ext cx="1066800" cy="1354064"/>
              <a:chOff x="4572000" y="2231802"/>
              <a:chExt cx="1066800" cy="1354064"/>
            </a:xfrm>
          </p:grpSpPr>
          <p:sp>
            <p:nvSpPr>
              <p:cNvPr id="138" name="Left Brace 137"/>
              <p:cNvSpPr/>
              <p:nvPr/>
            </p:nvSpPr>
            <p:spPr>
              <a:xfrm>
                <a:off x="5486400" y="2231802"/>
                <a:ext cx="152400" cy="43803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Left Brace 138"/>
              <p:cNvSpPr/>
              <p:nvPr/>
            </p:nvSpPr>
            <p:spPr>
              <a:xfrm>
                <a:off x="5477573" y="2686162"/>
                <a:ext cx="152400" cy="43803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Left Brace 139"/>
              <p:cNvSpPr/>
              <p:nvPr/>
            </p:nvSpPr>
            <p:spPr>
              <a:xfrm>
                <a:off x="5483986" y="3126507"/>
                <a:ext cx="152400" cy="438038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572000" y="2312321"/>
                <a:ext cx="9320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i="1" dirty="0"/>
                  <a:t>C</a:t>
                </a:r>
                <a:r>
                  <a:rPr lang="tr-TR" sz="1200" i="1" dirty="0" smtClean="0"/>
                  <a:t>lassifier</a:t>
                </a:r>
                <a:endParaRPr lang="en-US" sz="1200" i="1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572000" y="2749608"/>
                <a:ext cx="9718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i="1" dirty="0"/>
                  <a:t>C</a:t>
                </a:r>
                <a:r>
                  <a:rPr lang="tr-TR" sz="1200" i="1" dirty="0" smtClean="0"/>
                  <a:t>oncatanate</a:t>
                </a:r>
                <a:endParaRPr lang="en-US" sz="1200" i="1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572000" y="3124201"/>
                <a:ext cx="8755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1200" i="1" dirty="0" smtClean="0"/>
                  <a:t>Dense</a:t>
                </a:r>
              </a:p>
              <a:p>
                <a:r>
                  <a:rPr lang="tr-TR" sz="1200" i="1" dirty="0" smtClean="0"/>
                  <a:t>vectors</a:t>
                </a:r>
                <a:endParaRPr lang="en-US" sz="1200" i="1" dirty="0"/>
              </a:p>
            </p:txBody>
          </p:sp>
        </p:grpSp>
      </p:grpSp>
      <p:sp>
        <p:nvSpPr>
          <p:cNvPr id="147" name="Rectangle 146"/>
          <p:cNvSpPr/>
          <p:nvPr/>
        </p:nvSpPr>
        <p:spPr>
          <a:xfrm>
            <a:off x="4800601" y="1516604"/>
            <a:ext cx="434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Distributed Representations of </a:t>
            </a:r>
            <a:r>
              <a:rPr lang="en-US" sz="1600" b="1" dirty="0" smtClean="0"/>
              <a:t>Documents</a:t>
            </a:r>
            <a:r>
              <a:rPr lang="tr-TR" sz="1600" b="1" dirty="0" smtClean="0"/>
              <a:t>[1]</a:t>
            </a:r>
          </a:p>
          <a:p>
            <a:pPr algn="ctr"/>
            <a:r>
              <a:rPr lang="tr-TR" sz="1600" b="1" dirty="0" smtClean="0"/>
              <a:t>(a.k.a Doc2Vec)</a:t>
            </a:r>
            <a:endParaRPr lang="en-US" sz="1600" b="1" dirty="0"/>
          </a:p>
        </p:txBody>
      </p:sp>
      <p:sp>
        <p:nvSpPr>
          <p:cNvPr id="148" name="Rectangle 147"/>
          <p:cNvSpPr/>
          <p:nvPr/>
        </p:nvSpPr>
        <p:spPr>
          <a:xfrm>
            <a:off x="384752" y="5709770"/>
            <a:ext cx="8530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i="1" dirty="0" smtClean="0"/>
              <a:t>[2] </a:t>
            </a:r>
            <a:r>
              <a:rPr lang="en-US" sz="1400" i="1" dirty="0" smtClean="0"/>
              <a:t>Le</a:t>
            </a:r>
            <a:r>
              <a:rPr lang="en-US" sz="1400" i="1" dirty="0"/>
              <a:t>, </a:t>
            </a:r>
            <a:r>
              <a:rPr lang="en-US" sz="1400" i="1" dirty="0" err="1"/>
              <a:t>Quoc</a:t>
            </a:r>
            <a:r>
              <a:rPr lang="en-US" sz="1400" i="1" dirty="0"/>
              <a:t>, and Tomas </a:t>
            </a:r>
            <a:r>
              <a:rPr lang="en-US" sz="1400" i="1" dirty="0" err="1"/>
              <a:t>Mikolov</a:t>
            </a:r>
            <a:r>
              <a:rPr lang="en-US" sz="1400" i="1" dirty="0"/>
              <a:t>. "Distributed representations of sentences and documents." International Conference on Machine Learning. 2014.</a:t>
            </a:r>
          </a:p>
        </p:txBody>
      </p:sp>
    </p:spTree>
    <p:extLst>
      <p:ext uri="{BB962C8B-B14F-4D97-AF65-F5344CB8AC3E}">
        <p14:creationId xmlns:p14="http://schemas.microsoft.com/office/powerpoint/2010/main" val="28260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</a:t>
            </a:r>
            <a:r>
              <a:rPr lang="en-US" dirty="0" smtClean="0"/>
              <a:t> vector representation of reviews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44246" y="1803975"/>
            <a:ext cx="7871803" cy="4765446"/>
            <a:chOff x="444246" y="1337846"/>
            <a:chExt cx="7871803" cy="489004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46" y="1579567"/>
              <a:ext cx="3581400" cy="217625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16" y="1579567"/>
              <a:ext cx="3588233" cy="2134451"/>
            </a:xfrm>
            <a:prstGeom prst="rect">
              <a:avLst/>
            </a:prstGeom>
          </p:spPr>
        </p:pic>
        <p:sp>
          <p:nvSpPr>
            <p:cNvPr id="102" name="Rectangle 101"/>
            <p:cNvSpPr/>
            <p:nvPr/>
          </p:nvSpPr>
          <p:spPr>
            <a:xfrm>
              <a:off x="762000" y="1343972"/>
              <a:ext cx="28956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 smtClean="0"/>
                <a:t>ücret</a:t>
              </a:r>
              <a:endParaRPr lang="en-US" sz="1600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029200" y="1337846"/>
              <a:ext cx="2819400" cy="344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1600" b="1" dirty="0" smtClean="0"/>
                <a:t>maydanoz</a:t>
              </a:r>
              <a:endParaRPr lang="en-US" sz="1600" b="1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46" y="4010729"/>
              <a:ext cx="3581400" cy="2165895"/>
            </a:xfrm>
            <a:prstGeom prst="rect">
              <a:avLst/>
            </a:prstGeom>
          </p:spPr>
        </p:pic>
        <p:sp>
          <p:nvSpPr>
            <p:cNvPr id="104" name="Rectangle 103"/>
            <p:cNvSpPr/>
            <p:nvPr/>
          </p:nvSpPr>
          <p:spPr>
            <a:xfrm>
              <a:off x="762000" y="3822142"/>
              <a:ext cx="2895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dirty="0"/>
                <a:t>personel</a:t>
              </a:r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17" y="4010730"/>
              <a:ext cx="3425584" cy="2217160"/>
            </a:xfrm>
            <a:prstGeom prst="rect">
              <a:avLst/>
            </a:prstGeom>
          </p:spPr>
        </p:pic>
        <p:sp>
          <p:nvSpPr>
            <p:cNvPr id="106" name="Rectangle 105"/>
            <p:cNvSpPr/>
            <p:nvPr/>
          </p:nvSpPr>
          <p:spPr>
            <a:xfrm>
              <a:off x="4931342" y="3751590"/>
              <a:ext cx="30696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dirty="0"/>
                <a:t>turkuaz</a:t>
              </a:r>
              <a:endParaRPr lang="en-US" dirty="0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152400" y="12192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/>
              <a:t>Some Word Vectors in two dimensional space </a:t>
            </a:r>
          </a:p>
          <a:p>
            <a:pPr algn="ctr"/>
            <a:r>
              <a:rPr lang="tr-TR" sz="1600" dirty="0" smtClean="0"/>
              <a:t>(dimension reduction is performed by TSNE algorithm)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58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</a:t>
            </a:r>
            <a:r>
              <a:rPr lang="en-US" dirty="0" smtClean="0"/>
              <a:t> vector representation of reviews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6C82-AE8C-4954-BC87-7DBAD7006B4F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Weakly Supervised Graph-based System       TERM PROJECT for ITU BLG 614E WEB MINING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1358-CB96-4B7A-9CF1-82846D80DB9D}" type="slidenum">
              <a:rPr lang="en-US" smtClean="0"/>
              <a:t>9</a:t>
            </a:fld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52400" y="1268723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b="1" dirty="0" smtClean="0"/>
              <a:t>Some review vectors in two dimensional space </a:t>
            </a:r>
          </a:p>
          <a:p>
            <a:pPr algn="ctr"/>
            <a:r>
              <a:rPr lang="tr-TR" sz="1600" dirty="0" smtClean="0"/>
              <a:t>(dimension reduction is performed by TSNE algorithm)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-475" r="475"/>
          <a:stretch/>
        </p:blipFill>
        <p:spPr>
          <a:xfrm>
            <a:off x="655689" y="1809199"/>
            <a:ext cx="75723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1317</Words>
  <Application>Microsoft Office PowerPoint</Application>
  <PresentationFormat>On-screen Show (4:3)</PresentationFormat>
  <Paragraphs>223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 Weakly Supervised Graph-based System for Customer Review Categorization</vt:lpstr>
      <vt:lpstr>MOTIVATION</vt:lpstr>
      <vt:lpstr>Proposed Method</vt:lpstr>
      <vt:lpstr>Dataset used for evaluation</vt:lpstr>
      <vt:lpstr>Dataset used for evaluation</vt:lpstr>
      <vt:lpstr>Preprocessing steps: </vt:lpstr>
      <vt:lpstr>Learning vector representation of reviews</vt:lpstr>
      <vt:lpstr>Learning vector representation of reviews</vt:lpstr>
      <vt:lpstr>Learning vector representation of reviews</vt:lpstr>
      <vt:lpstr>Construction of Similarity Graphs</vt:lpstr>
      <vt:lpstr>Construction of Similarity Graphs</vt:lpstr>
      <vt:lpstr>Personalized PageRank for Multi-label Categorization</vt:lpstr>
      <vt:lpstr>PPR for Multi-label Categorization Threshold optimization</vt:lpstr>
      <vt:lpstr>Experimental Results</vt:lpstr>
      <vt:lpstr>Experimental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Eray Yıldız</dc:creator>
  <cp:lastModifiedBy>Eray Yıldız</cp:lastModifiedBy>
  <cp:revision>40</cp:revision>
  <dcterms:created xsi:type="dcterms:W3CDTF">2018-04-28T08:13:44Z</dcterms:created>
  <dcterms:modified xsi:type="dcterms:W3CDTF">2018-05-06T15:38:29Z</dcterms:modified>
</cp:coreProperties>
</file>