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9144000" cy="5143500" type="screen16x9"/>
  <p:notesSz cx="6858000" cy="9144000"/>
  <p:embeddedFontLst>
    <p:embeddedFont>
      <p:font typeface="Maven Pro" panose="020B0604020202020204" charset="-94"/>
      <p:regular r:id="rId17"/>
      <p:bold r:id="rId18"/>
    </p:embeddedFont>
    <p:embeddedFont>
      <p:font typeface="Nunito" pitchFamily="2" charset="-94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dcb676a2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dcb676a29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studentized residual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quotient resulting from the division of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residual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an estimate of its standard deviation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cb676a29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cb676a29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dcb676a2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dcb676a2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cb676a2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cb676a2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cb676a2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cb676a2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cb676a2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cb676a2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cb676a2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dcb676a2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cb676a2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cb676a2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cb676a2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cb676a2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dcb676a2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dcb676a2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dcb676a2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dcb676a2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08410" y="1547200"/>
            <a:ext cx="608232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Portuguese-Bank Marketing ML Classification Project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86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Eray Kuru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Melike Yıldız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Merve Altıntaş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226633" y="469390"/>
            <a:ext cx="8118087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Konut kredisi olan ve olmayanların mevduat alma eğilimi </a:t>
            </a:r>
            <a:br>
              <a:rPr lang="tr-TR" sz="1800" dirty="0"/>
            </a:br>
            <a:r>
              <a:rPr lang="tr-TR" sz="1800" dirty="0"/>
              <a:t>(</a:t>
            </a:r>
            <a:r>
              <a:rPr lang="en-US" sz="1800" dirty="0"/>
              <a:t>Trend of those with and without a h</a:t>
            </a:r>
            <a:r>
              <a:rPr lang="tr-TR" sz="1800" dirty="0"/>
              <a:t>ousing</a:t>
            </a:r>
            <a:r>
              <a:rPr lang="en-US" sz="1800" dirty="0"/>
              <a:t> loan to take deposits</a:t>
            </a:r>
            <a:r>
              <a:rPr lang="tr-TR" sz="1800" dirty="0"/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45A4232-C67D-F2E5-5863-F3DB5840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70" y="1318968"/>
            <a:ext cx="5412059" cy="364704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title"/>
          </p:nvPr>
        </p:nvSpPr>
        <p:spPr>
          <a:xfrm>
            <a:off x="1184853" y="383883"/>
            <a:ext cx="740158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SMOTE ile Dengesiz Veri Setini Optimize Etme</a:t>
            </a:r>
            <a:br>
              <a:rPr lang="tr-TR" sz="2000" dirty="0"/>
            </a:br>
            <a:r>
              <a:rPr lang="tr-TR" sz="2000" dirty="0"/>
              <a:t>Handling Imbalanced Dataset (SMOTE Sampling)</a:t>
            </a:r>
            <a:endParaRPr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4551D-C660-0DB2-A6AE-15BF7894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59" y="1177514"/>
            <a:ext cx="3939881" cy="13084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D2589F-2470-0C3E-1909-E0F733794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71" y="2571750"/>
            <a:ext cx="3719250" cy="23629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0BC1B49-0F1D-940E-39F3-7E39D7C2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79" y="2571750"/>
            <a:ext cx="3719250" cy="23629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122556" y="516799"/>
            <a:ext cx="7835591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Hiper Parametre Optimizasyonu ve Eğitim Süreci</a:t>
            </a:r>
            <a:br>
              <a:rPr lang="tr-TR" sz="2000" dirty="0"/>
            </a:br>
            <a:r>
              <a:rPr lang="tr-TR" sz="2000" dirty="0"/>
              <a:t>(Hyper Parameter Tuning and Training Process) </a:t>
            </a:r>
            <a:endParaRPr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298960-B58D-1174-1D39-D4096B63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43" y="1385245"/>
            <a:ext cx="4742985" cy="314215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>
            <a:spLocks noGrp="1"/>
          </p:cNvSpPr>
          <p:nvPr>
            <p:ph type="title"/>
          </p:nvPr>
        </p:nvSpPr>
        <p:spPr>
          <a:xfrm>
            <a:off x="1159727" y="598575"/>
            <a:ext cx="717457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Eğitim Sonuçları</a:t>
            </a:r>
            <a:br>
              <a:rPr lang="tr-TR" sz="2000" dirty="0"/>
            </a:br>
            <a:r>
              <a:rPr lang="tr-TR" sz="2000" dirty="0"/>
              <a:t>(Training Results)</a:t>
            </a:r>
            <a:endParaRPr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A150DC-E69B-8286-88A4-D55B8FE4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64" y="1457860"/>
            <a:ext cx="3743551" cy="307680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477F5C8-53BB-1B65-61E8-C702E74C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39" y="1433058"/>
            <a:ext cx="3208298" cy="3101609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C8C7C-5096-D034-A4FF-7578F776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65" y="851337"/>
            <a:ext cx="7538225" cy="3720663"/>
          </a:xfrm>
        </p:spPr>
        <p:txBody>
          <a:bodyPr/>
          <a:lstStyle/>
          <a:p>
            <a:r>
              <a:rPr lang="tr-TR" sz="4000" dirty="0">
                <a:sym typeface="Wingdings" panose="05000000000000000000" pitchFamily="2" charset="2"/>
              </a:rPr>
              <a:t>  </a:t>
            </a:r>
            <a:br>
              <a:rPr lang="tr-TR" sz="4000" dirty="0">
                <a:sym typeface="Wingdings" panose="05000000000000000000" pitchFamily="2" charset="2"/>
              </a:rPr>
            </a:br>
            <a:br>
              <a:rPr lang="tr-TR" sz="4000" dirty="0"/>
            </a:br>
            <a:r>
              <a:rPr lang="tr-TR" sz="4000" dirty="0"/>
              <a:t>  Dinlediğiniz için teşekkürler </a:t>
            </a:r>
            <a:br>
              <a:rPr lang="tr-TR" sz="4000" dirty="0"/>
            </a:br>
            <a:r>
              <a:rPr lang="tr-TR" sz="4000" dirty="0"/>
              <a:t>    (Thank you for listening) </a:t>
            </a:r>
            <a:br>
              <a:rPr lang="tr-TR" sz="4000" dirty="0">
                <a:sym typeface="Wingdings" panose="05000000000000000000" pitchFamily="2" charset="2"/>
              </a:rPr>
            </a:br>
            <a:br>
              <a:rPr lang="tr-TR" sz="4000" dirty="0">
                <a:sym typeface="Wingdings" panose="05000000000000000000" pitchFamily="2" charset="2"/>
              </a:rPr>
            </a:br>
            <a:r>
              <a:rPr lang="tr-TR" sz="4000" dirty="0">
                <a:sym typeface="Wingdings" panose="05000000000000000000" pitchFamily="2" charset="2"/>
              </a:rPr>
              <a:t>  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02059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62551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Background</a:t>
            </a:r>
            <a:endParaRPr sz="24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69073" y="1408134"/>
            <a:ext cx="2732050" cy="313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150" dirty="0">
                <a:latin typeface="Maven Pro" panose="020B0604020202020204" charset="-94"/>
              </a:rPr>
              <a:t>UC Irvine Machine Learning Repository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150" dirty="0">
                <a:latin typeface="Maven Pro" panose="020B0604020202020204" charset="-94"/>
              </a:rPr>
              <a:t>45,211 veri ve 16 bağımsız değişken 1 bağımlı değişken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150" dirty="0" err="1">
                <a:latin typeface="Maven Pro" panose="020B0604020202020204" charset="-94"/>
              </a:rPr>
              <a:t>Poutcome</a:t>
            </a:r>
            <a:r>
              <a:rPr lang="tr-TR" sz="1150" dirty="0">
                <a:latin typeface="Maven Pro" panose="020B0604020202020204" charset="-94"/>
              </a:rPr>
              <a:t>: Bir önceki kampanya pazarlamanın sonucu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tr-TR" sz="1150" dirty="0">
              <a:latin typeface="Maven Pro" panose="020B0604020202020204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E95E7D7-D8F1-8D61-CC2F-6A4EF411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6" y="1198754"/>
            <a:ext cx="5018048" cy="323664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147684" y="57078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Veri Setindeki Eksik Değerlerin Gözlemlenmesi</a:t>
            </a:r>
            <a:br>
              <a:rPr lang="tr-TR" sz="2000" dirty="0"/>
            </a:br>
            <a:r>
              <a:rPr lang="tr-TR" sz="2000" dirty="0"/>
              <a:t>(Determining Missing Values)</a:t>
            </a:r>
            <a:endParaRPr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E430BB-305A-2D79-2CDB-8D7F99B6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17" y="1412812"/>
            <a:ext cx="6286463" cy="332306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76200" dir="5400000" sx="1000" sy="1000" algn="ctr" rotWithShape="0">
              <a:srgbClr val="000000"/>
            </a:outerShdw>
            <a:softEdge rad="0"/>
          </a:effectLst>
        </p:spPr>
      </p:pic>
      <p:sp>
        <p:nvSpPr>
          <p:cNvPr id="4" name="Google Shape;297;p16">
            <a:extLst>
              <a:ext uri="{FF2B5EF4-FFF2-40B4-BE49-F238E27FC236}">
                <a16:creationId xmlns:a16="http://schemas.microsoft.com/office/drawing/2014/main" id="{B8EDC492-347A-F99F-9265-C9D67EA54BD6}"/>
              </a:ext>
            </a:extLst>
          </p:cNvPr>
          <p:cNvSpPr txBox="1">
            <a:spLocks/>
          </p:cNvSpPr>
          <p:nvPr/>
        </p:nvSpPr>
        <p:spPr>
          <a:xfrm>
            <a:off x="3737797" y="4708015"/>
            <a:ext cx="1668405" cy="43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sz="1100" dirty="0"/>
              <a:t>Missing Values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102054-D926-E5BF-0392-F447ECB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629" y="442458"/>
            <a:ext cx="7030500" cy="999300"/>
          </a:xfrm>
        </p:spPr>
        <p:txBody>
          <a:bodyPr/>
          <a:lstStyle/>
          <a:p>
            <a:r>
              <a:rPr lang="tr-TR" dirty="0"/>
              <a:t>Özelliklerin Önemi</a:t>
            </a:r>
            <a:br>
              <a:rPr lang="tr-TR" dirty="0"/>
            </a:br>
            <a:r>
              <a:rPr lang="tr-TR" dirty="0"/>
              <a:t>(Feature Importance)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C90F85-5CA7-9528-C18E-B0830DFD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4" y="1441758"/>
            <a:ext cx="6767417" cy="35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231996" y="66274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Aykırı Değerlerin Gözlemlenmesi </a:t>
            </a:r>
            <a:br>
              <a:rPr lang="tr-TR" sz="2000" dirty="0"/>
            </a:br>
            <a:r>
              <a:rPr lang="tr-TR" sz="2000" dirty="0"/>
              <a:t>(Determining Outlier Values)</a:t>
            </a:r>
            <a:endParaRPr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4771A62-3E4E-776A-CE6D-6EA80DD7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6" y="1597875"/>
            <a:ext cx="4054190" cy="288061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5FC88F-924B-430F-B37D-2807A9CE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6" y="1597875"/>
            <a:ext cx="4054191" cy="2880611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7" name="Google Shape;297;p16">
            <a:extLst>
              <a:ext uri="{FF2B5EF4-FFF2-40B4-BE49-F238E27FC236}">
                <a16:creationId xmlns:a16="http://schemas.microsoft.com/office/drawing/2014/main" id="{F1B48891-9009-186D-4CF8-DAB180EE1C31}"/>
              </a:ext>
            </a:extLst>
          </p:cNvPr>
          <p:cNvSpPr txBox="1">
            <a:spLocks/>
          </p:cNvSpPr>
          <p:nvPr/>
        </p:nvSpPr>
        <p:spPr>
          <a:xfrm>
            <a:off x="5574675" y="4478485"/>
            <a:ext cx="2409599" cy="3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sz="1100" dirty="0"/>
              <a:t>After Handling Outlier Problem</a:t>
            </a:r>
          </a:p>
          <a:p>
            <a:endParaRPr lang="tr-TR" sz="2400" dirty="0"/>
          </a:p>
        </p:txBody>
      </p:sp>
      <p:sp>
        <p:nvSpPr>
          <p:cNvPr id="8" name="Google Shape;297;p16">
            <a:extLst>
              <a:ext uri="{FF2B5EF4-FFF2-40B4-BE49-F238E27FC236}">
                <a16:creationId xmlns:a16="http://schemas.microsoft.com/office/drawing/2014/main" id="{5A7086B4-85FC-BFD7-7EF1-3AC7A113F0E5}"/>
              </a:ext>
            </a:extLst>
          </p:cNvPr>
          <p:cNvSpPr txBox="1">
            <a:spLocks/>
          </p:cNvSpPr>
          <p:nvPr/>
        </p:nvSpPr>
        <p:spPr>
          <a:xfrm>
            <a:off x="1364727" y="4478485"/>
            <a:ext cx="3032029" cy="43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sz="1100" dirty="0"/>
              <a:t>Before Handling Outlier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241502" y="524234"/>
            <a:ext cx="6802244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Müşterilerin meslekleri krediyi nasıl etkiler? 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en-US" sz="2000" dirty="0"/>
              <a:t>How does job affect loan?</a:t>
            </a:r>
            <a:r>
              <a:rPr lang="tr-TR" sz="2000" dirty="0"/>
              <a:t>)</a:t>
            </a:r>
            <a:br>
              <a:rPr lang="tr-TR" sz="2000" dirty="0"/>
            </a:br>
            <a:endParaRPr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81AB0D5-178A-F35B-402B-5AA0A0A0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02" y="1359915"/>
            <a:ext cx="6731620" cy="3613529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167959" y="558978"/>
            <a:ext cx="7461059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Age ve Balance Arasında ilişki var mı?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en-US" sz="2000" dirty="0"/>
              <a:t>Is there a relationship between age and balance?</a:t>
            </a:r>
            <a:r>
              <a:rPr lang="tr-TR" sz="2000" dirty="0"/>
              <a:t>)</a:t>
            </a:r>
            <a:br>
              <a:rPr lang="tr-TR" sz="2400" dirty="0"/>
            </a:br>
            <a:r>
              <a:rPr lang="en-US" sz="2400" dirty="0"/>
              <a:t>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D5719F6-F55A-7C31-6AE9-A0E48757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15" y="1298610"/>
            <a:ext cx="6302286" cy="3703641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107688" y="598575"/>
            <a:ext cx="7545658" cy="806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İletişim tipi müşterilerin abone olmasını etkiliyor mu?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en-US" sz="2000" dirty="0"/>
              <a:t>Does the contact </a:t>
            </a:r>
            <a:r>
              <a:rPr lang="tr-TR" sz="2000" dirty="0"/>
              <a:t>type</a:t>
            </a:r>
            <a:r>
              <a:rPr lang="en-US" sz="2000" dirty="0"/>
              <a:t> affect y?</a:t>
            </a:r>
            <a:r>
              <a:rPr lang="tr-TR" sz="2000" dirty="0"/>
              <a:t>)</a:t>
            </a:r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86A85B-7C61-936D-A967-7C101824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46" y="1405054"/>
            <a:ext cx="7362110" cy="3602988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178001" y="437178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Meslek müşterilerin abone olmasını etkiler mi?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en-US" sz="2000" dirty="0"/>
              <a:t>How does job affect y?</a:t>
            </a:r>
            <a:r>
              <a:rPr lang="tr-TR" sz="2000" dirty="0"/>
              <a:t>)</a:t>
            </a:r>
            <a:endParaRPr lang="en-US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CDBF9E-9530-39BA-9B1F-0AFF81D4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71" y="1204331"/>
            <a:ext cx="6512311" cy="3672469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244</Words>
  <Application>Microsoft Office PowerPoint</Application>
  <PresentationFormat>Ekran Gösterisi (16:9)</PresentationFormat>
  <Paragraphs>24</Paragraphs>
  <Slides>14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Wingdings</vt:lpstr>
      <vt:lpstr>Arial</vt:lpstr>
      <vt:lpstr>Maven Pro</vt:lpstr>
      <vt:lpstr>Nunito</vt:lpstr>
      <vt:lpstr>Roboto</vt:lpstr>
      <vt:lpstr>Momentum</vt:lpstr>
      <vt:lpstr>Portuguese-Bank Marketing ML Classification Project</vt:lpstr>
      <vt:lpstr>Background</vt:lpstr>
      <vt:lpstr>Veri Setindeki Eksik Değerlerin Gözlemlenmesi (Determining Missing Values)</vt:lpstr>
      <vt:lpstr>Özelliklerin Önemi (Feature Importance)</vt:lpstr>
      <vt:lpstr>Aykırı Değerlerin Gözlemlenmesi  (Determining Outlier Values)</vt:lpstr>
      <vt:lpstr>Müşterilerin meslekleri krediyi nasıl etkiler?  (How does job affect loan?) </vt:lpstr>
      <vt:lpstr>Age ve Balance Arasında ilişki var mı? (Is there a relationship between age and balance?)  </vt:lpstr>
      <vt:lpstr>İletişim tipi müşterilerin abone olmasını etkiliyor mu? (Does the contact type affect y?)</vt:lpstr>
      <vt:lpstr>Meslek müşterilerin abone olmasını etkiler mi? (How does job affect y?)</vt:lpstr>
      <vt:lpstr>Konut kredisi olan ve olmayanların mevduat alma eğilimi  (Trend of those with and without a housing loan to take deposits)</vt:lpstr>
      <vt:lpstr>SMOTE ile Dengesiz Veri Setini Optimize Etme Handling Imbalanced Dataset (SMOTE Sampling)</vt:lpstr>
      <vt:lpstr>Hiper Parametre Optimizasyonu ve Eğitim Süreci (Hyper Parameter Tuning and Training Process) </vt:lpstr>
      <vt:lpstr>Eğitim Sonuçları (Training Results)</vt:lpstr>
      <vt:lpstr>      Dinlediğiniz için teşekkürler      (Thank you for listening)     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Portuguese-Bank marketing ML Project</dc:title>
  <cp:lastModifiedBy>eray kuru</cp:lastModifiedBy>
  <cp:revision>7</cp:revision>
  <dcterms:modified xsi:type="dcterms:W3CDTF">2024-03-22T16:58:10Z</dcterms:modified>
</cp:coreProperties>
</file>