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3898" y="-2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6D58A6-A5DC-44EC-A155-E0D33039C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238FD57-C1F5-4BFD-8E43-CF8A8BAB0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6650540-3950-42E9-9F2B-B009D222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E93B-5C94-4A18-8354-AA8364469362}" type="datetimeFigureOut">
              <a:rPr lang="tr-TR" smtClean="0"/>
              <a:t>3.01.2022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0A1919E-BFCE-43BE-82B8-D617FF87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AB6F7AD-6863-49E4-A3AF-751ED163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7934-E891-4CD9-A5E0-1A132B236E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503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33335C-8673-4850-AA9C-3699DADF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B52E2B8-C1C9-4DF5-9C81-0D0CC1471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5B907D8-5882-48BE-B418-95FA54C22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E93B-5C94-4A18-8354-AA8364469362}" type="datetimeFigureOut">
              <a:rPr lang="tr-TR" smtClean="0"/>
              <a:t>3.01.2022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D4CFE25-93AD-47FE-A848-E19298B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897ED72-7D80-4F44-8548-ADADFED5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7934-E891-4CD9-A5E0-1A132B236E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393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427256C-533D-46F5-AF6E-E434B874E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02903ED-5287-4558-B011-3D7482160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7FEEFF3-1ADA-4A37-9D6F-85B6D50C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E93B-5C94-4A18-8354-AA8364469362}" type="datetimeFigureOut">
              <a:rPr lang="tr-TR" smtClean="0"/>
              <a:t>3.01.2022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83B5BB1-1807-40C4-8D42-E372BD62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BD95523-5E88-41B6-BB8D-3C2E5DF8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7934-E891-4CD9-A5E0-1A132B236E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16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03606D-2A7E-475A-A836-3D1FB9F5E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370F7D0-CB09-4C61-A519-5E1F91E17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F0E61E0-2E58-4363-8E47-1669D920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E93B-5C94-4A18-8354-AA8364469362}" type="datetimeFigureOut">
              <a:rPr lang="tr-TR" smtClean="0"/>
              <a:t>3.01.2022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168186F-6EEC-4A13-A762-B18730A5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C71F499-B646-4516-A9B8-08B88520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7934-E891-4CD9-A5E0-1A132B236E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676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313CAE-622D-4CD9-B9B8-BEFEA8326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32E79AB-F09A-4E58-9718-C6E3728D0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5FC550D-53FD-4EC0-85BB-A984269CB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E93B-5C94-4A18-8354-AA8364469362}" type="datetimeFigureOut">
              <a:rPr lang="tr-TR" smtClean="0"/>
              <a:t>3.01.2022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D42DF8A-068F-451A-A118-64E69EBE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0BD4DD6-3A83-42A9-A7A6-0FCFE256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7934-E891-4CD9-A5E0-1A132B236E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199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9681BF-DC35-4B58-A351-7F8293D04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933F8D-D8E0-46F1-A2A9-B45C5775B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93F162C-77E6-4471-B733-586261148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0E7FC6A-2EC1-4014-BB38-AAE5C438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E93B-5C94-4A18-8354-AA8364469362}" type="datetimeFigureOut">
              <a:rPr lang="tr-TR" smtClean="0"/>
              <a:t>3.01.2022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D6D268F-A1F1-4926-9D98-23F58C13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82C4F11-2F4A-4DA4-8703-80726765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7934-E891-4CD9-A5E0-1A132B236E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88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611707-6622-4ABE-A20F-D02809C3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9C9F38B-7402-4D8B-95E5-6E2FC60F2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DB25977-E7CB-4A57-8D48-0288C7B58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56E7891-89EE-44F6-9730-667BE3B2A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7602854-E2DA-40DC-8E5A-BB66F8162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61E0256-82D2-419E-BB68-9547DFEFD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E93B-5C94-4A18-8354-AA8364469362}" type="datetimeFigureOut">
              <a:rPr lang="tr-TR" smtClean="0"/>
              <a:t>3.01.2022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C2CCC59-754D-41E5-AB63-7464B3FB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80D6415-DF18-43E1-9E7A-ABAD040D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7934-E891-4CD9-A5E0-1A132B236E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091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12E542-D6B2-473A-BFAC-1914ED458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F767F61-346D-4484-8167-04D5B468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E93B-5C94-4A18-8354-AA8364469362}" type="datetimeFigureOut">
              <a:rPr lang="tr-TR" smtClean="0"/>
              <a:t>3.01.2022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FA4F6A2-A664-48EB-BCE4-8AA224F6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C536B0E-6803-46F8-BA94-5F864D83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7934-E891-4CD9-A5E0-1A132B236E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770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D805E42-7698-488C-8723-17C3B84A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E93B-5C94-4A18-8354-AA8364469362}" type="datetimeFigureOut">
              <a:rPr lang="tr-TR" smtClean="0"/>
              <a:t>3.01.2022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FCD8E8A-9231-443C-9DC4-E101F5DF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1ACDBC3-F05D-490A-A473-A2D640243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7934-E891-4CD9-A5E0-1A132B236E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690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FD5F16-1FF7-446E-867F-49D93AC0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70006C-59F4-4BB7-89C7-BA5AA5DEC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9908D29-23AE-4E95-8797-F381FCD3F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1116D31-D879-46EB-B1C3-56BD4B81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E93B-5C94-4A18-8354-AA8364469362}" type="datetimeFigureOut">
              <a:rPr lang="tr-TR" smtClean="0"/>
              <a:t>3.01.2022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5251EF4-4717-471A-874A-405C7903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7908DC-658C-4954-B633-821EEE78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7934-E891-4CD9-A5E0-1A132B236E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000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E8F6B0-2A25-482B-B3BD-F01AD1F9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48F8F07-DFFD-454D-A873-C2836665D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D45A356-97F8-4F5C-A6DE-7B4496E8F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62C5D19-39C2-49B6-A1F3-C0917BBAD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E93B-5C94-4A18-8354-AA8364469362}" type="datetimeFigureOut">
              <a:rPr lang="tr-TR" smtClean="0"/>
              <a:t>3.01.2022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FD35222-AF50-400A-A466-8D82A23F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D34C00D-9421-464B-9F1B-F154B04E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7934-E891-4CD9-A5E0-1A132B236E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258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C4B01C1-F8C2-4AB9-AB8B-9151B557F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FA2379A-F92C-4656-BE5C-8D89AB1EB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1BE4D02-48BA-43FF-AD34-875B49DA4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6E93B-5C94-4A18-8354-AA8364469362}" type="datetimeFigureOut">
              <a:rPr lang="tr-TR" smtClean="0"/>
              <a:t>3.01.2022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1602065-C6A1-45F3-BD03-7158E532B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BBE55D4-DF8E-437A-8F14-F3438D8A0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27934-E891-4CD9-A5E0-1A132B236E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874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0DB90C-0D56-4685-A860-F9DBCC17F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cap="al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OF SPEECH</a:t>
            </a:r>
            <a:br>
              <a:rPr lang="tr-TR" sz="4400" b="1" cap="al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400" b="1" cap="all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ENHANCeMENT</a:t>
            </a:r>
            <a:r>
              <a:rPr lang="en-US" sz="4400" b="1" cap="al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ALGORITHMS</a:t>
            </a:r>
            <a:br>
              <a:rPr lang="tr-T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tr-TR" sz="44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4CCFA84-8836-4D59-84CD-129749EAA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5504"/>
            <a:ext cx="9144000" cy="648855"/>
          </a:xfrm>
        </p:spPr>
        <p:txBody>
          <a:bodyPr/>
          <a:lstStyle/>
          <a:p>
            <a:r>
              <a:rPr lang="tr-TR" dirty="0"/>
              <a:t>Ali Umut Kaypak – Melih Baştürk – Egemen Erbayat</a:t>
            </a: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3BEC14E3-B642-466E-B309-33F9D805B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2051"/>
            <a:ext cx="5604448" cy="89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90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085A98-E148-4838-A08D-FB472389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USER INTERFACE</a:t>
            </a:r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CE1D0CB9-66DB-47C6-974A-B9102641B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2051"/>
            <a:ext cx="5604448" cy="895949"/>
          </a:xfrm>
          <a:prstGeom prst="rect">
            <a:avLst/>
          </a:prstGeom>
        </p:spPr>
      </p:pic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86195A54-9C18-4875-96A8-1B4E5E116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4024" y="1690688"/>
            <a:ext cx="6563952" cy="427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0922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085A98-E148-4838-A08D-FB472389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REFERENCES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837EA7-23EB-4681-B2F0-3D8E35464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Deller Jr, John R., John G.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Proakis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John H. Hansen. Discrete time processing of speech signals. Prentice Hall PTR, 1993.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 J. Allen, "Short term spectral analysis, synthesis, and modification by discrete Fourier transform," in 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IEEE Transactions on Acoustics, Speech, and Signal Processing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25, no. 3, pp. 235-238, June 1977,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10.1109/TASSP.1977.1162950.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[3]S. Boll, "Suppression of acoustic noise in speech using spectral subtraction," in 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IEEE Transactions on Acoustics, Speech, and Signal Processing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27, no. 2, pp. 113-120, April 1979,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10.1109/TASSP.1979.1163209.]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 B.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Widrow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 al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., "Adaptive noise cancelling: Principles and applications," in 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Proceedings of the IEEE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63, no. 12, pp. 1692-1716, Dec. 1975,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10.1109/PROC.1975.10036.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 W. G. Knecht, M. E. Schenkel and G. S.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Moschytz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"Neural network filters for speech enhancement," in 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IEEE Transactions on Speech and Audio Processing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3, no. 6, pp. 433-438, Nov. 1995,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10.1109/89.482210.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[6]</a:t>
            </a:r>
            <a:r>
              <a:rPr lang="en-US" sz="1800" dirty="0">
                <a:solidFill>
                  <a:srgbClr val="2E414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Lukin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Alexey and Jeremy G. Todd. "Suppression of Musical Noise Artifacts in Audio Noise Reduction by Adaptive 2-D Filtering." 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The Audio Engineering Society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(2007)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CE1D0CB9-66DB-47C6-974A-B9102641B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2051"/>
            <a:ext cx="5604448" cy="89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8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085A98-E148-4838-A08D-FB472389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PURPOSE OF THE PROJECT</a:t>
            </a:r>
            <a:endParaRPr lang="en-US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837EA7-23EB-4681-B2F0-3D8E35464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Implementing state-of-art speech enhancement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algorithms to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 the speech which suffers from degradations and</a:t>
            </a:r>
            <a:r>
              <a:rPr lang="tr-T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noises is the purpose of this project</a:t>
            </a:r>
            <a:endParaRPr lang="tr-TR" sz="3200" dirty="0"/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7924D661-068C-4E9E-9D6A-4848AED25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2051"/>
            <a:ext cx="5604448" cy="895949"/>
          </a:xfrm>
          <a:prstGeom prst="rect">
            <a:avLst/>
          </a:prstGeom>
        </p:spPr>
      </p:pic>
      <p:pic>
        <p:nvPicPr>
          <p:cNvPr id="13" name="İçerik Yer Tutucusu 16">
            <a:extLst>
              <a:ext uri="{FF2B5EF4-FFF2-40B4-BE49-F238E27FC236}">
                <a16:creationId xmlns:a16="http://schemas.microsoft.com/office/drawing/2014/main" id="{7E2F3F11-02C5-4E11-A018-C1FBC6E80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213" y="3277041"/>
            <a:ext cx="4861574" cy="257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32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085A98-E148-4838-A08D-FB472389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FRAMING</a:t>
            </a:r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CE1D0CB9-66DB-47C6-974A-B9102641B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2051"/>
            <a:ext cx="5604448" cy="895949"/>
          </a:xfrm>
          <a:prstGeom prst="rect">
            <a:avLst/>
          </a:prstGeom>
        </p:spPr>
      </p:pic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D0D19DC1-DA9F-43DA-837F-6EBD7781C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0523" y="1567180"/>
            <a:ext cx="8250953" cy="4518379"/>
          </a:xfrm>
        </p:spPr>
      </p:pic>
    </p:spTree>
    <p:extLst>
      <p:ext uri="{BB962C8B-B14F-4D97-AF65-F5344CB8AC3E}">
        <p14:creationId xmlns:p14="http://schemas.microsoft.com/office/powerpoint/2010/main" val="255132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085A98-E148-4838-A08D-FB472389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SPECTRAL SUBSTRACTION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42837EA7-23EB-4681-B2F0-3D8E354648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tr-TR" sz="18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							</a:t>
                </a:r>
              </a:p>
              <a:p>
                <a:pPr marL="0" indent="0">
                  <a:buNone/>
                </a:pPr>
                <a:endParaRPr lang="tr-TR" sz="1800" b="1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tr-TR" sz="1800" b="1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				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𝒚</m:t>
                    </m:r>
                    <m:d>
                      <m:dPr>
                        <m:ctrlPr>
                          <a:rPr lang="tr-TR" sz="1800" b="1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d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𝒔</m:t>
                    </m:r>
                    <m:d>
                      <m:dPr>
                        <m:ctrlPr>
                          <a:rPr lang="tr-TR" sz="1800" b="1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d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𝒅</m:t>
                    </m:r>
                    <m:d>
                      <m:dPr>
                        <m:ctrlPr>
                          <a:rPr lang="tr-TR" sz="1800" b="1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d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</p:txBody>
          </p:sp>
        </mc:Choice>
        <mc:Fallback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42837EA7-23EB-4681-B2F0-3D8E354648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CE1D0CB9-66DB-47C6-974A-B9102641B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2051"/>
            <a:ext cx="5604448" cy="8959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88052EE1-6509-48A9-8366-1197B419F7CF}"/>
                  </a:ext>
                </a:extLst>
              </p:cNvPr>
              <p:cNvSpPr txBox="1"/>
              <p:nvPr/>
            </p:nvSpPr>
            <p:spPr>
              <a:xfrm>
                <a:off x="4513204" y="3970228"/>
                <a:ext cx="6096000" cy="559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tr-T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  <m:r>
                            <a:rPr lang="tr-T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tr-T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d>
                        <m:dPr>
                          <m:ctrlPr>
                            <a:rPr lang="tr-T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sSup>
                        <m:sSupPr>
                          <m:ctrlPr>
                            <a:rPr lang="tr-T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tr-T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p>
                          <m:r>
                            <a:rPr lang="tr-TR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tr-T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</m:d>
                        </m:e>
                        <m:sub>
                          <m:r>
                            <a:rPr lang="tr-T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d>
                        <m:dPr>
                          <m:ctrlPr>
                            <a:rPr lang="tr-T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sSup>
                        <m:sSupPr>
                          <m:ctrlPr>
                            <a:rPr lang="tr-T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tr-T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p>
                          <m:r>
                            <a:rPr lang="tr-TR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tr-TR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  <m:acc>
                        <m:accPr>
                          <m:chr m:val="̂"/>
                          <m:ctrlPr>
                            <a:rPr lang="tr-T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tr-T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tr-T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</m:d>
                        </m:e>
                      </m:acc>
                      <m:d>
                        <m:dPr>
                          <m:ctrlPr>
                            <a:rPr lang="tr-T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sSup>
                        <m:sSupPr>
                          <m:ctrlPr>
                            <a:rPr lang="tr-T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tr-T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p>
                          <m:r>
                            <a:rPr lang="tr-TR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88052EE1-6509-48A9-8366-1197B419F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204" y="3970228"/>
                <a:ext cx="6096000" cy="5595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Metin kutusu 11">
            <a:extLst>
              <a:ext uri="{FF2B5EF4-FFF2-40B4-BE49-F238E27FC236}">
                <a16:creationId xmlns:a16="http://schemas.microsoft.com/office/drawing/2014/main" id="{DDC0FA84-311D-4223-B192-95E161607854}"/>
              </a:ext>
            </a:extLst>
          </p:cNvPr>
          <p:cNvSpPr txBox="1"/>
          <p:nvPr/>
        </p:nvSpPr>
        <p:spPr>
          <a:xfrm>
            <a:off x="10287193" y="257602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(1)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31922FC8-4699-4822-B50E-EE5576DC2E17}"/>
              </a:ext>
            </a:extLst>
          </p:cNvPr>
          <p:cNvSpPr txBox="1"/>
          <p:nvPr/>
        </p:nvSpPr>
        <p:spPr>
          <a:xfrm>
            <a:off x="10287193" y="32947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(2)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DE0E55A6-0D81-439F-BEA0-E98A15F77791}"/>
              </a:ext>
            </a:extLst>
          </p:cNvPr>
          <p:cNvSpPr txBox="1"/>
          <p:nvPr/>
        </p:nvSpPr>
        <p:spPr>
          <a:xfrm>
            <a:off x="10287193" y="416040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(3)</a:t>
            </a: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84E8CB0D-E856-4E65-8F40-B5D5852868CA}"/>
              </a:ext>
            </a:extLst>
          </p:cNvPr>
          <p:cNvSpPr txBox="1"/>
          <p:nvPr/>
        </p:nvSpPr>
        <p:spPr>
          <a:xfrm>
            <a:off x="160421" y="4135860"/>
            <a:ext cx="593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Source: [1]</a:t>
            </a:r>
          </a:p>
        </p:txBody>
      </p:sp>
      <p:pic>
        <p:nvPicPr>
          <p:cNvPr id="23" name="Resim 22">
            <a:extLst>
              <a:ext uri="{FF2B5EF4-FFF2-40B4-BE49-F238E27FC236}">
                <a16:creationId xmlns:a16="http://schemas.microsoft.com/office/drawing/2014/main" id="{5055D727-1234-4088-B107-CBA5145143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927" y="1820241"/>
            <a:ext cx="5856368" cy="2115391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00BD4914-99BD-47A9-B43B-8DF669F7C4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2074" y="3150712"/>
            <a:ext cx="2772162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8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085A98-E148-4838-A08D-FB472389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SPECTRAL SUBSTRACTION</a:t>
            </a:r>
            <a:endParaRPr lang="tr-TR" dirty="0"/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CE1D0CB9-66DB-47C6-974A-B9102641B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2051"/>
            <a:ext cx="5604448" cy="895949"/>
          </a:xfrm>
          <a:prstGeom prst="rect">
            <a:avLst/>
          </a:prstGeom>
        </p:spPr>
      </p:pic>
      <p:pic>
        <p:nvPicPr>
          <p:cNvPr id="12" name="İçerik Yer Tutucusu 11">
            <a:extLst>
              <a:ext uri="{FF2B5EF4-FFF2-40B4-BE49-F238E27FC236}">
                <a16:creationId xmlns:a16="http://schemas.microsoft.com/office/drawing/2014/main" id="{5DFA3F2A-4C65-4E47-A6C2-1B0C0F8B9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6320" y="1583232"/>
            <a:ext cx="8759360" cy="4486275"/>
          </a:xfrm>
        </p:spPr>
      </p:pic>
    </p:spTree>
    <p:extLst>
      <p:ext uri="{BB962C8B-B14F-4D97-AF65-F5344CB8AC3E}">
        <p14:creationId xmlns:p14="http://schemas.microsoft.com/office/powerpoint/2010/main" val="401159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CE1D0CB9-66DB-47C6-974A-B9102641B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2051"/>
            <a:ext cx="5604448" cy="895949"/>
          </a:xfrm>
          <a:prstGeom prst="rect">
            <a:avLst/>
          </a:prstGeom>
        </p:spPr>
      </p:pic>
      <p:sp>
        <p:nvSpPr>
          <p:cNvPr id="5" name="Başlık 1">
            <a:extLst>
              <a:ext uri="{FF2B5EF4-FFF2-40B4-BE49-F238E27FC236}">
                <a16:creationId xmlns:a16="http://schemas.microsoft.com/office/drawing/2014/main" id="{30411EB4-ED14-472A-B4B1-6EB0FDF8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tr-TR" b="1" dirty="0"/>
              <a:t>SPECTRAL SUBSTRACTION</a:t>
            </a: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D1D6737-0511-4FCF-BDF8-0CC1D8A22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0510"/>
            <a:ext cx="4501190" cy="233395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FD9D066A-ED90-4BC7-9A1D-E795F294E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668" y="3838279"/>
            <a:ext cx="4455722" cy="233395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A1C22718-337D-4CA7-AA3E-CA70AD539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56693"/>
            <a:ext cx="4501190" cy="2357767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25122C6E-379A-4BED-B0AA-E21886DA45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9122" y="3911235"/>
            <a:ext cx="4292600" cy="228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0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085A98-E148-4838-A08D-FB472389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ADAPTIVE NOISE CANCELLING</a:t>
            </a:r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CE1D0CB9-66DB-47C6-974A-B9102641B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2051"/>
            <a:ext cx="5604448" cy="895949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D2F655BD-6DB0-494B-8282-AD121CB779A5}"/>
              </a:ext>
            </a:extLst>
          </p:cNvPr>
          <p:cNvSpPr txBox="1"/>
          <p:nvPr/>
        </p:nvSpPr>
        <p:spPr>
          <a:xfrm>
            <a:off x="2802223" y="5694947"/>
            <a:ext cx="590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Source: [1]</a:t>
            </a:r>
          </a:p>
        </p:txBody>
      </p:sp>
      <p:pic>
        <p:nvPicPr>
          <p:cNvPr id="17" name="İçerik Yer Tutucusu 16">
            <a:extLst>
              <a:ext uri="{FF2B5EF4-FFF2-40B4-BE49-F238E27FC236}">
                <a16:creationId xmlns:a16="http://schemas.microsoft.com/office/drawing/2014/main" id="{327E8D8D-B063-4FC6-BF21-948E8702B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2140" y="1753346"/>
            <a:ext cx="8048804" cy="3878942"/>
          </a:xfrm>
        </p:spPr>
      </p:pic>
    </p:spTree>
    <p:extLst>
      <p:ext uri="{BB962C8B-B14F-4D97-AF65-F5344CB8AC3E}">
        <p14:creationId xmlns:p14="http://schemas.microsoft.com/office/powerpoint/2010/main" val="6746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CE1D0CB9-66DB-47C6-974A-B9102641B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2051"/>
            <a:ext cx="5604448" cy="895949"/>
          </a:xfrm>
          <a:prstGeom prst="rect">
            <a:avLst/>
          </a:prstGeom>
        </p:spPr>
      </p:pic>
      <p:sp>
        <p:nvSpPr>
          <p:cNvPr id="7" name="Başlık 1">
            <a:extLst>
              <a:ext uri="{FF2B5EF4-FFF2-40B4-BE49-F238E27FC236}">
                <a16:creationId xmlns:a16="http://schemas.microsoft.com/office/drawing/2014/main" id="{4E0FA7EC-953F-40F1-AAD4-04D284547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tr-TR" b="1" dirty="0"/>
              <a:t>ADAPTIVE NOISE CANCELLING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B0954E00-2AFF-484B-81C7-94D09F4D43B5}"/>
                  </a:ext>
                </a:extLst>
              </p:cNvPr>
              <p:cNvSpPr txBox="1"/>
              <p:nvPr/>
            </p:nvSpPr>
            <p:spPr>
              <a:xfrm>
                <a:off x="5021179" y="3728325"/>
                <a:ext cx="7170821" cy="5529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b="1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tr-TR" sz="2000" b="1" i="0"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tr-TR" sz="2000" b="0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tr-TR" sz="2000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20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b="1" i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tr-TR" sz="2000" b="1" i="0">
                              <a:latin typeface="Cambria Math" panose="02040503050406030204" pitchFamily="18" charset="0"/>
                            </a:rPr>
                            <m:t>𝐧</m:t>
                          </m:r>
                        </m:sub>
                      </m:sSub>
                      <m:r>
                        <a:rPr lang="tr-TR" sz="2000" b="0" i="0">
                          <a:latin typeface="Cambria Math" panose="02040503050406030204" pitchFamily="18" charset="0"/>
                        </a:rPr>
                        <m:t>+2×</m:t>
                      </m:r>
                      <m:r>
                        <a:rPr lang="tr-TR" sz="2000" b="1" i="0">
                          <a:latin typeface="Cambria Math" panose="02040503050406030204" pitchFamily="18" charset="0"/>
                        </a:rPr>
                        <m:t>𝛍</m:t>
                      </m:r>
                      <m:r>
                        <a:rPr lang="tr-TR" sz="2000" b="0" i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tr-TR" sz="20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tr-TR" sz="20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tr-TR" sz="2000" b="1" i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  <m:d>
                                <m:dPr>
                                  <m:ctrlPr>
                                    <a:rPr lang="tr-TR" sz="2000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2000" b="1" i="0"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</m:e>
                              </m:d>
                              <m:r>
                                <a:rPr lang="tr-TR" sz="20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tr-TR" sz="2000" b="0" i="0">
                              <a:latin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̂"/>
                              <m:ctrlPr>
                                <a:rPr lang="tr-TR" sz="20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tr-TR" sz="20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000" b="1" i="1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tr-TR" sz="2000" b="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tr-TR" sz="20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0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tr-TR" sz="2000" dirty="0"/>
              </a:p>
            </p:txBody>
          </p:sp>
        </mc:Choice>
        <mc:Fallback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B0954E00-2AFF-484B-81C7-94D09F4D4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179" y="3728325"/>
                <a:ext cx="7170821" cy="5529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Metin kutusu 11">
            <a:extLst>
              <a:ext uri="{FF2B5EF4-FFF2-40B4-BE49-F238E27FC236}">
                <a16:creationId xmlns:a16="http://schemas.microsoft.com/office/drawing/2014/main" id="{76C2F23C-AEEE-4B79-A969-C0A120B39E65}"/>
              </a:ext>
            </a:extLst>
          </p:cNvPr>
          <p:cNvSpPr txBox="1"/>
          <p:nvPr/>
        </p:nvSpPr>
        <p:spPr>
          <a:xfrm>
            <a:off x="10911050" y="259626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(1)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59C982DD-7F1E-48FF-B5F2-AF3A22393F9D}"/>
              </a:ext>
            </a:extLst>
          </p:cNvPr>
          <p:cNvSpPr txBox="1"/>
          <p:nvPr/>
        </p:nvSpPr>
        <p:spPr>
          <a:xfrm>
            <a:off x="10911050" y="382014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(2)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61B37D64-DC8D-4147-A1FF-0FFCC4FEA3DA}"/>
              </a:ext>
            </a:extLst>
          </p:cNvPr>
          <p:cNvSpPr txBox="1"/>
          <p:nvPr/>
        </p:nvSpPr>
        <p:spPr>
          <a:xfrm>
            <a:off x="1074822" y="5115910"/>
            <a:ext cx="502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Source: [1]</a:t>
            </a: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FAEB9B1B-4BA3-456B-95E3-D7C3E22FD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42090"/>
            <a:ext cx="5414523" cy="2756357"/>
          </a:xfrm>
          <a:prstGeom prst="rect">
            <a:avLst/>
          </a:prstGeom>
        </p:spPr>
      </p:pic>
      <p:pic>
        <p:nvPicPr>
          <p:cNvPr id="20" name="İçerik Yer Tutucusu 19">
            <a:extLst>
              <a:ext uri="{FF2B5EF4-FFF2-40B4-BE49-F238E27FC236}">
                <a16:creationId xmlns:a16="http://schemas.microsoft.com/office/drawing/2014/main" id="{BCCBA1D5-B23D-4C0A-A26D-700D52967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525506" y="2361776"/>
            <a:ext cx="2810267" cy="838317"/>
          </a:xfrm>
        </p:spPr>
      </p:pic>
    </p:spTree>
    <p:extLst>
      <p:ext uri="{BB962C8B-B14F-4D97-AF65-F5344CB8AC3E}">
        <p14:creationId xmlns:p14="http://schemas.microsoft.com/office/powerpoint/2010/main" val="3686256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CE1D0CB9-66DB-47C6-974A-B9102641B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2051"/>
            <a:ext cx="5604448" cy="895949"/>
          </a:xfrm>
          <a:prstGeom prst="rect">
            <a:avLst/>
          </a:prstGeom>
        </p:spPr>
      </p:pic>
      <p:sp>
        <p:nvSpPr>
          <p:cNvPr id="5" name="Başlık 1">
            <a:extLst>
              <a:ext uri="{FF2B5EF4-FFF2-40B4-BE49-F238E27FC236}">
                <a16:creationId xmlns:a16="http://schemas.microsoft.com/office/drawing/2014/main" id="{0FF1669E-7DFB-49B1-A556-914EB7CDF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tr-TR" b="1" dirty="0"/>
              <a:t>ADAPTIVE NOISE CANCELLING</a:t>
            </a:r>
          </a:p>
        </p:txBody>
      </p:sp>
      <p:pic>
        <p:nvPicPr>
          <p:cNvPr id="17" name="İçerik Yer Tutucusu 16">
            <a:extLst>
              <a:ext uri="{FF2B5EF4-FFF2-40B4-BE49-F238E27FC236}">
                <a16:creationId xmlns:a16="http://schemas.microsoft.com/office/drawing/2014/main" id="{58A5E27C-36BF-4A59-AD18-0A7632D48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8061" y="1513840"/>
            <a:ext cx="8615878" cy="4558666"/>
          </a:xfrm>
        </p:spPr>
      </p:pic>
    </p:spTree>
    <p:extLst>
      <p:ext uri="{BB962C8B-B14F-4D97-AF65-F5344CB8AC3E}">
        <p14:creationId xmlns:p14="http://schemas.microsoft.com/office/powerpoint/2010/main" val="529699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420</Words>
  <Application>Microsoft Office PowerPoint</Application>
  <PresentationFormat>Geniş ekran</PresentationFormat>
  <Paragraphs>35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Teması</vt:lpstr>
      <vt:lpstr>IMPLEMENTATION OF SPEECH ENHANCeMENT ALGORITHMS </vt:lpstr>
      <vt:lpstr>PURPOSE OF THE PROJECT</vt:lpstr>
      <vt:lpstr>FRAMING</vt:lpstr>
      <vt:lpstr>SPECTRAL SUBSTRACTION</vt:lpstr>
      <vt:lpstr>SPECTRAL SUBSTRACTION</vt:lpstr>
      <vt:lpstr>SPECTRAL SUBSTRACTION</vt:lpstr>
      <vt:lpstr>ADAPTIVE NOISE CANCELLING</vt:lpstr>
      <vt:lpstr>ADAPTIVE NOISE CANCELLING</vt:lpstr>
      <vt:lpstr>ADAPTIVE NOISE CANCELLING</vt:lpstr>
      <vt:lpstr>USER INTERFACE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SPEECH ENHANCeMENT ALGORITHMS </dc:title>
  <dc:creator>Egemen Erbayat</dc:creator>
  <cp:lastModifiedBy>Egemen Erbayat</cp:lastModifiedBy>
  <cp:revision>3</cp:revision>
  <dcterms:created xsi:type="dcterms:W3CDTF">2022-01-03T20:09:59Z</dcterms:created>
  <dcterms:modified xsi:type="dcterms:W3CDTF">2022-01-03T21:49:11Z</dcterms:modified>
</cp:coreProperties>
</file>