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7D7E-2D67-45F3-9F06-D9327A3B0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7B5D86-3571-4E07-A018-AEB3F9E94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65DFE5-6574-43BD-A5E4-BE0DE0631D47}"/>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8EF5CA4F-307D-4E2D-8EE4-69AAE2A8F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3A3A5-138D-4CC2-B228-A5619C6E5E75}"/>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415001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F893-C183-465A-94F4-146A805A7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C8BFD-6B45-47EE-AAB6-4026093B9C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AACA9-A7F3-4D06-A63E-E1D82D68F32B}"/>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BB217BE0-C80D-461F-9A4E-8C4C972B0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7E739-D506-443D-86A7-55FA6B7B32B1}"/>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406575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B33A2-BF72-44DD-BB82-2C88E784E0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B8814-1D99-4208-A25F-8EF542725E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75B2C-573E-40A8-91DE-8A70AF57D6C4}"/>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2E0C83BD-D901-4282-A58C-B76530E5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082D7-96A7-45F1-B0AF-8B961EE58B9F}"/>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74979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4A04-505F-4CEC-831E-72CAA6BCB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57992-A14A-4AD7-8F00-B22C68CF12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874C2-2B54-423D-AA50-618B703A3A1D}"/>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A072ABD7-82CF-4CA4-8F97-ECDD7426B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AE3B5-2EC5-4AF5-A970-2A6CE63A327F}"/>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77573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BE71-7FB6-4FAD-B4B9-1F3567E69B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4491CF-D5E0-47F9-9219-DB9C9E937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75D5CCD-DE40-421D-BD96-8410FF5DC495}"/>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53E350E1-D382-41B1-927F-93EBFA266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3EDDE-E828-46C9-A156-EC8778E68DFD}"/>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866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6C1E-9BC5-476A-B5CB-1A821712D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081AA-5C3A-4165-9515-53C2B44225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6AB953-864F-46D2-BCBF-9748AFDFF5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32C64C-5DA4-4423-9B90-9168251A2E77}"/>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6" name="Footer Placeholder 5">
            <a:extLst>
              <a:ext uri="{FF2B5EF4-FFF2-40B4-BE49-F238E27FC236}">
                <a16:creationId xmlns:a16="http://schemas.microsoft.com/office/drawing/2014/main" id="{C7703B74-7B71-4215-9CF0-B89FAB9CE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E2A0E-28F0-4E7E-A576-CF786F901E5D}"/>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6729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C53D-C6F3-4E36-8596-9A725ECAC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D4549F-487F-4BD5-A1D2-6822AFE7B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038C17-14DC-4DFC-919E-88802A8008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DCB24F-19F3-4DE4-AEEC-ECF0EE2C8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5BD7CB-3107-4971-951D-03A19D648D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433B2A-1DCB-44DB-963C-16473845F459}"/>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8" name="Footer Placeholder 7">
            <a:extLst>
              <a:ext uri="{FF2B5EF4-FFF2-40B4-BE49-F238E27FC236}">
                <a16:creationId xmlns:a16="http://schemas.microsoft.com/office/drawing/2014/main" id="{7FE3D9FF-A40E-406B-938E-2051CC10F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677B0A-2E84-4A3C-BD4A-A203398E9854}"/>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243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D86F-344D-4DF3-968A-54F416D74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4C047C-2760-4B22-8DB0-88725F27E816}"/>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4" name="Footer Placeholder 3">
            <a:extLst>
              <a:ext uri="{FF2B5EF4-FFF2-40B4-BE49-F238E27FC236}">
                <a16:creationId xmlns:a16="http://schemas.microsoft.com/office/drawing/2014/main" id="{F450504B-56E4-416B-8DC9-630ED8C619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B78DA1-326D-4D37-9401-8056CA10047B}"/>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12246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BA350-C9D5-4AD2-B6B0-4D893C963729}"/>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3" name="Footer Placeholder 2">
            <a:extLst>
              <a:ext uri="{FF2B5EF4-FFF2-40B4-BE49-F238E27FC236}">
                <a16:creationId xmlns:a16="http://schemas.microsoft.com/office/drawing/2014/main" id="{B637212A-5473-4A5A-A11E-737FD143F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AF823-ACC5-455F-A408-D63C28827981}"/>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676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FB3-9469-4AB1-B12A-0031BBB08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97064-A7F8-46ED-9BAD-E5232FA3A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A5B91E-EA68-4296-AD3C-C217D1929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94C7DD-6E5A-4210-ACDD-C5F445F33ABF}"/>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6" name="Footer Placeholder 5">
            <a:extLst>
              <a:ext uri="{FF2B5EF4-FFF2-40B4-BE49-F238E27FC236}">
                <a16:creationId xmlns:a16="http://schemas.microsoft.com/office/drawing/2014/main" id="{98EE3B83-BE81-4E9F-B66F-01C97FED51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078FE-9D86-4057-B7A9-FF10C0806194}"/>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180361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1C33-8E1D-4251-B392-9750548A5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49D46F-AF0C-4C62-8F5B-5D0728B04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9C27A-FAD9-4B4A-9B74-AF8636D3C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3CAB36-53CF-40D9-81DE-1F6EF0FD9E20}"/>
              </a:ext>
            </a:extLst>
          </p:cNvPr>
          <p:cNvSpPr>
            <a:spLocks noGrp="1"/>
          </p:cNvSpPr>
          <p:nvPr>
            <p:ph type="dt" sz="half" idx="10"/>
          </p:nvPr>
        </p:nvSpPr>
        <p:spPr/>
        <p:txBody>
          <a:bodyPr/>
          <a:lstStyle/>
          <a:p>
            <a:fld id="{F6F3F8FE-5A8C-4A9F-B819-A7DCDA54EB38}" type="datetimeFigureOut">
              <a:rPr lang="en-US" smtClean="0"/>
              <a:t>7/27/2022</a:t>
            </a:fld>
            <a:endParaRPr lang="en-US"/>
          </a:p>
        </p:txBody>
      </p:sp>
      <p:sp>
        <p:nvSpPr>
          <p:cNvPr id="6" name="Footer Placeholder 5">
            <a:extLst>
              <a:ext uri="{FF2B5EF4-FFF2-40B4-BE49-F238E27FC236}">
                <a16:creationId xmlns:a16="http://schemas.microsoft.com/office/drawing/2014/main" id="{E9F1D84C-5ED2-460C-AC57-EF5C8D3820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4427A2-7D7B-4E63-890E-DABB18729122}"/>
              </a:ext>
            </a:extLst>
          </p:cNvPr>
          <p:cNvSpPr>
            <a:spLocks noGrp="1"/>
          </p:cNvSpPr>
          <p:nvPr>
            <p:ph type="sldNum" sz="quarter" idx="12"/>
          </p:nvPr>
        </p:nvSpPr>
        <p:spPr/>
        <p:txBody>
          <a:bodyPr/>
          <a:lstStyle/>
          <a:p>
            <a:fld id="{19C87CAF-A3D0-4BC9-A8C6-C8C6CE951581}" type="slidenum">
              <a:rPr lang="en-US" smtClean="0"/>
              <a:t>‹#›</a:t>
            </a:fld>
            <a:endParaRPr lang="en-US"/>
          </a:p>
        </p:txBody>
      </p:sp>
    </p:spTree>
    <p:extLst>
      <p:ext uri="{BB962C8B-B14F-4D97-AF65-F5344CB8AC3E}">
        <p14:creationId xmlns:p14="http://schemas.microsoft.com/office/powerpoint/2010/main" val="346293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46E4AC-9405-4325-B0EA-2F0D9C5327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3538E9-B801-4160-AEE2-F58A959B7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F69F3-D669-4E81-A5D6-1851E047B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3F8FE-5A8C-4A9F-B819-A7DCDA54EB38}" type="datetimeFigureOut">
              <a:rPr lang="en-US" smtClean="0"/>
              <a:t>7/27/2022</a:t>
            </a:fld>
            <a:endParaRPr lang="en-US"/>
          </a:p>
        </p:txBody>
      </p:sp>
      <p:sp>
        <p:nvSpPr>
          <p:cNvPr id="5" name="Footer Placeholder 4">
            <a:extLst>
              <a:ext uri="{FF2B5EF4-FFF2-40B4-BE49-F238E27FC236}">
                <a16:creationId xmlns:a16="http://schemas.microsoft.com/office/drawing/2014/main" id="{37970C0C-977C-41BD-ABF7-AC9ADCEF8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37B55F-7538-4192-AF3A-60BB75E0D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87CAF-A3D0-4BC9-A8C6-C8C6CE951581}" type="slidenum">
              <a:rPr lang="en-US" smtClean="0"/>
              <a:t>‹#›</a:t>
            </a:fld>
            <a:endParaRPr lang="en-US"/>
          </a:p>
        </p:txBody>
      </p:sp>
    </p:spTree>
    <p:extLst>
      <p:ext uri="{BB962C8B-B14F-4D97-AF65-F5344CB8AC3E}">
        <p14:creationId xmlns:p14="http://schemas.microsoft.com/office/powerpoint/2010/main" val="623497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C056-964E-422F-9F03-535EB12CB8CC}"/>
              </a:ext>
            </a:extLst>
          </p:cNvPr>
          <p:cNvSpPr>
            <a:spLocks noGrp="1"/>
          </p:cNvSpPr>
          <p:nvPr>
            <p:ph type="ctrTitle"/>
          </p:nvPr>
        </p:nvSpPr>
        <p:spPr/>
        <p:txBody>
          <a:bodyPr>
            <a:normAutofit/>
          </a:bodyPr>
          <a:lstStyle/>
          <a:p>
            <a:r>
              <a:rPr lang="zh-TW" altLang="en-US" sz="4800" dirty="0"/>
              <a:t>前端網站開發人員證書</a:t>
            </a:r>
            <a:endParaRPr lang="en-US" sz="4800" dirty="0"/>
          </a:p>
        </p:txBody>
      </p:sp>
      <p:sp>
        <p:nvSpPr>
          <p:cNvPr id="3" name="Subtitle 2">
            <a:extLst>
              <a:ext uri="{FF2B5EF4-FFF2-40B4-BE49-F238E27FC236}">
                <a16:creationId xmlns:a16="http://schemas.microsoft.com/office/drawing/2014/main" id="{119A6CD4-628D-41A4-B2A0-A4FE72D3AD8B}"/>
              </a:ext>
            </a:extLst>
          </p:cNvPr>
          <p:cNvSpPr>
            <a:spLocks noGrp="1"/>
          </p:cNvSpPr>
          <p:nvPr>
            <p:ph type="subTitle" idx="1"/>
          </p:nvPr>
        </p:nvSpPr>
        <p:spPr/>
        <p:txBody>
          <a:bodyPr/>
          <a:lstStyle/>
          <a:p>
            <a:r>
              <a:rPr lang="zh-TW" altLang="en-US" dirty="0"/>
              <a:t>題目</a:t>
            </a:r>
            <a:r>
              <a:rPr lang="en-US" altLang="zh-TW" dirty="0"/>
              <a:t>: </a:t>
            </a:r>
            <a:r>
              <a:rPr lang="zh-TW" altLang="en-US" dirty="0"/>
              <a:t>處理衝突小組報告</a:t>
            </a:r>
            <a:endParaRPr lang="en-US" altLang="zh-TW" dirty="0"/>
          </a:p>
          <a:p>
            <a:r>
              <a:rPr lang="en-US" altLang="zh-TW" dirty="0"/>
              <a:t>Group</a:t>
            </a:r>
            <a:r>
              <a:rPr lang="zh-TW" altLang="en-US" dirty="0"/>
              <a:t> </a:t>
            </a:r>
            <a:r>
              <a:rPr lang="en-US" altLang="zh-TW" dirty="0"/>
              <a:t>A:Ng</a:t>
            </a:r>
            <a:r>
              <a:rPr lang="zh-TW" altLang="en-US" dirty="0"/>
              <a:t> </a:t>
            </a:r>
            <a:r>
              <a:rPr lang="en-US" altLang="zh-TW" dirty="0"/>
              <a:t>Kai</a:t>
            </a:r>
            <a:r>
              <a:rPr lang="zh-TW" altLang="en-US" dirty="0"/>
              <a:t> </a:t>
            </a:r>
            <a:r>
              <a:rPr lang="en-US" altLang="zh-TW" dirty="0"/>
              <a:t>Wai</a:t>
            </a:r>
            <a:r>
              <a:rPr lang="zh-TW" altLang="en-US" dirty="0"/>
              <a:t> </a:t>
            </a:r>
            <a:r>
              <a:rPr lang="en-US" altLang="zh-TW" dirty="0"/>
              <a:t>(10)</a:t>
            </a:r>
            <a:endParaRPr lang="en-US" dirty="0"/>
          </a:p>
        </p:txBody>
      </p:sp>
    </p:spTree>
    <p:extLst>
      <p:ext uri="{BB962C8B-B14F-4D97-AF65-F5344CB8AC3E}">
        <p14:creationId xmlns:p14="http://schemas.microsoft.com/office/powerpoint/2010/main" val="108838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A030-523D-4838-BAE1-57928DD0B59F}"/>
              </a:ext>
            </a:extLst>
          </p:cNvPr>
          <p:cNvSpPr>
            <a:spLocks noGrp="1"/>
          </p:cNvSpPr>
          <p:nvPr>
            <p:ph type="title"/>
          </p:nvPr>
        </p:nvSpPr>
        <p:spPr/>
        <p:txBody>
          <a:bodyPr/>
          <a:lstStyle/>
          <a:p>
            <a:r>
              <a:rPr lang="zh-TW" altLang="en-US" dirty="0"/>
              <a:t>衝突事物</a:t>
            </a:r>
            <a:endParaRPr lang="en-US" dirty="0"/>
          </a:p>
        </p:txBody>
      </p:sp>
      <p:sp>
        <p:nvSpPr>
          <p:cNvPr id="3" name="Content Placeholder 2">
            <a:extLst>
              <a:ext uri="{FF2B5EF4-FFF2-40B4-BE49-F238E27FC236}">
                <a16:creationId xmlns:a16="http://schemas.microsoft.com/office/drawing/2014/main" id="{F843E65E-E6E5-47B0-9DF5-730C8DA9CEB5}"/>
              </a:ext>
            </a:extLst>
          </p:cNvPr>
          <p:cNvSpPr>
            <a:spLocks noGrp="1"/>
          </p:cNvSpPr>
          <p:nvPr>
            <p:ph idx="1"/>
          </p:nvPr>
        </p:nvSpPr>
        <p:spPr/>
        <p:txBody>
          <a:bodyPr/>
          <a:lstStyle/>
          <a:p>
            <a:pPr marL="0" indent="0">
              <a:buNone/>
            </a:pPr>
            <a:r>
              <a:rPr lang="zh-TW" altLang="en-US" dirty="0"/>
              <a:t>阿明在一間連鎖電器公司任職人事部主任，負責編排各前線銷售員每天的上班時間及工作職務。某一天，原先於中環分店擔任前線銷售工作的銷售員</a:t>
            </a:r>
            <a:r>
              <a:rPr lang="en-US" dirty="0"/>
              <a:t>A</a:t>
            </a:r>
            <a:r>
              <a:rPr lang="zh-TW" altLang="en-US" dirty="0"/>
              <a:t>因病告假，阿明於是告知銷售員</a:t>
            </a:r>
            <a:r>
              <a:rPr lang="en-US" dirty="0"/>
              <a:t>B</a:t>
            </a:r>
            <a:r>
              <a:rPr lang="zh-TW" altLang="en-US" dirty="0"/>
              <a:t>需要作替工（銷售員</a:t>
            </a:r>
            <a:r>
              <a:rPr lang="en-US" dirty="0"/>
              <a:t>B</a:t>
            </a:r>
            <a:r>
              <a:rPr lang="zh-TW" altLang="en-US" dirty="0"/>
              <a:t>原先獲安排當天於同一分店的辦公室提供後勤支援服務）。銷售員</a:t>
            </a:r>
            <a:r>
              <a:rPr lang="en-US" dirty="0"/>
              <a:t>B</a:t>
            </a:r>
            <a:r>
              <a:rPr lang="zh-TW" altLang="en-US" dirty="0"/>
              <a:t>認為安排欠妥，情緒激動並破口大罵阿明，以及認為應該根據自己的建議安排另一位在尖沙咀分店上班的銷售員</a:t>
            </a:r>
            <a:r>
              <a:rPr lang="en-US" dirty="0"/>
              <a:t>C</a:t>
            </a:r>
            <a:r>
              <a:rPr lang="zh-TW" altLang="en-US" dirty="0"/>
              <a:t>頂替（因數年前銷售員</a:t>
            </a:r>
            <a:r>
              <a:rPr lang="en-US" dirty="0"/>
              <a:t>C</a:t>
            </a:r>
            <a:r>
              <a:rPr lang="zh-TW" altLang="en-US" dirty="0"/>
              <a:t>曾向銷售員</a:t>
            </a:r>
            <a:r>
              <a:rPr lang="en-US" dirty="0"/>
              <a:t>B</a:t>
            </a:r>
            <a:r>
              <a:rPr lang="zh-TW" altLang="en-US" dirty="0"/>
              <a:t>表示希望在中環分店上班），否則就投訴阿明。</a:t>
            </a:r>
            <a:endParaRPr lang="en-US" dirty="0"/>
          </a:p>
        </p:txBody>
      </p:sp>
    </p:spTree>
    <p:extLst>
      <p:ext uri="{BB962C8B-B14F-4D97-AF65-F5344CB8AC3E}">
        <p14:creationId xmlns:p14="http://schemas.microsoft.com/office/powerpoint/2010/main" val="6388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820D-CACE-49DE-9FAE-3D7A0F17289B}"/>
              </a:ext>
            </a:extLst>
          </p:cNvPr>
          <p:cNvSpPr>
            <a:spLocks noGrp="1"/>
          </p:cNvSpPr>
          <p:nvPr>
            <p:ph type="title"/>
          </p:nvPr>
        </p:nvSpPr>
        <p:spPr/>
        <p:txBody>
          <a:bodyPr/>
          <a:lstStyle/>
          <a:p>
            <a:r>
              <a:rPr lang="zh-TW" altLang="en-US" dirty="0"/>
              <a:t>分析衝突成因</a:t>
            </a:r>
            <a:endParaRPr lang="en-US" dirty="0"/>
          </a:p>
        </p:txBody>
      </p:sp>
      <p:sp>
        <p:nvSpPr>
          <p:cNvPr id="3" name="Content Placeholder 2">
            <a:extLst>
              <a:ext uri="{FF2B5EF4-FFF2-40B4-BE49-F238E27FC236}">
                <a16:creationId xmlns:a16="http://schemas.microsoft.com/office/drawing/2014/main" id="{36063253-494F-4D5B-89CD-B0769AD01286}"/>
              </a:ext>
            </a:extLst>
          </p:cNvPr>
          <p:cNvSpPr>
            <a:spLocks noGrp="1"/>
          </p:cNvSpPr>
          <p:nvPr>
            <p:ph idx="1"/>
          </p:nvPr>
        </p:nvSpPr>
        <p:spPr/>
        <p:txBody>
          <a:bodyPr>
            <a:normAutofit lnSpcReduction="10000"/>
          </a:bodyPr>
          <a:lstStyle/>
          <a:p>
            <a:pPr lvl="0"/>
            <a:r>
              <a:rPr lang="zh-TW" altLang="en-US" dirty="0"/>
              <a:t>觀點不同</a:t>
            </a:r>
            <a:r>
              <a:rPr lang="en-US" altLang="zh-TW" dirty="0"/>
              <a:t>: </a:t>
            </a:r>
          </a:p>
          <a:p>
            <a:pPr lvl="0"/>
            <a:r>
              <a:rPr lang="zh-TW" altLang="en-US" dirty="0"/>
              <a:t>阿明認為自己有權指派銷售員</a:t>
            </a:r>
            <a:r>
              <a:rPr lang="en-US" altLang="zh-TW" dirty="0"/>
              <a:t>B</a:t>
            </a:r>
            <a:r>
              <a:rPr lang="zh-TW" altLang="en-US" dirty="0"/>
              <a:t>暫時頂工作</a:t>
            </a:r>
            <a:endParaRPr lang="en-US" altLang="zh-TW" dirty="0"/>
          </a:p>
          <a:p>
            <a:pPr lvl="0"/>
            <a:r>
              <a:rPr lang="en-US" altLang="zh-TW" dirty="0"/>
              <a:t>B : </a:t>
            </a:r>
            <a:r>
              <a:rPr lang="zh-TW" altLang="en-US" dirty="0"/>
              <a:t>知道</a:t>
            </a:r>
            <a:r>
              <a:rPr lang="en-US" altLang="zh-TW" dirty="0"/>
              <a:t>C</a:t>
            </a:r>
            <a:r>
              <a:rPr lang="zh-TW" altLang="en-US" dirty="0"/>
              <a:t>是想到有興趣到中環分店工作。</a:t>
            </a:r>
            <a:endParaRPr lang="en-US" altLang="zh-TW" dirty="0"/>
          </a:p>
          <a:p>
            <a:pPr lvl="0"/>
            <a:r>
              <a:rPr lang="zh-TW" altLang="en-US" dirty="0"/>
              <a:t>資源分配</a:t>
            </a:r>
            <a:r>
              <a:rPr lang="en-US" altLang="zh-TW" dirty="0"/>
              <a:t>:</a:t>
            </a:r>
          </a:p>
          <a:p>
            <a:pPr lvl="0"/>
            <a:r>
              <a:rPr lang="zh-TW" altLang="en-US" dirty="0"/>
              <a:t>阿明覺得後勤人員調往前線恰當</a:t>
            </a:r>
            <a:endParaRPr lang="en-US" altLang="zh-TW" dirty="0"/>
          </a:p>
          <a:p>
            <a:pPr lvl="0"/>
            <a:r>
              <a:rPr lang="en-US" altLang="zh-TW" dirty="0"/>
              <a:t>B</a:t>
            </a:r>
            <a:r>
              <a:rPr lang="zh-TW" altLang="en-US" dirty="0"/>
              <a:t>覺得</a:t>
            </a:r>
            <a:r>
              <a:rPr lang="en-US" altLang="zh-TW" dirty="0"/>
              <a:t>C</a:t>
            </a:r>
            <a:r>
              <a:rPr lang="zh-TW" altLang="en-US" dirty="0"/>
              <a:t>想去中環分店所以他覺得阿明覺得應該由</a:t>
            </a:r>
            <a:r>
              <a:rPr lang="en-US" altLang="zh-TW" dirty="0"/>
              <a:t>C</a:t>
            </a:r>
            <a:r>
              <a:rPr lang="zh-TW" altLang="en-US" dirty="0"/>
              <a:t>去做替工。</a:t>
            </a:r>
            <a:endParaRPr lang="en-US" altLang="zh-TW" dirty="0"/>
          </a:p>
          <a:p>
            <a:pPr lvl="0"/>
            <a:r>
              <a:rPr lang="zh-TW" altLang="en-US" dirty="0"/>
              <a:t>期望</a:t>
            </a:r>
            <a:r>
              <a:rPr lang="en-US" altLang="zh-TW" dirty="0"/>
              <a:t>:</a:t>
            </a:r>
          </a:p>
          <a:p>
            <a:pPr lvl="0"/>
            <a:r>
              <a:rPr lang="zh-TW" altLang="en-US" dirty="0"/>
              <a:t>阿明期望</a:t>
            </a:r>
            <a:r>
              <a:rPr lang="en-US" altLang="zh-TW" dirty="0"/>
              <a:t>B</a:t>
            </a:r>
            <a:r>
              <a:rPr lang="zh-TW" altLang="en-US" dirty="0"/>
              <a:t>應該要遵從指示暫時頂替</a:t>
            </a:r>
            <a:r>
              <a:rPr lang="en-US" altLang="zh-TW" dirty="0"/>
              <a:t>A</a:t>
            </a:r>
            <a:r>
              <a:rPr lang="zh-TW" altLang="en-US" dirty="0"/>
              <a:t>的工作。</a:t>
            </a:r>
            <a:endParaRPr lang="en-US" altLang="zh-TW" dirty="0"/>
          </a:p>
          <a:p>
            <a:pPr lvl="0"/>
            <a:r>
              <a:rPr lang="en-US" altLang="zh-TW" dirty="0"/>
              <a:t>B</a:t>
            </a:r>
            <a:r>
              <a:rPr lang="zh-TW" altLang="en-US" dirty="0"/>
              <a:t>期望阿明接受自己的意見。</a:t>
            </a:r>
            <a:endParaRPr lang="en-US" altLang="zh-TW" dirty="0"/>
          </a:p>
        </p:txBody>
      </p:sp>
    </p:spTree>
    <p:extLst>
      <p:ext uri="{BB962C8B-B14F-4D97-AF65-F5344CB8AC3E}">
        <p14:creationId xmlns:p14="http://schemas.microsoft.com/office/powerpoint/2010/main" val="415294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9092-6FF6-4063-90B7-0B55CEA8B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E656B7-C8FF-41A7-9C97-7C4AAE2EED79}"/>
              </a:ext>
            </a:extLst>
          </p:cNvPr>
          <p:cNvSpPr>
            <a:spLocks noGrp="1"/>
          </p:cNvSpPr>
          <p:nvPr>
            <p:ph idx="1"/>
          </p:nvPr>
        </p:nvSpPr>
        <p:spPr/>
        <p:txBody>
          <a:bodyPr/>
          <a:lstStyle/>
          <a:p>
            <a:r>
              <a:rPr lang="zh-TW" altLang="en-US" dirty="0"/>
              <a:t>溝通障礙</a:t>
            </a:r>
            <a:endParaRPr lang="en-US" altLang="zh-TW" dirty="0"/>
          </a:p>
          <a:p>
            <a:r>
              <a:rPr lang="en-US" altLang="zh-TW" dirty="0"/>
              <a:t>B</a:t>
            </a:r>
            <a:r>
              <a:rPr lang="zh-TW" altLang="en-US" dirty="0"/>
              <a:t>不應破口大罵，應冷靜理性地表達自己的觀點。</a:t>
            </a:r>
            <a:endParaRPr lang="en-US" altLang="zh-TW" dirty="0"/>
          </a:p>
          <a:p>
            <a:r>
              <a:rPr lang="zh-TW" altLang="en-US" dirty="0"/>
              <a:t>目標不同</a:t>
            </a:r>
            <a:endParaRPr lang="en-US" altLang="zh-TW" dirty="0"/>
          </a:p>
          <a:p>
            <a:r>
              <a:rPr lang="zh-TW" altLang="en-US" dirty="0"/>
              <a:t>阿明以公司的角度出發點為目標。</a:t>
            </a:r>
            <a:endParaRPr lang="en-US" altLang="zh-TW" dirty="0"/>
          </a:p>
          <a:p>
            <a:r>
              <a:rPr lang="zh-TW" altLang="en-US" dirty="0"/>
              <a:t>而</a:t>
            </a:r>
            <a:r>
              <a:rPr lang="en-US" altLang="zh-TW" dirty="0"/>
              <a:t>B</a:t>
            </a:r>
            <a:r>
              <a:rPr lang="zh-TW" altLang="en-US" dirty="0"/>
              <a:t>是以滿足私人</a:t>
            </a:r>
            <a:r>
              <a:rPr lang="en-US" altLang="zh-TW" dirty="0"/>
              <a:t>(B</a:t>
            </a:r>
            <a:r>
              <a:rPr lang="zh-TW" altLang="en-US" dirty="0"/>
              <a:t>和</a:t>
            </a:r>
            <a:r>
              <a:rPr lang="en-US" altLang="zh-TW" dirty="0"/>
              <a:t>C)</a:t>
            </a:r>
            <a:r>
              <a:rPr lang="zh-TW" altLang="en-US" dirty="0"/>
              <a:t>的出發點為目標。</a:t>
            </a:r>
            <a:endParaRPr lang="en-US" altLang="zh-TW" dirty="0"/>
          </a:p>
          <a:p>
            <a:r>
              <a:rPr lang="zh-TW" altLang="en-US" dirty="0"/>
              <a:t>其他</a:t>
            </a:r>
            <a:endParaRPr lang="en-US" altLang="zh-TW" dirty="0"/>
          </a:p>
          <a:p>
            <a:r>
              <a:rPr lang="en-US" altLang="zh-TW" dirty="0"/>
              <a:t>B</a:t>
            </a:r>
            <a:r>
              <a:rPr lang="zh-TW" altLang="en-US" dirty="0"/>
              <a:t>情商低。</a:t>
            </a:r>
            <a:endParaRPr lang="en-US" dirty="0"/>
          </a:p>
        </p:txBody>
      </p:sp>
    </p:spTree>
    <p:extLst>
      <p:ext uri="{BB962C8B-B14F-4D97-AF65-F5344CB8AC3E}">
        <p14:creationId xmlns:p14="http://schemas.microsoft.com/office/powerpoint/2010/main" val="289745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2F25C-3297-47B1-9498-DF7753D8E2A1}"/>
              </a:ext>
            </a:extLst>
          </p:cNvPr>
          <p:cNvSpPr>
            <a:spLocks noGrp="1"/>
          </p:cNvSpPr>
          <p:nvPr>
            <p:ph idx="1"/>
          </p:nvPr>
        </p:nvSpPr>
        <p:spPr>
          <a:xfrm>
            <a:off x="244187" y="197427"/>
            <a:ext cx="11130395" cy="6463145"/>
          </a:xfrm>
        </p:spPr>
        <p:txBody>
          <a:bodyPr/>
          <a:lstStyle/>
          <a:p>
            <a:pPr marL="0" indent="0">
              <a:buNone/>
            </a:pPr>
            <a:r>
              <a:rPr lang="zh-TW" altLang="en-US" dirty="0"/>
              <a:t>如何妥善化解</a:t>
            </a:r>
            <a:r>
              <a:rPr lang="en-US" altLang="zh-TW" dirty="0"/>
              <a:t>?</a:t>
            </a:r>
          </a:p>
          <a:p>
            <a:pPr marL="0" indent="0">
              <a:buNone/>
            </a:pPr>
            <a:r>
              <a:rPr lang="zh-TW" altLang="en-US" dirty="0"/>
              <a:t>迴避</a:t>
            </a:r>
            <a:r>
              <a:rPr lang="en-US" altLang="zh-TW" dirty="0"/>
              <a:t>:</a:t>
            </a:r>
          </a:p>
          <a:p>
            <a:pPr marL="0" indent="0">
              <a:buNone/>
            </a:pPr>
            <a:r>
              <a:rPr lang="zh-TW" altLang="en-US" dirty="0"/>
              <a:t>阿明首先令</a:t>
            </a:r>
            <a:r>
              <a:rPr lang="en-US" altLang="zh-TW" dirty="0"/>
              <a:t>B</a:t>
            </a:r>
            <a:r>
              <a:rPr lang="zh-TW" altLang="en-US" dirty="0"/>
              <a:t>冷靜下來，再講明自己的觀點</a:t>
            </a:r>
            <a:r>
              <a:rPr lang="en-US" altLang="zh-TW" dirty="0"/>
              <a:t>:</a:t>
            </a:r>
          </a:p>
          <a:p>
            <a:pPr marL="0" indent="0">
              <a:buNone/>
            </a:pPr>
            <a:r>
              <a:rPr lang="zh-TW" altLang="en-US" dirty="0"/>
              <a:t>首先，阿明不知道</a:t>
            </a:r>
            <a:r>
              <a:rPr lang="en-US" altLang="zh-TW" dirty="0"/>
              <a:t>C</a:t>
            </a:r>
            <a:r>
              <a:rPr lang="zh-TW" altLang="en-US" dirty="0"/>
              <a:t>的期望，不知道</a:t>
            </a:r>
            <a:r>
              <a:rPr lang="en-US" altLang="zh-TW" dirty="0"/>
              <a:t>C</a:t>
            </a:r>
            <a:r>
              <a:rPr lang="zh-TW" altLang="en-US" dirty="0"/>
              <a:t>有意想來中環分店工作。</a:t>
            </a:r>
            <a:endParaRPr lang="en-US" altLang="zh-TW" dirty="0"/>
          </a:p>
          <a:p>
            <a:pPr marL="0" indent="0">
              <a:buNone/>
            </a:pPr>
            <a:r>
              <a:rPr lang="zh-TW" altLang="en-US" dirty="0"/>
              <a:t>妥協及包容</a:t>
            </a:r>
            <a:r>
              <a:rPr lang="en-US" altLang="zh-TW" dirty="0"/>
              <a:t>:</a:t>
            </a:r>
          </a:p>
          <a:p>
            <a:pPr marL="0" indent="0">
              <a:buNone/>
            </a:pPr>
            <a:r>
              <a:rPr lang="zh-TW" altLang="en-US" dirty="0"/>
              <a:t>向</a:t>
            </a:r>
            <a:r>
              <a:rPr lang="en-US" altLang="zh-TW" dirty="0"/>
              <a:t>B</a:t>
            </a:r>
            <a:r>
              <a:rPr lang="zh-TW" altLang="en-US" dirty="0"/>
              <a:t>表明如果</a:t>
            </a:r>
            <a:r>
              <a:rPr lang="en-US" altLang="zh-TW" dirty="0"/>
              <a:t>C</a:t>
            </a:r>
            <a:r>
              <a:rPr lang="zh-TW" altLang="en-US" dirty="0"/>
              <a:t>想來中環工作，可以向公司申請。</a:t>
            </a:r>
            <a:endParaRPr lang="en-US" altLang="zh-TW" dirty="0"/>
          </a:p>
          <a:p>
            <a:pPr marL="0" indent="0">
              <a:buNone/>
            </a:pPr>
            <a:r>
              <a:rPr lang="zh-TW" altLang="en-US" dirty="0"/>
              <a:t>合作</a:t>
            </a:r>
            <a:r>
              <a:rPr lang="en-US" altLang="zh-TW" dirty="0"/>
              <a:t>:	</a:t>
            </a:r>
          </a:p>
          <a:p>
            <a:pPr marL="0" indent="0">
              <a:buNone/>
            </a:pPr>
            <a:r>
              <a:rPr lang="zh-TW" altLang="en-US" dirty="0"/>
              <a:t>而阿明可以向</a:t>
            </a:r>
            <a:r>
              <a:rPr lang="en-US" altLang="zh-TW" dirty="0"/>
              <a:t>B</a:t>
            </a:r>
            <a:r>
              <a:rPr lang="zh-TW" altLang="en-US" dirty="0"/>
              <a:t>表明如果營運上有需要，後勤人員需支援前線人員工作。頂替</a:t>
            </a:r>
            <a:r>
              <a:rPr lang="en-US" altLang="zh-TW" dirty="0"/>
              <a:t>A</a:t>
            </a:r>
            <a:r>
              <a:rPr lang="zh-TW" altLang="en-US" dirty="0"/>
              <a:t>工作是</a:t>
            </a:r>
            <a:r>
              <a:rPr lang="en-US" altLang="zh-TW" dirty="0"/>
              <a:t>B</a:t>
            </a:r>
            <a:r>
              <a:rPr lang="zh-TW" altLang="en-US" dirty="0"/>
              <a:t>的工作範圍之一。</a:t>
            </a:r>
            <a:endParaRPr lang="en-US" altLang="zh-TW" dirty="0"/>
          </a:p>
          <a:p>
            <a:pPr marL="0" indent="0">
              <a:buNone/>
            </a:pPr>
            <a:r>
              <a:rPr lang="zh-TW" altLang="en-US" dirty="0"/>
              <a:t>合作</a:t>
            </a:r>
            <a:r>
              <a:rPr lang="en-US" altLang="zh-TW" dirty="0"/>
              <a:t>+</a:t>
            </a:r>
            <a:r>
              <a:rPr lang="zh-TW" altLang="en-US" dirty="0"/>
              <a:t>強逼</a:t>
            </a:r>
            <a:r>
              <a:rPr lang="en-US" altLang="zh-TW" dirty="0"/>
              <a:t>:	</a:t>
            </a:r>
          </a:p>
          <a:p>
            <a:pPr marL="0" indent="0">
              <a:buNone/>
            </a:pPr>
            <a:r>
              <a:rPr lang="zh-TW" altLang="en-US" dirty="0"/>
              <a:t>如</a:t>
            </a:r>
            <a:r>
              <a:rPr lang="en-US" altLang="zh-TW" dirty="0"/>
              <a:t>B</a:t>
            </a:r>
            <a:r>
              <a:rPr lang="zh-TW" altLang="en-US" dirty="0"/>
              <a:t>需要投訴阿明，阿明可以提供投拆表格及將會配合公司程序上的要求。</a:t>
            </a:r>
            <a:endParaRPr lang="en-US" altLang="zh-TW" dirty="0"/>
          </a:p>
          <a:p>
            <a:pPr marL="0" indent="0">
              <a:buNone/>
            </a:pPr>
            <a:r>
              <a:rPr lang="zh-TW" altLang="en-US" dirty="0"/>
              <a:t>讓</a:t>
            </a:r>
            <a:r>
              <a:rPr lang="en-US" altLang="zh-TW" dirty="0"/>
              <a:t>B</a:t>
            </a:r>
            <a:r>
              <a:rPr lang="zh-TW" altLang="en-US" dirty="0"/>
              <a:t>去選擇頂不頂替</a:t>
            </a:r>
            <a:r>
              <a:rPr lang="en-US" altLang="zh-TW" dirty="0"/>
              <a:t>A</a:t>
            </a:r>
            <a:r>
              <a:rPr lang="zh-TW" altLang="en-US" dirty="0"/>
              <a:t>，如不合作，將會如實記錄，按公司規矩處理。</a:t>
            </a:r>
            <a:endParaRPr lang="en-US" dirty="0"/>
          </a:p>
        </p:txBody>
      </p:sp>
    </p:spTree>
    <p:extLst>
      <p:ext uri="{BB962C8B-B14F-4D97-AF65-F5344CB8AC3E}">
        <p14:creationId xmlns:p14="http://schemas.microsoft.com/office/powerpoint/2010/main" val="52124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1799-7DD4-407F-A3E1-8C4E0A15249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B9B842-5081-4BFC-93F8-EE9F527A8935}"/>
              </a:ext>
            </a:extLst>
          </p:cNvPr>
          <p:cNvSpPr>
            <a:spLocks noGrp="1"/>
          </p:cNvSpPr>
          <p:nvPr>
            <p:ph idx="1"/>
          </p:nvPr>
        </p:nvSpPr>
        <p:spPr/>
        <p:txBody>
          <a:bodyPr/>
          <a:lstStyle/>
          <a:p>
            <a:pPr marL="457200" lvl="1" indent="0">
              <a:buNone/>
            </a:pPr>
            <a:r>
              <a:rPr lang="zh-TW" altLang="en-US" dirty="0"/>
              <a:t>共同目標</a:t>
            </a:r>
            <a:endParaRPr lang="en-US" sz="1800" dirty="0"/>
          </a:p>
          <a:p>
            <a:pPr marL="457200" lvl="1" indent="0">
              <a:buNone/>
            </a:pPr>
            <a:r>
              <a:rPr lang="zh-TW" altLang="en-US" dirty="0"/>
              <a:t>資源分配</a:t>
            </a:r>
            <a:endParaRPr lang="en-US" sz="1800" dirty="0"/>
          </a:p>
          <a:p>
            <a:pPr marL="457200" lvl="1" indent="0">
              <a:buNone/>
            </a:pPr>
            <a:r>
              <a:rPr lang="zh-TW" altLang="en-US" dirty="0"/>
              <a:t>清楚工作程序</a:t>
            </a:r>
            <a:endParaRPr lang="en-US" sz="1800" dirty="0"/>
          </a:p>
          <a:p>
            <a:pPr marL="457200" lvl="1" indent="0">
              <a:buNone/>
            </a:pPr>
            <a:r>
              <a:rPr lang="zh-TW" altLang="en-US" dirty="0"/>
              <a:t>清楚職責範圍</a:t>
            </a:r>
            <a:endParaRPr lang="en-US" sz="1800" dirty="0"/>
          </a:p>
          <a:p>
            <a:pPr marL="457200" lvl="1" indent="0">
              <a:buNone/>
            </a:pPr>
            <a:r>
              <a:rPr lang="zh-TW" altLang="en-US" dirty="0"/>
              <a:t>設立有效溝通</a:t>
            </a:r>
            <a:endParaRPr lang="en-US" sz="1800" dirty="0"/>
          </a:p>
          <a:p>
            <a:pPr marL="457200" lvl="1" indent="0">
              <a:buNone/>
            </a:pPr>
            <a:r>
              <a:rPr lang="zh-TW" altLang="en-US" dirty="0"/>
              <a:t>培訓</a:t>
            </a:r>
            <a:r>
              <a:rPr lang="zh-TW" altLang="en-US" sz="1800" dirty="0"/>
              <a:t>，</a:t>
            </a:r>
            <a:r>
              <a:rPr lang="zh-TW" altLang="en-US" dirty="0"/>
              <a:t>培養團隊精神</a:t>
            </a:r>
            <a:endParaRPr lang="en-US" sz="1800" dirty="0"/>
          </a:p>
          <a:p>
            <a:endParaRPr lang="en-US" dirty="0"/>
          </a:p>
        </p:txBody>
      </p:sp>
    </p:spTree>
    <p:extLst>
      <p:ext uri="{BB962C8B-B14F-4D97-AF65-F5344CB8AC3E}">
        <p14:creationId xmlns:p14="http://schemas.microsoft.com/office/powerpoint/2010/main" val="4234445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5996-1C59-4127-B9FB-EC675908CC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EAE86-5898-4C58-9604-0B655A238E00}"/>
              </a:ext>
            </a:extLst>
          </p:cNvPr>
          <p:cNvSpPr>
            <a:spLocks noGrp="1"/>
          </p:cNvSpPr>
          <p:nvPr>
            <p:ph idx="1"/>
          </p:nvPr>
        </p:nvSpPr>
        <p:spPr/>
        <p:txBody>
          <a:bodyPr/>
          <a:lstStyle/>
          <a:p>
            <a:pPr marL="457200" lvl="1" indent="0">
              <a:buNone/>
            </a:pPr>
            <a:r>
              <a:rPr lang="zh-TW" altLang="en-US" dirty="0"/>
              <a:t>認識主要問題</a:t>
            </a:r>
            <a:endParaRPr lang="en-US" sz="1800" dirty="0"/>
          </a:p>
          <a:p>
            <a:pPr marL="457200" lvl="1" indent="0">
              <a:buNone/>
            </a:pPr>
            <a:r>
              <a:rPr lang="zh-TW" altLang="en-US" dirty="0"/>
              <a:t>先處理情緒</a:t>
            </a:r>
            <a:endParaRPr lang="en-US" sz="1800" dirty="0"/>
          </a:p>
          <a:p>
            <a:pPr marL="457200" lvl="1" indent="0">
              <a:buNone/>
            </a:pPr>
            <a:r>
              <a:rPr lang="zh-TW" altLang="en-US" dirty="0"/>
              <a:t>後處理事情</a:t>
            </a:r>
            <a:endParaRPr lang="en-US" sz="1800" dirty="0"/>
          </a:p>
          <a:p>
            <a:pPr marL="457200" lvl="1" indent="0">
              <a:buNone/>
            </a:pPr>
            <a:r>
              <a:rPr lang="zh-TW" altLang="en-US" dirty="0"/>
              <a:t>跟進工作，保持溝通</a:t>
            </a:r>
            <a:endParaRPr lang="en-US" sz="1800" dirty="0"/>
          </a:p>
          <a:p>
            <a:pPr marL="457200" lvl="1" indent="0">
              <a:buNone/>
            </a:pPr>
            <a:r>
              <a:rPr lang="zh-TW" altLang="en-US" dirty="0"/>
              <a:t>檢討</a:t>
            </a:r>
            <a:endParaRPr lang="en-US" sz="1800" dirty="0"/>
          </a:p>
          <a:p>
            <a:endParaRPr lang="en-US" dirty="0"/>
          </a:p>
        </p:txBody>
      </p:sp>
    </p:spTree>
    <p:extLst>
      <p:ext uri="{BB962C8B-B14F-4D97-AF65-F5344CB8AC3E}">
        <p14:creationId xmlns:p14="http://schemas.microsoft.com/office/powerpoint/2010/main" val="340117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CD039-6191-4318-BE7C-CB078C7E481B}"/>
              </a:ext>
            </a:extLst>
          </p:cNvPr>
          <p:cNvSpPr>
            <a:spLocks noGrp="1"/>
          </p:cNvSpPr>
          <p:nvPr>
            <p:ph idx="1"/>
          </p:nvPr>
        </p:nvSpPr>
        <p:spPr/>
        <p:txBody>
          <a:bodyPr/>
          <a:lstStyle/>
          <a:p>
            <a:r>
              <a:rPr lang="en-US" dirty="0"/>
              <a:t>3. </a:t>
            </a:r>
            <a:r>
              <a:rPr lang="zh-TW" altLang="en-US" dirty="0"/>
              <a:t>這情景如處理得不好，會帶來甚麼影響</a:t>
            </a:r>
            <a:r>
              <a:rPr lang="en-US" dirty="0"/>
              <a:t>?</a:t>
            </a:r>
          </a:p>
          <a:p>
            <a:endParaRPr lang="en-US" dirty="0"/>
          </a:p>
          <a:p>
            <a:r>
              <a:rPr lang="zh-TW" altLang="en-US" dirty="0"/>
              <a:t>影響同事關係</a:t>
            </a:r>
            <a:endParaRPr lang="en-US" altLang="zh-TW" dirty="0"/>
          </a:p>
          <a:p>
            <a:r>
              <a:rPr lang="zh-TW" altLang="en-US" dirty="0"/>
              <a:t>破壞公司規矩</a:t>
            </a:r>
            <a:endParaRPr lang="en-US" altLang="zh-TW" dirty="0"/>
          </a:p>
          <a:p>
            <a:r>
              <a:rPr lang="zh-TW" altLang="en-US" dirty="0"/>
              <a:t>影響公司運作</a:t>
            </a:r>
            <a:endParaRPr lang="en-US" altLang="zh-TW" dirty="0"/>
          </a:p>
          <a:p>
            <a:r>
              <a:rPr lang="zh-TW" altLang="en-US" dirty="0"/>
              <a:t>影響公司聲譽</a:t>
            </a:r>
            <a:endParaRPr lang="en-US" altLang="zh-TW" dirty="0"/>
          </a:p>
        </p:txBody>
      </p:sp>
    </p:spTree>
    <p:extLst>
      <p:ext uri="{BB962C8B-B14F-4D97-AF65-F5344CB8AC3E}">
        <p14:creationId xmlns:p14="http://schemas.microsoft.com/office/powerpoint/2010/main" val="356623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496</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新細明體</vt:lpstr>
      <vt:lpstr>Arial</vt:lpstr>
      <vt:lpstr>Calibri</vt:lpstr>
      <vt:lpstr>Calibri Light</vt:lpstr>
      <vt:lpstr>Office Theme</vt:lpstr>
      <vt:lpstr>前端網站開發人員證書</vt:lpstr>
      <vt:lpstr>衝突事物</vt:lpstr>
      <vt:lpstr>分析衝突成因</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前端網站開發人員證書</dc:title>
  <dc:creator>User</dc:creator>
  <cp:lastModifiedBy>User</cp:lastModifiedBy>
  <cp:revision>9</cp:revision>
  <dcterms:created xsi:type="dcterms:W3CDTF">2022-07-27T06:43:19Z</dcterms:created>
  <dcterms:modified xsi:type="dcterms:W3CDTF">2022-07-27T07:56:08Z</dcterms:modified>
</cp:coreProperties>
</file>