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8D5C9F-5EA3-43F7-A231-9B4C671C3E06}">
  <a:tblStyle styleId="{5F8D5C9F-5EA3-43F7-A231-9B4C671C3E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21"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3e3e6a8c6d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3e3e6a8c6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e3e6a8c6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e3e6a8c6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f926196c6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f926196c6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e3e6a8c6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e3e6a8c6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f926196c6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f926196c6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e3e6a8c6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e3e6a8c6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e3e6a8c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e3e6a8c6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f926196c6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f926196c6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e3e6a8c6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e3e6a8c6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f926196c6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f926196c6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522722"/>
            <a:ext cx="8222100" cy="838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4800">
                <a:latin typeface="Arial"/>
                <a:ea typeface="Arial"/>
                <a:cs typeface="Arial"/>
                <a:sym typeface="Arial"/>
              </a:rPr>
              <a:t>前端網站開發人員證書</a:t>
            </a:r>
            <a:endParaRPr/>
          </a:p>
        </p:txBody>
      </p:sp>
      <p:sp>
        <p:nvSpPr>
          <p:cNvPr id="86" name="Google Shape;86;p13"/>
          <p:cNvSpPr txBox="1">
            <a:spLocks noGrp="1"/>
          </p:cNvSpPr>
          <p:nvPr>
            <p:ph type="subTitle" idx="1"/>
          </p:nvPr>
        </p:nvSpPr>
        <p:spPr>
          <a:xfrm>
            <a:off x="598088" y="2355288"/>
            <a:ext cx="8222100" cy="432900"/>
          </a:xfrm>
          <a:prstGeom prst="rect">
            <a:avLst/>
          </a:prstGeom>
        </p:spPr>
        <p:txBody>
          <a:bodyPr spcFirstLastPara="1" wrap="square" lIns="91425" tIns="91425" rIns="91425" bIns="91425" anchor="t" anchorCtr="0">
            <a:normAutofit fontScale="25000" lnSpcReduction="20000"/>
          </a:bodyPr>
          <a:lstStyle/>
          <a:p>
            <a:pPr marL="0" lvl="0" indent="0" algn="ctr" rtl="0">
              <a:lnSpc>
                <a:spcPct val="90000"/>
              </a:lnSpc>
              <a:spcBef>
                <a:spcPts val="1000"/>
              </a:spcBef>
              <a:spcAft>
                <a:spcPts val="0"/>
              </a:spcAft>
              <a:buNone/>
            </a:pPr>
            <a:r>
              <a:rPr lang="en-GB" sz="9600">
                <a:latin typeface="Arial"/>
                <a:ea typeface="Arial"/>
                <a:cs typeface="Arial"/>
                <a:sym typeface="Arial"/>
              </a:rPr>
              <a:t>個人素養</a:t>
            </a:r>
            <a:endParaRPr sz="9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Group A:</a:t>
            </a:r>
            <a:endParaRPr sz="5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Ng Tsz Ching (13)</a:t>
            </a:r>
            <a:endParaRPr sz="5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Ng Kai Wai (10)</a:t>
            </a:r>
            <a:endParaRPr sz="5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Pong Tsz Chun (4)</a:t>
            </a:r>
            <a:endParaRPr sz="5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Lam Po Sum Terence (19)</a:t>
            </a:r>
            <a:endParaRPr sz="5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Ho Jing Kan Patrick (9)</a:t>
            </a:r>
            <a:endParaRPr sz="5600">
              <a:latin typeface="Arial"/>
              <a:ea typeface="Arial"/>
              <a:cs typeface="Arial"/>
              <a:sym typeface="Arial"/>
            </a:endParaRPr>
          </a:p>
          <a:p>
            <a:pPr marL="0" lvl="0" indent="0" algn="l" rtl="0">
              <a:lnSpc>
                <a:spcPct val="90000"/>
              </a:lnSpc>
              <a:spcBef>
                <a:spcPts val="1000"/>
              </a:spcBef>
              <a:spcAft>
                <a:spcPts val="0"/>
              </a:spcAft>
              <a:buNone/>
            </a:pPr>
            <a:r>
              <a:rPr lang="en-GB" sz="5600">
                <a:latin typeface="Arial"/>
                <a:ea typeface="Arial"/>
                <a:cs typeface="Arial"/>
                <a:sym typeface="Arial"/>
              </a:rPr>
              <a:t>Mok Sze Nga (23)</a:t>
            </a:r>
            <a:endParaRPr sz="5600">
              <a:latin typeface="Arial"/>
              <a:ea typeface="Arial"/>
              <a:cs typeface="Arial"/>
              <a:sym typeface="Arial"/>
            </a:endParaRPr>
          </a:p>
          <a:p>
            <a:pPr marL="0" lvl="0" indent="0" algn="l" rtl="0">
              <a:lnSpc>
                <a:spcPct val="90000"/>
              </a:lnSpc>
              <a:spcBef>
                <a:spcPts val="1000"/>
              </a:spcBef>
              <a:spcAft>
                <a:spcPts val="0"/>
              </a:spcAft>
              <a:buNone/>
            </a:pPr>
            <a:endParaRPr sz="5600">
              <a:latin typeface="Arial"/>
              <a:ea typeface="Arial"/>
              <a:cs typeface="Arial"/>
              <a:sym typeface="Arial"/>
            </a:endParaRPr>
          </a:p>
          <a:p>
            <a:pPr marL="0" lvl="0" indent="0" algn="l" rtl="0">
              <a:lnSpc>
                <a:spcPct val="90000"/>
              </a:lnSpc>
              <a:spcBef>
                <a:spcPts val="1000"/>
              </a:spcBef>
              <a:spcAft>
                <a:spcPts val="0"/>
              </a:spcAft>
              <a:buNone/>
            </a:pPr>
            <a:endParaRPr sz="9600">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影響</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body" idx="1"/>
          </p:nvPr>
        </p:nvSpPr>
        <p:spPr>
          <a:xfrm>
            <a:off x="311700" y="327325"/>
            <a:ext cx="8520600" cy="4241700"/>
          </a:xfrm>
          <a:prstGeom prst="rect">
            <a:avLst/>
          </a:prstGeom>
        </p:spPr>
        <p:txBody>
          <a:bodyPr spcFirstLastPara="1" wrap="square" lIns="91425" tIns="91425" rIns="91425" bIns="91425" anchor="t" anchorCtr="0">
            <a:normAutofit fontScale="25000"/>
          </a:bodyPr>
          <a:lstStyle/>
          <a:p>
            <a:pPr marL="457200" lvl="0" indent="-334168" algn="l" rtl="0">
              <a:lnSpc>
                <a:spcPct val="150000"/>
              </a:lnSpc>
              <a:spcBef>
                <a:spcPts val="0"/>
              </a:spcBef>
              <a:spcAft>
                <a:spcPts val="0"/>
              </a:spcAft>
              <a:buSzPct val="100000"/>
              <a:buFont typeface="Arial"/>
              <a:buAutoNum type="arabicPeriod"/>
            </a:pPr>
            <a:r>
              <a:rPr lang="en-GB" sz="6650" b="1">
                <a:latin typeface="Arial"/>
                <a:ea typeface="Arial"/>
                <a:cs typeface="Arial"/>
                <a:sym typeface="Arial"/>
              </a:rPr>
              <a:t>即時</a:t>
            </a:r>
            <a:endParaRPr sz="6650" b="1">
              <a:latin typeface="Arial"/>
              <a:ea typeface="Arial"/>
              <a:cs typeface="Arial"/>
              <a:sym typeface="Arial"/>
            </a:endParaRPr>
          </a:p>
          <a:p>
            <a:pPr marL="914400" lvl="1" indent="-334168" algn="l" rtl="0">
              <a:lnSpc>
                <a:spcPct val="150000"/>
              </a:lnSpc>
              <a:spcBef>
                <a:spcPts val="0"/>
              </a:spcBef>
              <a:spcAft>
                <a:spcPts val="0"/>
              </a:spcAft>
              <a:buSzPct val="100000"/>
              <a:buFont typeface="Arial"/>
              <a:buAutoNum type="alphaLcPeriod"/>
            </a:pPr>
            <a:r>
              <a:rPr lang="en-GB" sz="6650">
                <a:latin typeface="Arial"/>
                <a:ea typeface="Arial"/>
                <a:cs typeface="Arial"/>
                <a:sym typeface="Arial"/>
              </a:rPr>
              <a:t>員工情緒失控，或會傷害他人</a:t>
            </a:r>
            <a:endParaRPr sz="6650">
              <a:latin typeface="Arial"/>
              <a:ea typeface="Arial"/>
              <a:cs typeface="Arial"/>
              <a:sym typeface="Arial"/>
            </a:endParaRPr>
          </a:p>
          <a:p>
            <a:pPr marL="914400" lvl="1" indent="-334168" algn="l" rtl="0">
              <a:lnSpc>
                <a:spcPct val="150000"/>
              </a:lnSpc>
              <a:spcBef>
                <a:spcPts val="0"/>
              </a:spcBef>
              <a:spcAft>
                <a:spcPts val="0"/>
              </a:spcAft>
              <a:buSzPct val="100000"/>
              <a:buFont typeface="Arial"/>
              <a:buAutoNum type="alphaLcPeriod"/>
            </a:pPr>
            <a:r>
              <a:rPr lang="en-GB" sz="6650">
                <a:latin typeface="Arial"/>
                <a:ea typeface="Arial"/>
                <a:cs typeface="Arial"/>
                <a:sym typeface="Arial"/>
              </a:rPr>
              <a:t>沒人上班，工作不能完成</a:t>
            </a:r>
            <a:endParaRPr sz="6650">
              <a:latin typeface="Arial"/>
              <a:ea typeface="Arial"/>
              <a:cs typeface="Arial"/>
              <a:sym typeface="Arial"/>
            </a:endParaRPr>
          </a:p>
          <a:p>
            <a:pPr marL="914400" lvl="1" indent="-334168" algn="l" rtl="0">
              <a:lnSpc>
                <a:spcPct val="150000"/>
              </a:lnSpc>
              <a:spcBef>
                <a:spcPts val="0"/>
              </a:spcBef>
              <a:spcAft>
                <a:spcPts val="0"/>
              </a:spcAft>
              <a:buSzPct val="100000"/>
              <a:buFont typeface="Arial"/>
              <a:buAutoNum type="alphaLcPeriod"/>
            </a:pPr>
            <a:r>
              <a:rPr lang="en-GB" sz="6650">
                <a:solidFill>
                  <a:srgbClr val="000000"/>
                </a:solidFill>
                <a:latin typeface="Arial"/>
                <a:ea typeface="Arial"/>
                <a:cs typeface="Arial"/>
                <a:sym typeface="Arial"/>
              </a:rPr>
              <a:t>影響公司運作</a:t>
            </a:r>
            <a:endParaRPr sz="6650">
              <a:latin typeface="Arial"/>
              <a:ea typeface="Arial"/>
              <a:cs typeface="Arial"/>
              <a:sym typeface="Arial"/>
            </a:endParaRPr>
          </a:p>
          <a:p>
            <a:pPr marL="0" lvl="0" indent="0" algn="l" rtl="0">
              <a:lnSpc>
                <a:spcPct val="150000"/>
              </a:lnSpc>
              <a:spcBef>
                <a:spcPts val="0"/>
              </a:spcBef>
              <a:spcAft>
                <a:spcPts val="0"/>
              </a:spcAft>
              <a:buNone/>
            </a:pPr>
            <a:endParaRPr sz="5050">
              <a:latin typeface="Arial"/>
              <a:ea typeface="Arial"/>
              <a:cs typeface="Arial"/>
              <a:sym typeface="Arial"/>
            </a:endParaRPr>
          </a:p>
          <a:p>
            <a:pPr marL="457200" lvl="0" indent="-334168" algn="l" rtl="0">
              <a:lnSpc>
                <a:spcPct val="150000"/>
              </a:lnSpc>
              <a:spcBef>
                <a:spcPts val="1200"/>
              </a:spcBef>
              <a:spcAft>
                <a:spcPts val="0"/>
              </a:spcAft>
              <a:buSzPct val="100000"/>
              <a:buFont typeface="Arial"/>
              <a:buAutoNum type="arabicPeriod"/>
            </a:pPr>
            <a:r>
              <a:rPr lang="en-GB" sz="6650" b="1">
                <a:latin typeface="Arial"/>
                <a:ea typeface="Arial"/>
                <a:cs typeface="Arial"/>
                <a:sym typeface="Arial"/>
              </a:rPr>
              <a:t>長期</a:t>
            </a:r>
            <a:endParaRPr sz="6650" b="1">
              <a:latin typeface="Arial"/>
              <a:ea typeface="Arial"/>
              <a:cs typeface="Arial"/>
              <a:sym typeface="Arial"/>
            </a:endParaRPr>
          </a:p>
          <a:p>
            <a:pPr marL="914400" lvl="1" indent="-334168" algn="l" rtl="0">
              <a:lnSpc>
                <a:spcPct val="150000"/>
              </a:lnSpc>
              <a:spcBef>
                <a:spcPts val="0"/>
              </a:spcBef>
              <a:spcAft>
                <a:spcPts val="0"/>
              </a:spcAft>
              <a:buSzPct val="100000"/>
              <a:buFont typeface="Arial"/>
              <a:buAutoNum type="alphaLcPeriod"/>
            </a:pPr>
            <a:r>
              <a:rPr lang="en-GB" sz="6650">
                <a:latin typeface="Arial"/>
                <a:ea typeface="Arial"/>
                <a:cs typeface="Arial"/>
                <a:sym typeface="Arial"/>
              </a:rPr>
              <a:t>對相關員工的工作表現造成影響</a:t>
            </a:r>
            <a:endParaRPr sz="6650">
              <a:latin typeface="Arial"/>
              <a:ea typeface="Arial"/>
              <a:cs typeface="Arial"/>
              <a:sym typeface="Arial"/>
            </a:endParaRPr>
          </a:p>
          <a:p>
            <a:pPr marL="914400" lvl="1" indent="-334168" algn="l" rtl="0">
              <a:lnSpc>
                <a:spcPct val="150000"/>
              </a:lnSpc>
              <a:spcBef>
                <a:spcPts val="0"/>
              </a:spcBef>
              <a:spcAft>
                <a:spcPts val="0"/>
              </a:spcAft>
              <a:buSzPct val="100000"/>
              <a:buAutoNum type="alphaLcPeriod"/>
            </a:pPr>
            <a:r>
              <a:rPr lang="en-GB" sz="6650">
                <a:latin typeface="Arial"/>
                <a:ea typeface="Arial"/>
                <a:cs typeface="Arial"/>
                <a:sym typeface="Arial"/>
              </a:rPr>
              <a:t>影響公司</a:t>
            </a:r>
            <a:r>
              <a:rPr lang="en-GB" sz="6650">
                <a:solidFill>
                  <a:srgbClr val="000000"/>
                </a:solidFill>
                <a:latin typeface="Arial"/>
                <a:ea typeface="Arial"/>
                <a:cs typeface="Arial"/>
                <a:sym typeface="Arial"/>
              </a:rPr>
              <a:t>聲譽</a:t>
            </a:r>
            <a:endParaRPr sz="6650">
              <a:solidFill>
                <a:srgbClr val="000000"/>
              </a:solidFill>
              <a:latin typeface="Arial"/>
              <a:ea typeface="Arial"/>
              <a:cs typeface="Arial"/>
              <a:sym typeface="Arial"/>
            </a:endParaRPr>
          </a:p>
          <a:p>
            <a:pPr marL="914400" lvl="1" indent="-334168" algn="l" rtl="0">
              <a:lnSpc>
                <a:spcPct val="150000"/>
              </a:lnSpc>
              <a:spcBef>
                <a:spcPts val="0"/>
              </a:spcBef>
              <a:spcAft>
                <a:spcPts val="0"/>
              </a:spcAft>
              <a:buClr>
                <a:srgbClr val="000000"/>
              </a:buClr>
              <a:buSzPct val="100000"/>
              <a:buFont typeface="Arial"/>
              <a:buAutoNum type="alphaLcPeriod"/>
            </a:pPr>
            <a:r>
              <a:rPr lang="en-GB" sz="6650">
                <a:solidFill>
                  <a:srgbClr val="000000"/>
                </a:solidFill>
                <a:latin typeface="Arial"/>
                <a:ea typeface="Arial"/>
                <a:cs typeface="Arial"/>
                <a:sym typeface="Arial"/>
              </a:rPr>
              <a:t>破壞公司規矩</a:t>
            </a:r>
            <a:endParaRPr sz="6650">
              <a:solidFill>
                <a:srgbClr val="000000"/>
              </a:solidFill>
              <a:latin typeface="Arial"/>
              <a:ea typeface="Arial"/>
              <a:cs typeface="Arial"/>
              <a:sym typeface="Arial"/>
            </a:endParaRPr>
          </a:p>
          <a:p>
            <a:pPr marL="914400" lvl="1" indent="-334168" algn="l" rtl="0">
              <a:lnSpc>
                <a:spcPct val="150000"/>
              </a:lnSpc>
              <a:spcBef>
                <a:spcPts val="0"/>
              </a:spcBef>
              <a:spcAft>
                <a:spcPts val="0"/>
              </a:spcAft>
              <a:buClr>
                <a:srgbClr val="000000"/>
              </a:buClr>
              <a:buSzPct val="100000"/>
              <a:buFont typeface="Arial"/>
              <a:buAutoNum type="alphaLcPeriod"/>
            </a:pPr>
            <a:r>
              <a:rPr lang="en-GB" sz="6650">
                <a:solidFill>
                  <a:srgbClr val="000000"/>
                </a:solidFill>
                <a:latin typeface="Arial"/>
                <a:ea typeface="Arial"/>
                <a:cs typeface="Arial"/>
                <a:sym typeface="Arial"/>
              </a:rPr>
              <a:t>影響同事關係</a:t>
            </a:r>
            <a:endParaRPr sz="6650">
              <a:solidFill>
                <a:srgbClr val="000000"/>
              </a:solidFill>
              <a:latin typeface="Arial"/>
              <a:ea typeface="Arial"/>
              <a:cs typeface="Arial"/>
              <a:sym typeface="Arial"/>
            </a:endParaRPr>
          </a:p>
          <a:p>
            <a:pPr marL="914400" lvl="0" indent="0" algn="l" rtl="0">
              <a:spcBef>
                <a:spcPts val="0"/>
              </a:spcBef>
              <a:spcAft>
                <a:spcPts val="1200"/>
              </a:spcAft>
              <a:buNone/>
            </a:pP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solidFill>
                  <a:srgbClr val="000000"/>
                </a:solidFill>
                <a:latin typeface="Arial"/>
                <a:ea typeface="Arial"/>
                <a:cs typeface="Arial"/>
                <a:sym typeface="Arial"/>
              </a:rPr>
              <a:t>衝突事件</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lnSpc>
                <a:spcPct val="150000"/>
              </a:lnSpc>
              <a:spcBef>
                <a:spcPts val="1000"/>
              </a:spcBef>
              <a:spcAft>
                <a:spcPts val="0"/>
              </a:spcAft>
              <a:buNone/>
            </a:pPr>
            <a:r>
              <a:rPr lang="en-GB" sz="2550">
                <a:solidFill>
                  <a:srgbClr val="000000"/>
                </a:solidFill>
                <a:latin typeface="Arial"/>
                <a:ea typeface="Arial"/>
                <a:cs typeface="Arial"/>
                <a:sym typeface="Arial"/>
              </a:rPr>
              <a:t>阿明在一間連鎖電器公司任職人事部主任，負責編排各前線銷售員每天的上班時間及工作職務。某一天，原先於中環分店擔任前線銷售工作的銷售員A因病告假，阿明於是告知銷售員B需要作替工（銷售員B原先獲安排當天於同一分店的辦公室提供後勤支援服務）。銷售員B認為安排欠妥，情緒激動並破口大罵阿明，以及認為應該根據自己的建議安排另一位在尖沙咀分店上班的銷售員C頂替（因數年前銷售員C曾向銷售員B表示希望在中環分店上班），否則就投訴阿明。</a:t>
            </a:r>
            <a:endParaRPr sz="255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衝突成因</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311700" y="299250"/>
            <a:ext cx="8520600" cy="4269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03" name="Google Shape;103;p16"/>
          <p:cNvGraphicFramePr/>
          <p:nvPr/>
        </p:nvGraphicFramePr>
        <p:xfrm>
          <a:off x="311700" y="299250"/>
          <a:ext cx="3000000" cy="3000000"/>
        </p:xfrm>
        <a:graphic>
          <a:graphicData uri="http://schemas.openxmlformats.org/drawingml/2006/table">
            <a:tbl>
              <a:tblPr>
                <a:noFill/>
                <a:tableStyleId>{5F8D5C9F-5EA3-43F7-A231-9B4C671C3E06}</a:tableStyleId>
              </a:tblPr>
              <a:tblGrid>
                <a:gridCol w="1704125">
                  <a:extLst>
                    <a:ext uri="{9D8B030D-6E8A-4147-A177-3AD203B41FA5}">
                      <a16:colId xmlns:a16="http://schemas.microsoft.com/office/drawing/2014/main" val="20000"/>
                    </a:ext>
                  </a:extLst>
                </a:gridCol>
                <a:gridCol w="1704125">
                  <a:extLst>
                    <a:ext uri="{9D8B030D-6E8A-4147-A177-3AD203B41FA5}">
                      <a16:colId xmlns:a16="http://schemas.microsoft.com/office/drawing/2014/main" val="20001"/>
                    </a:ext>
                  </a:extLst>
                </a:gridCol>
                <a:gridCol w="1704125">
                  <a:extLst>
                    <a:ext uri="{9D8B030D-6E8A-4147-A177-3AD203B41FA5}">
                      <a16:colId xmlns:a16="http://schemas.microsoft.com/office/drawing/2014/main" val="20002"/>
                    </a:ext>
                  </a:extLst>
                </a:gridCol>
                <a:gridCol w="1704125">
                  <a:extLst>
                    <a:ext uri="{9D8B030D-6E8A-4147-A177-3AD203B41FA5}">
                      <a16:colId xmlns:a16="http://schemas.microsoft.com/office/drawing/2014/main" val="20003"/>
                    </a:ext>
                  </a:extLst>
                </a:gridCol>
                <a:gridCol w="1704125">
                  <a:extLst>
                    <a:ext uri="{9D8B030D-6E8A-4147-A177-3AD203B41FA5}">
                      <a16:colId xmlns:a16="http://schemas.microsoft.com/office/drawing/2014/main" val="20004"/>
                    </a:ext>
                  </a:extLst>
                </a:gridCol>
              </a:tblGrid>
              <a:tr h="8022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GB" sz="1800"/>
                        <a:t>觀點不同</a:t>
                      </a:r>
                      <a:endParaRPr sz="1800"/>
                    </a:p>
                  </a:txBody>
                  <a:tcPr marL="91425" marR="91425" marT="91425" marB="91425" anchor="ctr"/>
                </a:tc>
                <a:tc>
                  <a:txBody>
                    <a:bodyPr/>
                    <a:lstStyle/>
                    <a:p>
                      <a:pPr marL="0" lvl="0" indent="0" algn="ctr" rtl="0">
                        <a:spcBef>
                          <a:spcPts val="0"/>
                        </a:spcBef>
                        <a:spcAft>
                          <a:spcPts val="0"/>
                        </a:spcAft>
                        <a:buNone/>
                      </a:pPr>
                      <a:r>
                        <a:rPr lang="en-GB" sz="1800"/>
                        <a:t>期望</a:t>
                      </a:r>
                      <a:endParaRPr sz="1800"/>
                    </a:p>
                  </a:txBody>
                  <a:tcPr marL="91425" marR="91425" marT="91425" marB="91425" anchor="ctr"/>
                </a:tc>
                <a:tc>
                  <a:txBody>
                    <a:bodyPr/>
                    <a:lstStyle/>
                    <a:p>
                      <a:pPr marL="0" lvl="0" indent="0" algn="ctr" rtl="0">
                        <a:lnSpc>
                          <a:spcPct val="90000"/>
                        </a:lnSpc>
                        <a:spcBef>
                          <a:spcPts val="1000"/>
                        </a:spcBef>
                        <a:spcAft>
                          <a:spcPts val="0"/>
                        </a:spcAft>
                        <a:buNone/>
                      </a:pPr>
                      <a:r>
                        <a:rPr lang="en-GB" sz="1800"/>
                        <a:t>溝通障礙</a:t>
                      </a:r>
                      <a:endParaRPr sz="1800"/>
                    </a:p>
                  </a:txBody>
                  <a:tcPr marL="91425" marR="91425" marT="91425" marB="91425" anchor="ctr"/>
                </a:tc>
                <a:tc>
                  <a:txBody>
                    <a:bodyPr/>
                    <a:lstStyle/>
                    <a:p>
                      <a:pPr marL="0" lvl="0" indent="0" algn="ctr" rtl="0">
                        <a:lnSpc>
                          <a:spcPct val="90000"/>
                        </a:lnSpc>
                        <a:spcBef>
                          <a:spcPts val="1000"/>
                        </a:spcBef>
                        <a:spcAft>
                          <a:spcPts val="0"/>
                        </a:spcAft>
                        <a:buNone/>
                      </a:pPr>
                      <a:r>
                        <a:rPr lang="en-GB" sz="1800"/>
                        <a:t>目標不同</a:t>
                      </a:r>
                      <a:endParaRPr sz="1800"/>
                    </a:p>
                  </a:txBody>
                  <a:tcPr marL="91425" marR="91425" marT="91425" marB="91425" anchor="ctr"/>
                </a:tc>
                <a:extLst>
                  <a:ext uri="{0D108BD9-81ED-4DB2-BD59-A6C34878D82A}">
                    <a16:rowId xmlns:a16="http://schemas.microsoft.com/office/drawing/2014/main" val="10000"/>
                  </a:ext>
                </a:extLst>
              </a:tr>
              <a:tr h="1256100">
                <a:tc>
                  <a:txBody>
                    <a:bodyPr/>
                    <a:lstStyle/>
                    <a:p>
                      <a:pPr marL="0" lvl="0" indent="0" algn="ctr" rtl="0">
                        <a:spcBef>
                          <a:spcPts val="0"/>
                        </a:spcBef>
                        <a:spcAft>
                          <a:spcPts val="0"/>
                        </a:spcAft>
                        <a:buNone/>
                      </a:pPr>
                      <a:r>
                        <a:rPr lang="en-GB" sz="1800" b="1"/>
                        <a:t>阿明</a:t>
                      </a:r>
                      <a:endParaRPr sz="1800" b="1"/>
                    </a:p>
                  </a:txBody>
                  <a:tcPr marL="91425" marR="91425" marT="91425" marB="91425" anchor="ctr"/>
                </a:tc>
                <a:tc>
                  <a:txBody>
                    <a:bodyPr/>
                    <a:lstStyle/>
                    <a:p>
                      <a:pPr marL="0" lvl="0" indent="0" algn="ctr" rtl="0">
                        <a:spcBef>
                          <a:spcPts val="0"/>
                        </a:spcBef>
                        <a:spcAft>
                          <a:spcPts val="0"/>
                        </a:spcAft>
                        <a:buNone/>
                      </a:pPr>
                      <a:r>
                        <a:rPr lang="en-GB"/>
                        <a:t>有權指派工作崗位</a:t>
                      </a:r>
                      <a:endParaRPr/>
                    </a:p>
                  </a:txBody>
                  <a:tcPr marL="91425" marR="91425" marT="91425" marB="91425" anchor="ctr"/>
                </a:tc>
                <a:tc>
                  <a:txBody>
                    <a:bodyPr/>
                    <a:lstStyle/>
                    <a:p>
                      <a:pPr marL="0" lvl="0" indent="0" algn="ctr" rtl="0">
                        <a:spcBef>
                          <a:spcPts val="0"/>
                        </a:spcBef>
                        <a:spcAft>
                          <a:spcPts val="0"/>
                        </a:spcAft>
                        <a:buNone/>
                      </a:pPr>
                      <a:r>
                        <a:rPr lang="en-GB"/>
                        <a:t>銷售員B遵從指示</a:t>
                      </a:r>
                      <a:endParaRPr/>
                    </a:p>
                  </a:txBody>
                  <a:tcPr marL="91425" marR="91425" marT="91425" marB="91425" anchor="ctr"/>
                </a:tc>
                <a:tc>
                  <a:txBody>
                    <a:bodyPr/>
                    <a:lstStyle/>
                    <a:p>
                      <a:pPr marL="0" lvl="0" indent="0" algn="ctr" rtl="0">
                        <a:lnSpc>
                          <a:spcPct val="115000"/>
                        </a:lnSpc>
                        <a:spcBef>
                          <a:spcPts val="0"/>
                        </a:spcBef>
                        <a:spcAft>
                          <a:spcPts val="1200"/>
                        </a:spcAft>
                        <a:buNone/>
                      </a:pPr>
                      <a:r>
                        <a:rPr lang="en-GB">
                          <a:solidFill>
                            <a:schemeClr val="dk2"/>
                          </a:solidFill>
                        </a:rPr>
                        <a:t>不了解下屬</a:t>
                      </a:r>
                      <a:endParaRPr/>
                    </a:p>
                  </a:txBody>
                  <a:tcPr marL="91425" marR="91425" marT="91425" marB="91425" anchor="ctr"/>
                </a:tc>
                <a:tc>
                  <a:txBody>
                    <a:bodyPr/>
                    <a:lstStyle/>
                    <a:p>
                      <a:pPr marL="0" lvl="0" indent="0" algn="ctr" rtl="0">
                        <a:spcBef>
                          <a:spcPts val="0"/>
                        </a:spcBef>
                        <a:spcAft>
                          <a:spcPts val="0"/>
                        </a:spcAft>
                        <a:buNone/>
                      </a:pPr>
                      <a:r>
                        <a:rPr lang="en-GB"/>
                        <a:t>公司角度</a:t>
                      </a:r>
                      <a:endParaRPr/>
                    </a:p>
                  </a:txBody>
                  <a:tcPr marL="91425" marR="91425" marT="91425" marB="91425" anchor="ctr"/>
                </a:tc>
                <a:extLst>
                  <a:ext uri="{0D108BD9-81ED-4DB2-BD59-A6C34878D82A}">
                    <a16:rowId xmlns:a16="http://schemas.microsoft.com/office/drawing/2014/main" val="10001"/>
                  </a:ext>
                </a:extLst>
              </a:tr>
              <a:tr h="1535525">
                <a:tc>
                  <a:txBody>
                    <a:bodyPr/>
                    <a:lstStyle/>
                    <a:p>
                      <a:pPr marL="0" lvl="0" indent="0" algn="ctr" rtl="0">
                        <a:spcBef>
                          <a:spcPts val="0"/>
                        </a:spcBef>
                        <a:spcAft>
                          <a:spcPts val="0"/>
                        </a:spcAft>
                        <a:buNone/>
                      </a:pPr>
                      <a:r>
                        <a:rPr lang="en-GB" sz="1800" b="1"/>
                        <a:t>銷售員B</a:t>
                      </a:r>
                      <a:endParaRPr sz="1800" b="1"/>
                    </a:p>
                  </a:txBody>
                  <a:tcPr marL="91425" marR="91425" marT="91425" marB="91425" anchor="ctr"/>
                </a:tc>
                <a:tc>
                  <a:txBody>
                    <a:bodyPr/>
                    <a:lstStyle/>
                    <a:p>
                      <a:pPr marL="0" lvl="0" indent="0" algn="ctr" rtl="0">
                        <a:lnSpc>
                          <a:spcPct val="115000"/>
                        </a:lnSpc>
                        <a:spcBef>
                          <a:spcPts val="0"/>
                        </a:spcBef>
                        <a:spcAft>
                          <a:spcPts val="1200"/>
                        </a:spcAft>
                        <a:buNone/>
                      </a:pPr>
                      <a:r>
                        <a:rPr lang="en-GB">
                          <a:solidFill>
                            <a:schemeClr val="dk2"/>
                          </a:solidFill>
                        </a:rPr>
                        <a:t>有更好選擇</a:t>
                      </a:r>
                      <a:endParaRPr/>
                    </a:p>
                  </a:txBody>
                  <a:tcPr marL="91425" marR="91425" marT="91425" marB="91425" anchor="ctr"/>
                </a:tc>
                <a:tc>
                  <a:txBody>
                    <a:bodyPr/>
                    <a:lstStyle/>
                    <a:p>
                      <a:pPr marL="0" lvl="0" indent="0" algn="ctr" rtl="0">
                        <a:spcBef>
                          <a:spcPts val="0"/>
                        </a:spcBef>
                        <a:spcAft>
                          <a:spcPts val="0"/>
                        </a:spcAft>
                        <a:buNone/>
                      </a:pPr>
                      <a:r>
                        <a:rPr lang="en-GB"/>
                        <a:t>接受自己的意見</a:t>
                      </a:r>
                      <a:endParaRPr/>
                    </a:p>
                  </a:txBody>
                  <a:tcPr marL="91425" marR="91425" marT="91425" marB="91425" anchor="ctr"/>
                </a:tc>
                <a:tc>
                  <a:txBody>
                    <a:bodyPr/>
                    <a:lstStyle/>
                    <a:p>
                      <a:pPr marL="0" lvl="0" indent="0" algn="ctr" rtl="0">
                        <a:spcBef>
                          <a:spcPts val="0"/>
                        </a:spcBef>
                        <a:spcAft>
                          <a:spcPts val="0"/>
                        </a:spcAft>
                        <a:buNone/>
                      </a:pPr>
                      <a:r>
                        <a:rPr lang="en-GB"/>
                        <a:t>破口大罵</a:t>
                      </a:r>
                      <a:endParaRPr/>
                    </a:p>
                  </a:txBody>
                  <a:tcPr marL="91425" marR="91425" marT="91425" marB="91425" anchor="ctr"/>
                </a:tc>
                <a:tc>
                  <a:txBody>
                    <a:bodyPr/>
                    <a:lstStyle/>
                    <a:p>
                      <a:pPr marL="0" lvl="0" indent="0" algn="ctr" rtl="0">
                        <a:spcBef>
                          <a:spcPts val="0"/>
                        </a:spcBef>
                        <a:spcAft>
                          <a:spcPts val="0"/>
                        </a:spcAft>
                        <a:buNone/>
                      </a:pPr>
                      <a:r>
                        <a:rPr lang="en-GB"/>
                        <a:t>私人角度</a:t>
                      </a:r>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其他</a:t>
            </a:r>
            <a:endParaRPr/>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81000" algn="l" rtl="0">
              <a:lnSpc>
                <a:spcPct val="150000"/>
              </a:lnSpc>
              <a:spcBef>
                <a:spcPts val="0"/>
              </a:spcBef>
              <a:spcAft>
                <a:spcPts val="0"/>
              </a:spcAft>
              <a:buSzPts val="2400"/>
              <a:buFont typeface="Arial"/>
              <a:buAutoNum type="arabicPeriod"/>
            </a:pPr>
            <a:r>
              <a:rPr lang="en-GB" sz="2400">
                <a:latin typeface="Arial"/>
                <a:ea typeface="Arial"/>
                <a:cs typeface="Arial"/>
                <a:sym typeface="Arial"/>
              </a:rPr>
              <a:t>可能跟同事/下屬不友好</a:t>
            </a:r>
            <a:endParaRPr sz="2400">
              <a:latin typeface="Arial"/>
              <a:ea typeface="Arial"/>
              <a:cs typeface="Arial"/>
              <a:sym typeface="Arial"/>
            </a:endParaRPr>
          </a:p>
          <a:p>
            <a:pPr marL="457200" lvl="0" indent="-381000" algn="l" rtl="0">
              <a:lnSpc>
                <a:spcPct val="150000"/>
              </a:lnSpc>
              <a:spcBef>
                <a:spcPts val="0"/>
              </a:spcBef>
              <a:spcAft>
                <a:spcPts val="0"/>
              </a:spcAft>
              <a:buSzPts val="2400"/>
              <a:buFont typeface="Arial"/>
              <a:buAutoNum type="arabicPeriod"/>
            </a:pPr>
            <a:r>
              <a:rPr lang="en-GB" sz="2400">
                <a:latin typeface="Arial"/>
                <a:ea typeface="Arial"/>
                <a:cs typeface="Arial"/>
                <a:sym typeface="Arial"/>
              </a:rPr>
              <a:t>安排欠妥，沒有後備計劃</a:t>
            </a:r>
            <a:endParaRPr sz="2400">
              <a:latin typeface="Arial"/>
              <a:ea typeface="Arial"/>
              <a:cs typeface="Arial"/>
              <a:sym typeface="Arial"/>
            </a:endParaRPr>
          </a:p>
          <a:p>
            <a:pPr marL="457200" lvl="0" indent="-381000" algn="l" rtl="0">
              <a:lnSpc>
                <a:spcPct val="150000"/>
              </a:lnSpc>
              <a:spcBef>
                <a:spcPts val="0"/>
              </a:spcBef>
              <a:spcAft>
                <a:spcPts val="0"/>
              </a:spcAft>
              <a:buSzPts val="2400"/>
              <a:buFont typeface="Arial"/>
              <a:buAutoNum type="arabicPeriod"/>
            </a:pPr>
            <a:r>
              <a:rPr lang="en-GB" sz="2400">
                <a:latin typeface="Arial"/>
                <a:ea typeface="Arial"/>
                <a:cs typeface="Arial"/>
                <a:sym typeface="Arial"/>
              </a:rPr>
              <a:t>不了解對方</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化解衝突</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處理衝突程序</a:t>
            </a:r>
            <a:endParaRPr/>
          </a:p>
          <a:p>
            <a:pPr marL="0" lvl="0" indent="0" algn="l" rtl="0">
              <a:spcBef>
                <a:spcPts val="0"/>
              </a:spcBef>
              <a:spcAft>
                <a:spcPts val="0"/>
              </a:spcAft>
              <a:buNone/>
            </a:pPr>
            <a:endParaRPr/>
          </a:p>
        </p:txBody>
      </p:sp>
      <p:sp>
        <p:nvSpPr>
          <p:cNvPr id="120" name="Google Shape;120;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81000" algn="l" rtl="0">
              <a:lnSpc>
                <a:spcPct val="150000"/>
              </a:lnSpc>
              <a:spcBef>
                <a:spcPts val="1200"/>
              </a:spcBef>
              <a:spcAft>
                <a:spcPts val="0"/>
              </a:spcAft>
              <a:buClr>
                <a:srgbClr val="000000"/>
              </a:buClr>
              <a:buSzPts val="2400"/>
              <a:buFont typeface="Arial"/>
              <a:buChar char="❏"/>
            </a:pPr>
            <a:r>
              <a:rPr lang="en-GB" sz="2400">
                <a:solidFill>
                  <a:srgbClr val="000000"/>
                </a:solidFill>
                <a:latin typeface="Arial"/>
                <a:ea typeface="Arial"/>
                <a:cs typeface="Arial"/>
                <a:sym typeface="Arial"/>
              </a:rPr>
              <a:t>先處理情緒</a:t>
            </a:r>
            <a:endParaRPr sz="2400">
              <a:solidFill>
                <a:srgbClr val="000000"/>
              </a:solidFill>
              <a:latin typeface="Arial"/>
              <a:ea typeface="Arial"/>
              <a:cs typeface="Arial"/>
              <a:sym typeface="Arial"/>
            </a:endParaRPr>
          </a:p>
          <a:p>
            <a:pPr marL="457200" lvl="0" indent="-381000" algn="l" rtl="0">
              <a:lnSpc>
                <a:spcPct val="150000"/>
              </a:lnSpc>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認清主要問題</a:t>
            </a:r>
            <a:endParaRPr sz="2400">
              <a:solidFill>
                <a:srgbClr val="000000"/>
              </a:solidFill>
              <a:latin typeface="Arial"/>
              <a:ea typeface="Arial"/>
              <a:cs typeface="Arial"/>
              <a:sym typeface="Arial"/>
            </a:endParaRPr>
          </a:p>
          <a:p>
            <a:pPr marL="457200" lvl="0" indent="-381000" algn="l" rtl="0">
              <a:lnSpc>
                <a:spcPct val="150000"/>
              </a:lnSpc>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再處理衝突</a:t>
            </a:r>
            <a:endParaRPr sz="2400">
              <a:solidFill>
                <a:srgbClr val="000000"/>
              </a:solidFill>
              <a:latin typeface="Arial"/>
              <a:ea typeface="Arial"/>
              <a:cs typeface="Arial"/>
              <a:sym typeface="Arial"/>
            </a:endParaRPr>
          </a:p>
          <a:p>
            <a:pPr marL="457200" lvl="0" indent="-381000" algn="l" rtl="0">
              <a:lnSpc>
                <a:spcPct val="150000"/>
              </a:lnSpc>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跟進工作，保持溝通</a:t>
            </a:r>
            <a:endParaRPr sz="2400">
              <a:solidFill>
                <a:srgbClr val="000000"/>
              </a:solidFill>
              <a:latin typeface="Arial"/>
              <a:ea typeface="Arial"/>
              <a:cs typeface="Arial"/>
              <a:sym typeface="Arial"/>
            </a:endParaRPr>
          </a:p>
          <a:p>
            <a:pPr marL="457200" lvl="0" indent="-381000" algn="l" rtl="0">
              <a:lnSpc>
                <a:spcPct val="150000"/>
              </a:lnSpc>
              <a:spcBef>
                <a:spcPts val="0"/>
              </a:spcBef>
              <a:spcAft>
                <a:spcPts val="0"/>
              </a:spcAft>
              <a:buClr>
                <a:srgbClr val="000000"/>
              </a:buClr>
              <a:buSzPts val="2400"/>
              <a:buFont typeface="Arial"/>
              <a:buChar char="❏"/>
            </a:pPr>
            <a:r>
              <a:rPr lang="en-GB" sz="2400">
                <a:solidFill>
                  <a:srgbClr val="000000"/>
                </a:solidFill>
                <a:latin typeface="Arial"/>
                <a:ea typeface="Arial"/>
                <a:cs typeface="Arial"/>
                <a:sym typeface="Arial"/>
              </a:rPr>
              <a:t>檢討</a:t>
            </a:r>
            <a:endParaRPr sz="2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body" idx="1"/>
          </p:nvPr>
        </p:nvSpPr>
        <p:spPr>
          <a:xfrm>
            <a:off x="141350" y="271200"/>
            <a:ext cx="8799000" cy="4281000"/>
          </a:xfrm>
          <a:prstGeom prst="rect">
            <a:avLst/>
          </a:prstGeom>
        </p:spPr>
        <p:txBody>
          <a:bodyPr spcFirstLastPara="1" wrap="square" lIns="91425" tIns="91425" rIns="91425" bIns="91425" anchor="t" anchorCtr="0">
            <a:normAutofit fontScale="92500" lnSpcReduction="20000"/>
          </a:bodyPr>
          <a:lstStyle/>
          <a:p>
            <a:pPr marL="457200" lvl="0" indent="-340201" algn="l" rtl="0">
              <a:lnSpc>
                <a:spcPct val="200000"/>
              </a:lnSpc>
              <a:spcBef>
                <a:spcPts val="0"/>
              </a:spcBef>
              <a:spcAft>
                <a:spcPts val="0"/>
              </a:spcAft>
              <a:buSzPct val="100000"/>
              <a:buFont typeface="Arial"/>
              <a:buAutoNum type="arabicParenR"/>
            </a:pPr>
            <a:r>
              <a:rPr lang="en-GB" sz="1900">
                <a:latin typeface="Arial"/>
                <a:ea typeface="Arial"/>
                <a:cs typeface="Arial"/>
                <a:sym typeface="Arial"/>
              </a:rPr>
              <a:t>先表示明白銷售員B，安撫B</a:t>
            </a:r>
            <a:endParaRPr sz="1900">
              <a:latin typeface="Arial"/>
              <a:ea typeface="Arial"/>
              <a:cs typeface="Arial"/>
              <a:sym typeface="Arial"/>
            </a:endParaRPr>
          </a:p>
          <a:p>
            <a:pPr marL="457200" lvl="0" indent="-340201" algn="l" rtl="0">
              <a:lnSpc>
                <a:spcPct val="200000"/>
              </a:lnSpc>
              <a:spcBef>
                <a:spcPts val="0"/>
              </a:spcBef>
              <a:spcAft>
                <a:spcPts val="0"/>
              </a:spcAft>
              <a:buSzPct val="100000"/>
              <a:buFont typeface="Arial"/>
              <a:buAutoNum type="arabicParenR"/>
            </a:pPr>
            <a:r>
              <a:rPr lang="en-GB" sz="1900">
                <a:latin typeface="Arial"/>
                <a:ea typeface="Arial"/>
                <a:cs typeface="Arial"/>
                <a:sym typeface="Arial"/>
              </a:rPr>
              <a:t>嘗試向B説明是次為一次性應急安排，並表明將會向C了解</a:t>
            </a:r>
            <a:endParaRPr sz="1900">
              <a:latin typeface="Arial"/>
              <a:ea typeface="Arial"/>
              <a:cs typeface="Arial"/>
              <a:sym typeface="Arial"/>
            </a:endParaRPr>
          </a:p>
          <a:p>
            <a:pPr marL="914400" lvl="1" indent="-340201" algn="l" rtl="0">
              <a:lnSpc>
                <a:spcPct val="200000"/>
              </a:lnSpc>
              <a:spcBef>
                <a:spcPts val="0"/>
              </a:spcBef>
              <a:spcAft>
                <a:spcPts val="0"/>
              </a:spcAft>
              <a:buSzPct val="100000"/>
              <a:buFont typeface="Arial"/>
              <a:buAutoNum type="alphaLcParenR"/>
            </a:pPr>
            <a:r>
              <a:rPr lang="en-GB" sz="1900">
                <a:latin typeface="Arial"/>
                <a:ea typeface="Arial"/>
                <a:cs typeface="Arial"/>
                <a:sym typeface="Arial"/>
              </a:rPr>
              <a:t>先勸B今天上班</a:t>
            </a:r>
            <a:endParaRPr sz="1900">
              <a:latin typeface="Arial"/>
              <a:ea typeface="Arial"/>
              <a:cs typeface="Arial"/>
              <a:sym typeface="Arial"/>
            </a:endParaRPr>
          </a:p>
          <a:p>
            <a:pPr marL="914400" lvl="1" indent="-340201" algn="l" rtl="0">
              <a:lnSpc>
                <a:spcPct val="200000"/>
              </a:lnSpc>
              <a:spcBef>
                <a:spcPts val="0"/>
              </a:spcBef>
              <a:spcAft>
                <a:spcPts val="0"/>
              </a:spcAft>
              <a:buSzPct val="100000"/>
              <a:buFont typeface="Arial"/>
              <a:buAutoNum type="alphaLcParenR"/>
            </a:pPr>
            <a:r>
              <a:rPr lang="en-GB" sz="1900">
                <a:latin typeface="Arial"/>
                <a:ea typeface="Arial"/>
                <a:cs typeface="Arial"/>
                <a:sym typeface="Arial"/>
              </a:rPr>
              <a:t>表示C的意願在幾年前，現今未必一樣，但會向他了解</a:t>
            </a:r>
            <a:endParaRPr sz="1900">
              <a:latin typeface="Arial"/>
              <a:ea typeface="Arial"/>
              <a:cs typeface="Arial"/>
              <a:sym typeface="Arial"/>
            </a:endParaRPr>
          </a:p>
          <a:p>
            <a:pPr marL="457200" lvl="0" indent="-340201" algn="l" rtl="0">
              <a:lnSpc>
                <a:spcPct val="200000"/>
              </a:lnSpc>
              <a:spcBef>
                <a:spcPts val="0"/>
              </a:spcBef>
              <a:spcAft>
                <a:spcPts val="0"/>
              </a:spcAft>
              <a:buSzPct val="100000"/>
              <a:buFont typeface="Arial"/>
              <a:buAutoNum type="arabicParenR"/>
            </a:pPr>
            <a:r>
              <a:rPr lang="en-GB" sz="1900">
                <a:latin typeface="Arial"/>
                <a:ea typeface="Arial"/>
                <a:cs typeface="Arial"/>
                <a:sym typeface="Arial"/>
              </a:rPr>
              <a:t>向C了解是否有意到尖沙咀上班</a:t>
            </a:r>
            <a:endParaRPr sz="1900">
              <a:latin typeface="Arial"/>
              <a:ea typeface="Arial"/>
              <a:cs typeface="Arial"/>
              <a:sym typeface="Arial"/>
            </a:endParaRPr>
          </a:p>
          <a:p>
            <a:pPr marL="457200" lvl="0" indent="-340201" algn="l" rtl="0">
              <a:lnSpc>
                <a:spcPct val="200000"/>
              </a:lnSpc>
              <a:spcBef>
                <a:spcPts val="0"/>
              </a:spcBef>
              <a:spcAft>
                <a:spcPts val="0"/>
              </a:spcAft>
              <a:buSzPct val="100000"/>
              <a:buFont typeface="Arial"/>
              <a:buAutoNum type="arabicParenR"/>
            </a:pPr>
            <a:r>
              <a:rPr lang="en-GB" sz="1900">
                <a:latin typeface="Arial"/>
                <a:ea typeface="Arial"/>
                <a:cs typeface="Arial"/>
                <a:sym typeface="Arial"/>
              </a:rPr>
              <a:t>如果B堅持不去/情緒激動，或會要求他是日放假，並於其後處理按公司規矩處理他的紀律問題同時，安排其他同事頂替位置</a:t>
            </a:r>
            <a:endParaRPr sz="1900">
              <a:latin typeface="Arial"/>
              <a:ea typeface="Arial"/>
              <a:cs typeface="Arial"/>
              <a:sym typeface="Arial"/>
            </a:endParaRPr>
          </a:p>
          <a:p>
            <a:pPr marL="0" lvl="0" indent="0" algn="l" rtl="0">
              <a:lnSpc>
                <a:spcPct val="90000"/>
              </a:lnSpc>
              <a:spcBef>
                <a:spcPts val="1200"/>
              </a:spcBef>
              <a:spcAft>
                <a:spcPts val="0"/>
              </a:spcAft>
              <a:buNone/>
            </a:pPr>
            <a:endParaRPr sz="2400">
              <a:solidFill>
                <a:srgbClr val="000000"/>
              </a:solidFill>
              <a:latin typeface="Arial"/>
              <a:ea typeface="Arial"/>
              <a:cs typeface="Arial"/>
              <a:sym typeface="Arial"/>
            </a:endParaRPr>
          </a:p>
          <a:p>
            <a:pPr marL="0" lvl="0" indent="0" algn="l" rtl="0">
              <a:spcBef>
                <a:spcPts val="0"/>
              </a:spcBef>
              <a:spcAft>
                <a:spcPts val="1200"/>
              </a:spcAft>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結論</a:t>
            </a:r>
            <a:endParaRPr/>
          </a:p>
        </p:txBody>
      </p:sp>
      <p:sp>
        <p:nvSpPr>
          <p:cNvPr id="131" name="Google Shape;131;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457200" lvl="0" indent="-369570" algn="l" rtl="0">
              <a:lnSpc>
                <a:spcPct val="150000"/>
              </a:lnSpc>
              <a:spcBef>
                <a:spcPts val="500"/>
              </a:spcBef>
              <a:spcAft>
                <a:spcPts val="0"/>
              </a:spcAft>
              <a:buClr>
                <a:srgbClr val="000000"/>
              </a:buClr>
              <a:buSzPct val="100000"/>
              <a:buFont typeface="Arial"/>
              <a:buChar char="❏"/>
            </a:pPr>
            <a:r>
              <a:rPr lang="en-GB" sz="2400">
                <a:solidFill>
                  <a:srgbClr val="000000"/>
                </a:solidFill>
                <a:latin typeface="Arial"/>
                <a:ea typeface="Arial"/>
                <a:cs typeface="Arial"/>
                <a:sym typeface="Arial"/>
              </a:rPr>
              <a:t>建立共同目標 </a:t>
            </a:r>
            <a:endParaRPr sz="2400">
              <a:solidFill>
                <a:srgbClr val="000000"/>
              </a:solidFill>
              <a:latin typeface="Arial"/>
              <a:ea typeface="Arial"/>
              <a:cs typeface="Arial"/>
              <a:sym typeface="Arial"/>
            </a:endParaRPr>
          </a:p>
          <a:p>
            <a:pPr marL="457200" lvl="0" indent="-369570" algn="l" rtl="0">
              <a:lnSpc>
                <a:spcPct val="150000"/>
              </a:lnSpc>
              <a:spcBef>
                <a:spcPts val="0"/>
              </a:spcBef>
              <a:spcAft>
                <a:spcPts val="0"/>
              </a:spcAft>
              <a:buClr>
                <a:srgbClr val="000000"/>
              </a:buClr>
              <a:buSzPct val="100000"/>
              <a:buFont typeface="Arial"/>
              <a:buChar char="❏"/>
            </a:pPr>
            <a:r>
              <a:rPr lang="en-GB" sz="2400">
                <a:solidFill>
                  <a:srgbClr val="000000"/>
                </a:solidFill>
                <a:latin typeface="Arial"/>
                <a:ea typeface="Arial"/>
                <a:cs typeface="Arial"/>
                <a:sym typeface="Arial"/>
              </a:rPr>
              <a:t>合理資源分配 </a:t>
            </a:r>
            <a:endParaRPr sz="2400">
              <a:solidFill>
                <a:srgbClr val="000000"/>
              </a:solidFill>
              <a:latin typeface="Arial"/>
              <a:ea typeface="Arial"/>
              <a:cs typeface="Arial"/>
              <a:sym typeface="Arial"/>
            </a:endParaRPr>
          </a:p>
          <a:p>
            <a:pPr marL="457200" lvl="0" indent="-369570" algn="l" rtl="0">
              <a:lnSpc>
                <a:spcPct val="150000"/>
              </a:lnSpc>
              <a:spcBef>
                <a:spcPts val="0"/>
              </a:spcBef>
              <a:spcAft>
                <a:spcPts val="0"/>
              </a:spcAft>
              <a:buClr>
                <a:srgbClr val="000000"/>
              </a:buClr>
              <a:buSzPct val="100000"/>
              <a:buFont typeface="Arial"/>
              <a:buChar char="❏"/>
            </a:pPr>
            <a:r>
              <a:rPr lang="en-GB" sz="2400">
                <a:solidFill>
                  <a:srgbClr val="000000"/>
                </a:solidFill>
                <a:latin typeface="Arial"/>
                <a:ea typeface="Arial"/>
                <a:cs typeface="Arial"/>
                <a:sym typeface="Arial"/>
              </a:rPr>
              <a:t>清楚工作程序 </a:t>
            </a:r>
            <a:endParaRPr sz="2400">
              <a:solidFill>
                <a:srgbClr val="000000"/>
              </a:solidFill>
              <a:latin typeface="Arial"/>
              <a:ea typeface="Arial"/>
              <a:cs typeface="Arial"/>
              <a:sym typeface="Arial"/>
            </a:endParaRPr>
          </a:p>
          <a:p>
            <a:pPr marL="457200" lvl="0" indent="-369570" algn="l" rtl="0">
              <a:lnSpc>
                <a:spcPct val="150000"/>
              </a:lnSpc>
              <a:spcBef>
                <a:spcPts val="0"/>
              </a:spcBef>
              <a:spcAft>
                <a:spcPts val="0"/>
              </a:spcAft>
              <a:buClr>
                <a:srgbClr val="000000"/>
              </a:buClr>
              <a:buSzPct val="100000"/>
              <a:buFont typeface="Arial"/>
              <a:buChar char="❏"/>
            </a:pPr>
            <a:r>
              <a:rPr lang="en-GB" sz="2400">
                <a:solidFill>
                  <a:srgbClr val="000000"/>
                </a:solidFill>
                <a:latin typeface="Arial"/>
                <a:ea typeface="Arial"/>
                <a:cs typeface="Arial"/>
                <a:sym typeface="Arial"/>
              </a:rPr>
              <a:t>清楚職責範圍 </a:t>
            </a:r>
            <a:endParaRPr sz="2400">
              <a:solidFill>
                <a:srgbClr val="000000"/>
              </a:solidFill>
              <a:latin typeface="Arial"/>
              <a:ea typeface="Arial"/>
              <a:cs typeface="Arial"/>
              <a:sym typeface="Arial"/>
            </a:endParaRPr>
          </a:p>
          <a:p>
            <a:pPr marL="457200" lvl="0" indent="-369570" algn="l" rtl="0">
              <a:lnSpc>
                <a:spcPct val="150000"/>
              </a:lnSpc>
              <a:spcBef>
                <a:spcPts val="0"/>
              </a:spcBef>
              <a:spcAft>
                <a:spcPts val="0"/>
              </a:spcAft>
              <a:buClr>
                <a:srgbClr val="000000"/>
              </a:buClr>
              <a:buSzPct val="100000"/>
              <a:buFont typeface="Arial"/>
              <a:buChar char="❏"/>
            </a:pPr>
            <a:r>
              <a:rPr lang="en-GB" sz="2400">
                <a:solidFill>
                  <a:srgbClr val="000000"/>
                </a:solidFill>
                <a:latin typeface="Arial"/>
                <a:ea typeface="Arial"/>
                <a:cs typeface="Arial"/>
                <a:sym typeface="Arial"/>
              </a:rPr>
              <a:t>設立有效溝通</a:t>
            </a:r>
            <a:endParaRPr sz="2400">
              <a:solidFill>
                <a:srgbClr val="000000"/>
              </a:solidFill>
              <a:latin typeface="Arial"/>
              <a:ea typeface="Arial"/>
              <a:cs typeface="Arial"/>
              <a:sym typeface="Arial"/>
            </a:endParaRPr>
          </a:p>
          <a:p>
            <a:pPr marL="457200" lvl="0" indent="-369570" algn="l" rtl="0">
              <a:lnSpc>
                <a:spcPct val="150000"/>
              </a:lnSpc>
              <a:spcBef>
                <a:spcPts val="0"/>
              </a:spcBef>
              <a:spcAft>
                <a:spcPts val="0"/>
              </a:spcAft>
              <a:buClr>
                <a:srgbClr val="000000"/>
              </a:buClr>
              <a:buSzPct val="100000"/>
              <a:buFont typeface="Arial"/>
              <a:buChar char="❏"/>
            </a:pPr>
            <a:r>
              <a:rPr lang="en-GB" sz="2400">
                <a:solidFill>
                  <a:srgbClr val="000000"/>
                </a:solidFill>
                <a:latin typeface="Arial"/>
                <a:ea typeface="Arial"/>
                <a:cs typeface="Arial"/>
                <a:sym typeface="Arial"/>
              </a:rPr>
              <a:t>提供培訓 </a:t>
            </a:r>
            <a:endParaRPr sz="2400">
              <a:solidFill>
                <a:srgbClr val="000000"/>
              </a:solidFill>
              <a:latin typeface="Arial"/>
              <a:ea typeface="Arial"/>
              <a:cs typeface="Arial"/>
              <a:sym typeface="Arial"/>
            </a:endParaRPr>
          </a:p>
          <a:p>
            <a:pPr marL="457200" lvl="0" indent="-369570" algn="l" rtl="0">
              <a:lnSpc>
                <a:spcPct val="150000"/>
              </a:lnSpc>
              <a:spcBef>
                <a:spcPts val="0"/>
              </a:spcBef>
              <a:spcAft>
                <a:spcPts val="0"/>
              </a:spcAft>
              <a:buClr>
                <a:srgbClr val="000000"/>
              </a:buClr>
              <a:buSzPct val="100000"/>
              <a:buFont typeface="Arial"/>
              <a:buChar char="❏"/>
            </a:pPr>
            <a:r>
              <a:rPr lang="en-GB" sz="2400">
                <a:solidFill>
                  <a:srgbClr val="000000"/>
                </a:solidFill>
                <a:latin typeface="Arial"/>
                <a:ea typeface="Arial"/>
                <a:cs typeface="Arial"/>
                <a:sym typeface="Arial"/>
              </a:rPr>
              <a:t>培養團隊精神</a:t>
            </a:r>
            <a:endParaRPr sz="24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Geometric</vt:lpstr>
      <vt:lpstr>前端網站開發人員證書</vt:lpstr>
      <vt:lpstr>衝突事件</vt:lpstr>
      <vt:lpstr>衝突成因</vt:lpstr>
      <vt:lpstr>PowerPoint Presentation</vt:lpstr>
      <vt:lpstr>其他</vt:lpstr>
      <vt:lpstr>化解衝突</vt:lpstr>
      <vt:lpstr>處理衝突程序 </vt:lpstr>
      <vt:lpstr>PowerPoint Presentation</vt:lpstr>
      <vt:lpstr>結論</vt:lpstr>
      <vt:lpstr>影響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前端網站開發人員證書</dc:title>
  <dc:creator>User</dc:creator>
  <cp:lastModifiedBy>User</cp:lastModifiedBy>
  <cp:revision>1</cp:revision>
  <dcterms:modified xsi:type="dcterms:W3CDTF">2022-07-27T09:10:26Z</dcterms:modified>
</cp:coreProperties>
</file>