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2"/>
    <p:restoredTop sz="94713"/>
  </p:normalViewPr>
  <p:slideViewPr>
    <p:cSldViewPr snapToGrid="0" snapToObjects="1">
      <p:cViewPr varScale="1">
        <p:scale>
          <a:sx n="154" d="100"/>
          <a:sy n="154" d="100"/>
        </p:scale>
        <p:origin x="246" y="132"/>
      </p:cViewPr>
      <p:guideLst>
        <p:guide orient="horz" pos="216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69AD3172-80D1-0141-8893-533A51F32646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41C737DA-E69D-DC4C-9E65-509B3A989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0D62F538-18CD-A94F-BFAD-2F37B2C015D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95DD845D-BEAD-3749-808E-4EBEDDED8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1280784"/>
            <a:ext cx="9144000" cy="1973223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ea typeface="Arial" charset="0"/>
                <a:cs typeface="Arial" charset="0"/>
              </a:rPr>
              <a:t>CSM IEEE Robotics Team</a:t>
            </a:r>
            <a:br>
              <a:rPr lang="en-US" sz="4800" dirty="0">
                <a:ea typeface="Arial" charset="0"/>
                <a:cs typeface="Arial" charset="0"/>
              </a:rPr>
            </a:br>
            <a:r>
              <a:rPr lang="en-US" sz="4800" dirty="0">
                <a:ea typeface="Arial" charset="0"/>
                <a:cs typeface="Arial" charset="0"/>
              </a:rPr>
              <a:t>Grant Request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144" y="3807809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ea typeface="Arial" charset="0"/>
                <a:cs typeface="Arial" charset="0"/>
              </a:rPr>
              <a:t>Kristin Farris</a:t>
            </a:r>
          </a:p>
          <a:p>
            <a:pPr algn="l"/>
            <a:r>
              <a:rPr lang="en-US" dirty="0">
                <a:ea typeface="Arial" charset="0"/>
                <a:cs typeface="Arial" charset="0"/>
              </a:rPr>
              <a:t>Daichi Jameson</a:t>
            </a:r>
          </a:p>
          <a:p>
            <a:pPr algn="l"/>
            <a:r>
              <a:rPr lang="en-US" dirty="0">
                <a:ea typeface="Arial" charset="0"/>
                <a:cs typeface="Arial" charset="0"/>
              </a:rPr>
              <a:t>Colin Young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7D9DE7-06C9-4E1A-8515-9DE5BE465D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2205696"/>
              </p:ext>
            </p:extLst>
          </p:nvPr>
        </p:nvGraphicFramePr>
        <p:xfrm>
          <a:off x="2130425" y="1349987"/>
          <a:ext cx="7931150" cy="4341264"/>
        </p:xfrm>
        <a:graphic>
          <a:graphicData uri="http://schemas.openxmlformats.org/drawingml/2006/table">
            <a:tbl>
              <a:tblPr/>
              <a:tblGrid>
                <a:gridCol w="3965575">
                  <a:extLst>
                    <a:ext uri="{9D8B030D-6E8A-4147-A177-3AD203B41FA5}">
                      <a16:colId xmlns:a16="http://schemas.microsoft.com/office/drawing/2014/main" val="3460737979"/>
                    </a:ext>
                  </a:extLst>
                </a:gridCol>
                <a:gridCol w="3965575">
                  <a:extLst>
                    <a:ext uri="{9D8B030D-6E8A-4147-A177-3AD203B41FA5}">
                      <a16:colId xmlns:a16="http://schemas.microsoft.com/office/drawing/2014/main" val="3086506148"/>
                    </a:ext>
                  </a:extLst>
                </a:gridCol>
              </a:tblGrid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December 1, 2017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Power Circuit</a:t>
                      </a:r>
                      <a:endParaRPr lang="en-US" sz="1700" dirty="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06986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December 10, 2017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Drivable Chassis</a:t>
                      </a:r>
                      <a:endParaRPr lang="en-US" sz="1700" dirty="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141706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January 10, 2018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Autonomous Movement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87400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February 15, 2018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Pickup Mechanism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3120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February 15, 2018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Sorting Mechanism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12347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February 15, 2018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Color Detection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27574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March 25, 2018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649205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March 25, 2018</a:t>
                      </a:r>
                      <a:endParaRPr lang="en-US" sz="170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314D"/>
                          </a:solidFill>
                          <a:effectLst/>
                          <a:latin typeface="Arial" panose="020B0604020202020204" pitchFamily="34" charset="0"/>
                        </a:rPr>
                        <a:t>System Tests Complete</a:t>
                      </a:r>
                      <a:endParaRPr lang="en-US" sz="1700" dirty="0">
                        <a:effectLst/>
                      </a:endParaRPr>
                    </a:p>
                  </a:txBody>
                  <a:tcPr marL="87062" marR="87062" marT="87062" marB="8706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1067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D401F40-C3AC-495F-AA42-A272DA53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Planned Budget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1601EA-7ACD-4D92-8FB3-BC3F758E0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15334"/>
              </p:ext>
            </p:extLst>
          </p:nvPr>
        </p:nvGraphicFramePr>
        <p:xfrm>
          <a:off x="1753721" y="1595612"/>
          <a:ext cx="8195907" cy="3945104"/>
        </p:xfrm>
        <a:graphic>
          <a:graphicData uri="http://schemas.openxmlformats.org/drawingml/2006/table">
            <a:tbl>
              <a:tblPr/>
              <a:tblGrid>
                <a:gridCol w="2464297">
                  <a:extLst>
                    <a:ext uri="{9D8B030D-6E8A-4147-A177-3AD203B41FA5}">
                      <a16:colId xmlns:a16="http://schemas.microsoft.com/office/drawing/2014/main" val="1523924859"/>
                    </a:ext>
                  </a:extLst>
                </a:gridCol>
                <a:gridCol w="3786693">
                  <a:extLst>
                    <a:ext uri="{9D8B030D-6E8A-4147-A177-3AD203B41FA5}">
                      <a16:colId xmlns:a16="http://schemas.microsoft.com/office/drawing/2014/main" val="2984206325"/>
                    </a:ext>
                  </a:extLst>
                </a:gridCol>
                <a:gridCol w="1944917">
                  <a:extLst>
                    <a:ext uri="{9D8B030D-6E8A-4147-A177-3AD203B41FA5}">
                      <a16:colId xmlns:a16="http://schemas.microsoft.com/office/drawing/2014/main" val="2543882401"/>
                    </a:ext>
                  </a:extLst>
                </a:gridCol>
              </a:tblGrid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Item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Purpose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Amount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5819630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Raw Aluminum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Chassis Construction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$140.00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5514658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80-20 with Hardware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Framing for Chassis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$30.00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144342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Collection Hardware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Used for building collection mechanism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$200.00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4979270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Motor Controllers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Used for power distribution and control of motors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$16.00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948113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DC Motors with Encoders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Movement and Navigation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$160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112480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Wheels and Mounting Hardware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Attach to motors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$40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366322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Raspberry Pi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Main brain 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$45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597977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Arduino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Main PWM 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$40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940470"/>
                  </a:ext>
                </a:extLst>
              </a:tr>
              <a:tr h="40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Various Circuit Components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Used to correctly step down battery voltage, connect sensors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$80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911675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Battery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Energy Storage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$36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379622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Cameras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Utilization of computer vision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$26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14340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Miscellaneaous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Part Replacement/broken components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$187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695509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TOTAL CONSTRUCTION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$1,000.00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413560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Travel Expenses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Estimated gas usage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$400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3606688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Hotel Expenses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$750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104863"/>
                  </a:ext>
                </a:extLst>
              </a:tr>
              <a:tr h="22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TOTAL PRICE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$2,150.00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56" marR="11056" marT="11056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3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70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 Request: $1,000</a:t>
            </a:r>
          </a:p>
          <a:p>
            <a:pPr fontAlgn="base"/>
            <a:r>
              <a:rPr lang="en-US" dirty="0"/>
              <a:t>Materials</a:t>
            </a:r>
          </a:p>
          <a:p>
            <a:pPr fontAlgn="base"/>
            <a:r>
              <a:rPr lang="en-US" dirty="0"/>
              <a:t>Development</a:t>
            </a:r>
          </a:p>
          <a:p>
            <a:pPr marL="0" indent="0">
              <a:buNone/>
            </a:pPr>
            <a:r>
              <a:rPr lang="en-US" dirty="0"/>
              <a:t>Secondary request following progress report: $1,150 </a:t>
            </a:r>
          </a:p>
          <a:p>
            <a:pPr fontAlgn="base"/>
            <a:r>
              <a:rPr lang="en-US" dirty="0"/>
              <a:t>Travel</a:t>
            </a:r>
          </a:p>
          <a:p>
            <a:pPr fontAlgn="base"/>
            <a:r>
              <a:rPr lang="en-US" dirty="0"/>
              <a:t>Lodging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4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You/Questions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902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dirty="0"/>
              <a:t>A. Kornylak, "Magnetic Conveyor", 3642118, 1972.</a:t>
            </a:r>
          </a:p>
        </p:txBody>
      </p:sp>
    </p:spTree>
    <p:extLst>
      <p:ext uri="{BB962C8B-B14F-4D97-AF65-F5344CB8AC3E}">
        <p14:creationId xmlns:p14="http://schemas.microsoft.com/office/powerpoint/2010/main" val="23815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Competition overview</a:t>
            </a:r>
          </a:p>
          <a:p>
            <a:r>
              <a:rPr lang="en-US" dirty="0"/>
              <a:t>Goals analysis</a:t>
            </a:r>
          </a:p>
          <a:p>
            <a:r>
              <a:rPr lang="en-US" dirty="0"/>
              <a:t>Design discussion</a:t>
            </a:r>
          </a:p>
          <a:p>
            <a:r>
              <a:rPr lang="en-US" dirty="0"/>
              <a:t>Schedule and Deliverables</a:t>
            </a:r>
          </a:p>
          <a:p>
            <a:r>
              <a:rPr lang="en-US" dirty="0"/>
              <a:t>Budget and Request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R5 2018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April 7, 2018</a:t>
            </a:r>
          </a:p>
          <a:p>
            <a:pPr fontAlgn="base"/>
            <a:r>
              <a:rPr lang="en-US" dirty="0"/>
              <a:t>Austin, Texas</a:t>
            </a:r>
          </a:p>
          <a:p>
            <a:pPr fontAlgn="base"/>
            <a:r>
              <a:rPr lang="en-US" dirty="0"/>
              <a:t>Autonomous navigation</a:t>
            </a:r>
          </a:p>
          <a:p>
            <a:pPr fontAlgn="base"/>
            <a:r>
              <a:rPr lang="en-US" dirty="0"/>
              <a:t>Extraction of embedded tokens</a:t>
            </a:r>
          </a:p>
          <a:p>
            <a:pPr fontAlgn="base"/>
            <a:r>
              <a:rPr lang="en-US" dirty="0"/>
              <a:t>Color identification</a:t>
            </a:r>
          </a:p>
          <a:p>
            <a:endParaRPr lang="en-US" dirty="0"/>
          </a:p>
        </p:txBody>
      </p:sp>
      <p:pic>
        <p:nvPicPr>
          <p:cNvPr id="1026" name="Picture 2" descr="https://lh4.googleusercontent.com/M20ZWNBM76EE7DrQlHUHNdWMe6pZm0-OEa7bfFnHR_rf_4S2uxI2ZpYy4FVlk7sdTKN4PNYgOiFz7Mge6MMn2oxNddTjmgPJKliN_Q0Lu29kklJssjpEnmSpzn4gLySs1ps4MYuUXg">
            <a:extLst>
              <a:ext uri="{FF2B5EF4-FFF2-40B4-BE49-F238E27FC236}">
                <a16:creationId xmlns:a16="http://schemas.microsoft.com/office/drawing/2014/main" id="{E95C2E31-B0FE-41CD-AE25-5B51FBB3EC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23" y="1569057"/>
            <a:ext cx="3768777" cy="37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Simplicity and Accessibility</a:t>
            </a:r>
          </a:p>
          <a:p>
            <a:pPr fontAlgn="base"/>
            <a:r>
              <a:rPr lang="en-US" dirty="0"/>
              <a:t>Iterative Design Process</a:t>
            </a:r>
          </a:p>
          <a:p>
            <a:pPr fontAlgn="base"/>
            <a:r>
              <a:rPr lang="en-US" dirty="0"/>
              <a:t>Improved Planning</a:t>
            </a:r>
          </a:p>
          <a:p>
            <a:pPr fontAlgn="base"/>
            <a:r>
              <a:rPr lang="en-US" dirty="0"/>
              <a:t>Better Research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6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for Learning and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Autonomous Tracking</a:t>
            </a:r>
          </a:p>
          <a:p>
            <a:pPr fontAlgn="base"/>
            <a:r>
              <a:rPr lang="en-US" dirty="0"/>
              <a:t>Color Identification</a:t>
            </a:r>
          </a:p>
          <a:p>
            <a:pPr fontAlgn="base"/>
            <a:r>
              <a:rPr lang="en-US" dirty="0"/>
              <a:t>Effective Circuit Development</a:t>
            </a:r>
          </a:p>
          <a:p>
            <a:pPr fontAlgn="base"/>
            <a:r>
              <a:rPr lang="en-US" dirty="0"/>
              <a:t>Robust Chassis Design</a:t>
            </a:r>
          </a:p>
          <a:p>
            <a:pPr fontAlgn="base"/>
            <a:r>
              <a:rPr lang="en-US" dirty="0"/>
              <a:t>Modern Techniques and Software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Design</a:t>
            </a:r>
          </a:p>
        </p:txBody>
      </p:sp>
      <p:pic>
        <p:nvPicPr>
          <p:cNvPr id="2050" name="Picture 2" descr="https://lh5.googleusercontent.com/vl3Saz4z5GwZGEzdRCX8WDBYDFRPAmeTPTzdbjflHJfmkV4_gr4hrz9dTfupk8Cn8hBCf3QJYVHcXPdto-CstBdbOH8VWERvqQQ4_XzUqQ7dCAA2bocpAfdL4MW55BVUFMd8rXWI5A">
            <a:extLst>
              <a:ext uri="{FF2B5EF4-FFF2-40B4-BE49-F238E27FC236}">
                <a16:creationId xmlns:a16="http://schemas.microsoft.com/office/drawing/2014/main" id="{447E420D-18BD-4CF0-A34A-0F7B15B59F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45" y="1027906"/>
            <a:ext cx="6707155" cy="43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Mechanical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Chassis</a:t>
            </a:r>
          </a:p>
          <a:p>
            <a:pPr lvl="1" fontAlgn="base"/>
            <a:r>
              <a:rPr lang="en-US" dirty="0"/>
              <a:t>4-Wheel</a:t>
            </a:r>
          </a:p>
          <a:p>
            <a:pPr lvl="1" fontAlgn="base"/>
            <a:r>
              <a:rPr lang="en-US" dirty="0"/>
              <a:t>Aluminum</a:t>
            </a:r>
            <a:endParaRPr lang="en-US" sz="1800" dirty="0"/>
          </a:p>
          <a:p>
            <a:pPr lvl="1" fontAlgn="base"/>
            <a:r>
              <a:rPr lang="en-US" dirty="0"/>
              <a:t>Custom Brackets</a:t>
            </a:r>
          </a:p>
          <a:p>
            <a:pPr fontAlgn="base"/>
            <a:r>
              <a:rPr lang="en-US" dirty="0"/>
              <a:t>Token Retrieval</a:t>
            </a:r>
          </a:p>
          <a:p>
            <a:pPr lvl="1" fontAlgn="base"/>
            <a:r>
              <a:rPr lang="en-US" dirty="0"/>
              <a:t>Magnetic Conveyor System</a:t>
            </a:r>
          </a:p>
          <a:p>
            <a:pPr lvl="1" fontAlgn="base"/>
            <a:r>
              <a:rPr lang="en-US" dirty="0"/>
              <a:t>Revolver Storage Mechanism</a:t>
            </a:r>
          </a:p>
          <a:p>
            <a:endParaRPr lang="en-US" dirty="0"/>
          </a:p>
        </p:txBody>
      </p:sp>
      <p:pic>
        <p:nvPicPr>
          <p:cNvPr id="3074" name="Picture 2" descr="https://lh5.googleusercontent.com/OUWTtTA41A0s501SUPIXlTjEmRrUOh-CXRNIuNg4suZjQ8qefSmQX6QtbMa4x19M_AIGq1cFgsgOBSaAuQAmd3T8-Wh-Z6OwM-KAs20gvXVy3G9S04HJmv3oQnL3zMRXlVpAuz7OLg">
            <a:extLst>
              <a:ext uri="{FF2B5EF4-FFF2-40B4-BE49-F238E27FC236}">
                <a16:creationId xmlns:a16="http://schemas.microsoft.com/office/drawing/2014/main" id="{4E337347-DDCC-41B1-9869-4A09345D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279" y="1402772"/>
            <a:ext cx="2287011" cy="40524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6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Electrical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Power Circuit </a:t>
            </a:r>
          </a:p>
          <a:p>
            <a:pPr lvl="1" fontAlgn="base"/>
            <a:r>
              <a:rPr lang="en-US" dirty="0"/>
              <a:t>Switching Voltage Regulators</a:t>
            </a:r>
          </a:p>
          <a:p>
            <a:pPr lvl="1" fontAlgn="base"/>
            <a:r>
              <a:rPr lang="en-US" dirty="0"/>
              <a:t>12V, 9V, 5V Outputs</a:t>
            </a:r>
          </a:p>
          <a:p>
            <a:endParaRPr lang="en-US" dirty="0"/>
          </a:p>
        </p:txBody>
      </p:sp>
      <p:pic>
        <p:nvPicPr>
          <p:cNvPr id="4100" name="Picture 4" descr="https://lh5.googleusercontent.com/56YtbD_TcYNkNB0H4bVjCQNXdeSNTx15cKSigLl4jNebARQF-H5Z1mDoCMe7JXqL_m6s0q5fdlUHB0ALoW1Dqdkjxwn0J9GB3WEq6BZ3_3LsDSSPPbY2T4dBj-ouavBxjM6v7chGVw">
            <a:extLst>
              <a:ext uri="{FF2B5EF4-FFF2-40B4-BE49-F238E27FC236}">
                <a16:creationId xmlns:a16="http://schemas.microsoft.com/office/drawing/2014/main" id="{57ADA190-0B3A-489C-AB64-70090AAFF3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70" y="1027906"/>
            <a:ext cx="40117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9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Autonomous Navigation</a:t>
            </a:r>
          </a:p>
          <a:p>
            <a:pPr lvl="1" fontAlgn="base"/>
            <a:r>
              <a:rPr lang="en-US" dirty="0"/>
              <a:t>Spatial Localization</a:t>
            </a:r>
          </a:p>
          <a:p>
            <a:pPr lvl="1" fontAlgn="base"/>
            <a:r>
              <a:rPr lang="en-US" dirty="0"/>
              <a:t>PID Controller</a:t>
            </a:r>
          </a:p>
          <a:p>
            <a:pPr fontAlgn="base"/>
            <a:r>
              <a:rPr lang="en-US" dirty="0"/>
              <a:t>Color Identification</a:t>
            </a:r>
          </a:p>
          <a:p>
            <a:pPr lvl="1" fontAlgn="base"/>
            <a:r>
              <a:rPr lang="en-US" dirty="0"/>
              <a:t>Computer Vision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326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CSM IEEE Robotics Team Grant Request</vt:lpstr>
      <vt:lpstr>Agenda</vt:lpstr>
      <vt:lpstr>IEEE R5 2018 Competition</vt:lpstr>
      <vt:lpstr>Goals for Improvement</vt:lpstr>
      <vt:lpstr>Goals for Learning and Success</vt:lpstr>
      <vt:lpstr>Our Design</vt:lpstr>
      <vt:lpstr>Mechanical Subsystem</vt:lpstr>
      <vt:lpstr>Electrical Subsystem</vt:lpstr>
      <vt:lpstr>Software Subsystem</vt:lpstr>
      <vt:lpstr>Schedule</vt:lpstr>
      <vt:lpstr>Planned Budget</vt:lpstr>
      <vt:lpstr>Grant Request</vt:lpstr>
      <vt:lpstr>Thank You/Questions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Daichi J</cp:lastModifiedBy>
  <cp:revision>30</cp:revision>
  <dcterms:created xsi:type="dcterms:W3CDTF">2017-07-11T15:41:36Z</dcterms:created>
  <dcterms:modified xsi:type="dcterms:W3CDTF">2017-11-20T03:46:43Z</dcterms:modified>
</cp:coreProperties>
</file>