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0"/>
  </p:notesMasterIdLst>
  <p:sldIdLst>
    <p:sldId id="256" r:id="rId2"/>
    <p:sldId id="258" r:id="rId3"/>
    <p:sldId id="260" r:id="rId4"/>
    <p:sldId id="261" r:id="rId5"/>
    <p:sldId id="309" r:id="rId6"/>
    <p:sldId id="310" r:id="rId7"/>
    <p:sldId id="314" r:id="rId8"/>
    <p:sldId id="315" r:id="rId9"/>
    <p:sldId id="279" r:id="rId10"/>
    <p:sldId id="276" r:id="rId11"/>
    <p:sldId id="263" r:id="rId12"/>
    <p:sldId id="266" r:id="rId13"/>
    <p:sldId id="316" r:id="rId14"/>
    <p:sldId id="317" r:id="rId15"/>
    <p:sldId id="320" r:id="rId16"/>
    <p:sldId id="321" r:id="rId17"/>
    <p:sldId id="323" r:id="rId18"/>
    <p:sldId id="324" r:id="rId19"/>
    <p:sldId id="318" r:id="rId20"/>
    <p:sldId id="319" r:id="rId21"/>
    <p:sldId id="322" r:id="rId22"/>
    <p:sldId id="330" r:id="rId23"/>
    <p:sldId id="325" r:id="rId24"/>
    <p:sldId id="326" r:id="rId25"/>
    <p:sldId id="327" r:id="rId26"/>
    <p:sldId id="328" r:id="rId27"/>
    <p:sldId id="329" r:id="rId28"/>
    <p:sldId id="339" r:id="rId29"/>
    <p:sldId id="332" r:id="rId30"/>
    <p:sldId id="331" r:id="rId31"/>
    <p:sldId id="334" r:id="rId32"/>
    <p:sldId id="335" r:id="rId33"/>
    <p:sldId id="336" r:id="rId34"/>
    <p:sldId id="337" r:id="rId35"/>
    <p:sldId id="338" r:id="rId36"/>
    <p:sldId id="333" r:id="rId37"/>
    <p:sldId id="340" r:id="rId38"/>
    <p:sldId id="341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Inter" panose="020B0604020202020204" charset="0"/>
      <p:regular r:id="rId45"/>
      <p:bold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</p:embeddedFont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FBBBB-39C1-4BFD-87FA-66D21547BE58}">
  <a:tblStyle styleId="{ADAFBBBB-39C1-4BFD-87FA-66D21547BE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36" autoAdjust="0"/>
  </p:normalViewPr>
  <p:slideViewPr>
    <p:cSldViewPr snapToGrid="0">
      <p:cViewPr varScale="1">
        <p:scale>
          <a:sx n="135" d="100"/>
          <a:sy n="135" d="100"/>
        </p:scale>
        <p:origin x="92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3;n">
            <a:extLst>
              <a:ext uri="{FF2B5EF4-FFF2-40B4-BE49-F238E27FC236}">
                <a16:creationId xmlns:a16="http://schemas.microsoft.com/office/drawing/2014/main" id="{AB5387E9-42BB-4C1B-BEFE-471276D62E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Google Shape;4;n">
            <a:extLst>
              <a:ext uri="{FF2B5EF4-FFF2-40B4-BE49-F238E27FC236}">
                <a16:creationId xmlns:a16="http://schemas.microsoft.com/office/drawing/2014/main" id="{EA90BC85-34B2-4D5F-A3E8-FDBF2F2691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82;p:notes">
            <a:extLst>
              <a:ext uri="{FF2B5EF4-FFF2-40B4-BE49-F238E27FC236}">
                <a16:creationId xmlns:a16="http://schemas.microsoft.com/office/drawing/2014/main" id="{01904333-5889-403F-96D5-BE829B7419A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Google Shape;183;p:notes">
            <a:extLst>
              <a:ext uri="{FF2B5EF4-FFF2-40B4-BE49-F238E27FC236}">
                <a16:creationId xmlns:a16="http://schemas.microsoft.com/office/drawing/2014/main" id="{A64DE585-D7F2-4965-BFC5-CD07A61EB9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74;ga9fa940987_1_167:notes">
            <a:extLst>
              <a:ext uri="{FF2B5EF4-FFF2-40B4-BE49-F238E27FC236}">
                <a16:creationId xmlns:a16="http://schemas.microsoft.com/office/drawing/2014/main" id="{A480EB52-B4EE-4856-8B3A-D925C241C23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9" name="Google Shape;475;ga9fa940987_1_167:notes">
            <a:extLst>
              <a:ext uri="{FF2B5EF4-FFF2-40B4-BE49-F238E27FC236}">
                <a16:creationId xmlns:a16="http://schemas.microsoft.com/office/drawing/2014/main" id="{5C7A6248-90D2-4DAA-99ED-63361BDC23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248;ga9fa940987_0_23:notes">
            <a:extLst>
              <a:ext uri="{FF2B5EF4-FFF2-40B4-BE49-F238E27FC236}">
                <a16:creationId xmlns:a16="http://schemas.microsoft.com/office/drawing/2014/main" id="{94C720CF-1988-4A14-884D-DFD5F84EAD1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Google Shape;249;ga9fa940987_0_23:notes">
            <a:extLst>
              <a:ext uri="{FF2B5EF4-FFF2-40B4-BE49-F238E27FC236}">
                <a16:creationId xmlns:a16="http://schemas.microsoft.com/office/drawing/2014/main" id="{8CA6D116-7F76-45ED-A3FE-6EFC887CA7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300;ga9fa940987_1_69:notes">
            <a:extLst>
              <a:ext uri="{FF2B5EF4-FFF2-40B4-BE49-F238E27FC236}">
                <a16:creationId xmlns:a16="http://schemas.microsoft.com/office/drawing/2014/main" id="{38DF9267-E20A-4257-92A1-138164BEDC0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5" name="Google Shape;301;ga9fa940987_1_69:notes">
            <a:extLst>
              <a:ext uri="{FF2B5EF4-FFF2-40B4-BE49-F238E27FC236}">
                <a16:creationId xmlns:a16="http://schemas.microsoft.com/office/drawing/2014/main" id="{A1C5B437-C4D0-4386-B93A-5F9F4E1998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219;ga9469d1f40_0_61:notes">
            <a:extLst>
              <a:ext uri="{FF2B5EF4-FFF2-40B4-BE49-F238E27FC236}">
                <a16:creationId xmlns:a16="http://schemas.microsoft.com/office/drawing/2014/main" id="{AA251B1C-282B-404C-89B5-99426E6AF27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Google Shape;220;ga9469d1f40_0_61:notes">
            <a:extLst>
              <a:ext uri="{FF2B5EF4-FFF2-40B4-BE49-F238E27FC236}">
                <a16:creationId xmlns:a16="http://schemas.microsoft.com/office/drawing/2014/main" id="{0D003F17-D920-4693-8174-42FB5E750F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248;ga9fa940987_0_23:notes">
            <a:extLst>
              <a:ext uri="{FF2B5EF4-FFF2-40B4-BE49-F238E27FC236}">
                <a16:creationId xmlns:a16="http://schemas.microsoft.com/office/drawing/2014/main" id="{B2BD3C66-4F41-4570-9468-D0040EAEC78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7891" name="Google Shape;249;ga9fa940987_0_23:notes">
            <a:extLst>
              <a:ext uri="{FF2B5EF4-FFF2-40B4-BE49-F238E27FC236}">
                <a16:creationId xmlns:a16="http://schemas.microsoft.com/office/drawing/2014/main" id="{1E7D3036-4B9E-467C-B59F-5153C61C10D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248;ga9fa940987_0_23:notes">
            <a:extLst>
              <a:ext uri="{FF2B5EF4-FFF2-40B4-BE49-F238E27FC236}">
                <a16:creationId xmlns:a16="http://schemas.microsoft.com/office/drawing/2014/main" id="{890A9398-7620-477B-9307-DE682FA1CE6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9939" name="Google Shape;249;ga9fa940987_0_23:notes">
            <a:extLst>
              <a:ext uri="{FF2B5EF4-FFF2-40B4-BE49-F238E27FC236}">
                <a16:creationId xmlns:a16="http://schemas.microsoft.com/office/drawing/2014/main" id="{E5E4BC69-3FAB-4BED-A4CF-C94956845B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248;ga9fa940987_0_23:notes">
            <a:extLst>
              <a:ext uri="{FF2B5EF4-FFF2-40B4-BE49-F238E27FC236}">
                <a16:creationId xmlns:a16="http://schemas.microsoft.com/office/drawing/2014/main" id="{24ECB994-C7B9-4143-B721-7DCB9249058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1987" name="Google Shape;249;ga9fa940987_0_23:notes">
            <a:extLst>
              <a:ext uri="{FF2B5EF4-FFF2-40B4-BE49-F238E27FC236}">
                <a16:creationId xmlns:a16="http://schemas.microsoft.com/office/drawing/2014/main" id="{BCD98117-E51B-4676-8512-D9C6468A12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248;ga9fa940987_0_23:notes">
            <a:extLst>
              <a:ext uri="{FF2B5EF4-FFF2-40B4-BE49-F238E27FC236}">
                <a16:creationId xmlns:a16="http://schemas.microsoft.com/office/drawing/2014/main" id="{429623B2-57B2-4AD4-88AD-1AEA4520C46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4035" name="Google Shape;249;ga9fa940987_0_23:notes">
            <a:extLst>
              <a:ext uri="{FF2B5EF4-FFF2-40B4-BE49-F238E27FC236}">
                <a16:creationId xmlns:a16="http://schemas.microsoft.com/office/drawing/2014/main" id="{235F7A7B-CA66-4A6F-B8ED-F936D06786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248;ga9fa940987_0_23:notes">
            <a:extLst>
              <a:ext uri="{FF2B5EF4-FFF2-40B4-BE49-F238E27FC236}">
                <a16:creationId xmlns:a16="http://schemas.microsoft.com/office/drawing/2014/main" id="{F2C2E265-9370-4FDB-9F9B-67080F434A9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6083" name="Google Shape;249;ga9fa940987_0_23:notes">
            <a:extLst>
              <a:ext uri="{FF2B5EF4-FFF2-40B4-BE49-F238E27FC236}">
                <a16:creationId xmlns:a16="http://schemas.microsoft.com/office/drawing/2014/main" id="{7F888334-C4FA-4A1D-85F7-992CEC54C7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494;ga9fa940987_3_133:notes">
            <a:extLst>
              <a:ext uri="{FF2B5EF4-FFF2-40B4-BE49-F238E27FC236}">
                <a16:creationId xmlns:a16="http://schemas.microsoft.com/office/drawing/2014/main" id="{5D78AC20-8FE6-402E-A994-16302677CE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8131" name="Google Shape;495;ga9fa940987_3_133:notes">
            <a:extLst>
              <a:ext uri="{FF2B5EF4-FFF2-40B4-BE49-F238E27FC236}">
                <a16:creationId xmlns:a16="http://schemas.microsoft.com/office/drawing/2014/main" id="{36C5A931-15EC-45D6-87DB-030E081F47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94;ga9469d1f40_0_30:notes">
            <a:extLst>
              <a:ext uri="{FF2B5EF4-FFF2-40B4-BE49-F238E27FC236}">
                <a16:creationId xmlns:a16="http://schemas.microsoft.com/office/drawing/2014/main" id="{9154746A-7A07-4633-AEC9-828BC3CCBD3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Google Shape;195;ga9469d1f40_0_30:notes">
            <a:extLst>
              <a:ext uri="{FF2B5EF4-FFF2-40B4-BE49-F238E27FC236}">
                <a16:creationId xmlns:a16="http://schemas.microsoft.com/office/drawing/2014/main" id="{7F974085-EF3C-43E5-AFCC-866E8ACC3E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248;ga9fa940987_0_23:notes">
            <a:extLst>
              <a:ext uri="{FF2B5EF4-FFF2-40B4-BE49-F238E27FC236}">
                <a16:creationId xmlns:a16="http://schemas.microsoft.com/office/drawing/2014/main" id="{A28F92DE-F1D2-46E5-9B92-FC007E0F047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0179" name="Google Shape;249;ga9fa940987_0_23:notes">
            <a:extLst>
              <a:ext uri="{FF2B5EF4-FFF2-40B4-BE49-F238E27FC236}">
                <a16:creationId xmlns:a16="http://schemas.microsoft.com/office/drawing/2014/main" id="{C5333FC1-F44F-466A-BCB9-E7E7DF5792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248;ga9fa940987_0_23:notes">
            <a:extLst>
              <a:ext uri="{FF2B5EF4-FFF2-40B4-BE49-F238E27FC236}">
                <a16:creationId xmlns:a16="http://schemas.microsoft.com/office/drawing/2014/main" id="{8EC5D59D-6158-421B-A82E-D1652DB7B4D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52227" name="Google Shape;249;ga9fa940987_0_23:notes">
            <a:extLst>
              <a:ext uri="{FF2B5EF4-FFF2-40B4-BE49-F238E27FC236}">
                <a16:creationId xmlns:a16="http://schemas.microsoft.com/office/drawing/2014/main" id="{AF9C4750-77C9-4D41-BDA8-755D75D56B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248;ga9fa940987_0_23:notes">
            <a:extLst>
              <a:ext uri="{FF2B5EF4-FFF2-40B4-BE49-F238E27FC236}">
                <a16:creationId xmlns:a16="http://schemas.microsoft.com/office/drawing/2014/main" id="{FBF8D494-191C-4E22-BCF5-62BF6CE06F7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54275" name="Google Shape;249;ga9fa940987_0_23:notes">
            <a:extLst>
              <a:ext uri="{FF2B5EF4-FFF2-40B4-BE49-F238E27FC236}">
                <a16:creationId xmlns:a16="http://schemas.microsoft.com/office/drawing/2014/main" id="{5E4BEBA5-A7BF-42E4-871F-660B0F21A2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48;ga9fa940987_0_23:notes">
            <a:extLst>
              <a:ext uri="{FF2B5EF4-FFF2-40B4-BE49-F238E27FC236}">
                <a16:creationId xmlns:a16="http://schemas.microsoft.com/office/drawing/2014/main" id="{50798CA8-17A3-43AF-8D1C-B86B53912BE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56323" name="Google Shape;249;ga9fa940987_0_23:notes">
            <a:extLst>
              <a:ext uri="{FF2B5EF4-FFF2-40B4-BE49-F238E27FC236}">
                <a16:creationId xmlns:a16="http://schemas.microsoft.com/office/drawing/2014/main" id="{CDC2D389-EF16-48B3-BEEA-8E6E979035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48;ga9fa940987_0_23:notes">
            <a:extLst>
              <a:ext uri="{FF2B5EF4-FFF2-40B4-BE49-F238E27FC236}">
                <a16:creationId xmlns:a16="http://schemas.microsoft.com/office/drawing/2014/main" id="{83164E40-0D24-4841-B026-8FF6BA1E0A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58371" name="Google Shape;249;ga9fa940987_0_23:notes">
            <a:extLst>
              <a:ext uri="{FF2B5EF4-FFF2-40B4-BE49-F238E27FC236}">
                <a16:creationId xmlns:a16="http://schemas.microsoft.com/office/drawing/2014/main" id="{0D68D5A5-0B73-45FD-A22A-CCBE41B98C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48;ga9fa940987_0_23:notes">
            <a:extLst>
              <a:ext uri="{FF2B5EF4-FFF2-40B4-BE49-F238E27FC236}">
                <a16:creationId xmlns:a16="http://schemas.microsoft.com/office/drawing/2014/main" id="{71203510-82D1-44E1-9DF9-D5CA1DEF09B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0419" name="Google Shape;249;ga9fa940987_0_23:notes">
            <a:extLst>
              <a:ext uri="{FF2B5EF4-FFF2-40B4-BE49-F238E27FC236}">
                <a16:creationId xmlns:a16="http://schemas.microsoft.com/office/drawing/2014/main" id="{AF5773B3-86BA-4A5F-8F69-E8DC3BDF6D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48;ga9fa940987_0_23:notes">
            <a:extLst>
              <a:ext uri="{FF2B5EF4-FFF2-40B4-BE49-F238E27FC236}">
                <a16:creationId xmlns:a16="http://schemas.microsoft.com/office/drawing/2014/main" id="{86E870B8-6077-4628-9500-89070BA8D15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2467" name="Google Shape;249;ga9fa940987_0_23:notes">
            <a:extLst>
              <a:ext uri="{FF2B5EF4-FFF2-40B4-BE49-F238E27FC236}">
                <a16:creationId xmlns:a16="http://schemas.microsoft.com/office/drawing/2014/main" id="{F0D1A470-3A82-49C3-93F3-0ED53DFAF5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48;ga9fa940987_0_23:notes">
            <a:extLst>
              <a:ext uri="{FF2B5EF4-FFF2-40B4-BE49-F238E27FC236}">
                <a16:creationId xmlns:a16="http://schemas.microsoft.com/office/drawing/2014/main" id="{46FAD5C2-E964-4363-BBAA-47F4B93B8A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4515" name="Google Shape;249;ga9fa940987_0_23:notes">
            <a:extLst>
              <a:ext uri="{FF2B5EF4-FFF2-40B4-BE49-F238E27FC236}">
                <a16:creationId xmlns:a16="http://schemas.microsoft.com/office/drawing/2014/main" id="{62D64B6D-94F0-4497-BD91-2628FAFB2E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248;ga9fa940987_0_23:notes">
            <a:extLst>
              <a:ext uri="{FF2B5EF4-FFF2-40B4-BE49-F238E27FC236}">
                <a16:creationId xmlns:a16="http://schemas.microsoft.com/office/drawing/2014/main" id="{0079777B-9983-4DD0-97BB-D338F20073D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6563" name="Google Shape;249;ga9fa940987_0_23:notes">
            <a:extLst>
              <a:ext uri="{FF2B5EF4-FFF2-40B4-BE49-F238E27FC236}">
                <a16:creationId xmlns:a16="http://schemas.microsoft.com/office/drawing/2014/main" id="{B2B87277-6095-4539-8AE9-62D3385F84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219;ga9469d1f40_0_61:notes">
            <a:extLst>
              <a:ext uri="{FF2B5EF4-FFF2-40B4-BE49-F238E27FC236}">
                <a16:creationId xmlns:a16="http://schemas.microsoft.com/office/drawing/2014/main" id="{E52CC15C-444E-4975-BB19-0921E2A3D5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68611" name="Google Shape;220;ga9469d1f40_0_61:notes">
            <a:extLst>
              <a:ext uri="{FF2B5EF4-FFF2-40B4-BE49-F238E27FC236}">
                <a16:creationId xmlns:a16="http://schemas.microsoft.com/office/drawing/2014/main" id="{A369975E-2941-4EA8-AA64-C9C3D430BF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19;ga9469d1f40_0_61:notes">
            <a:extLst>
              <a:ext uri="{FF2B5EF4-FFF2-40B4-BE49-F238E27FC236}">
                <a16:creationId xmlns:a16="http://schemas.microsoft.com/office/drawing/2014/main" id="{3E7A7574-6B0F-41C1-B840-26C5559AA67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3" name="Google Shape;220;ga9469d1f40_0_61:notes">
            <a:extLst>
              <a:ext uri="{FF2B5EF4-FFF2-40B4-BE49-F238E27FC236}">
                <a16:creationId xmlns:a16="http://schemas.microsoft.com/office/drawing/2014/main" id="{7BCF4AED-9AD1-48AB-9BFD-B31F6C1D18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248;ga9fa940987_0_23:notes">
            <a:extLst>
              <a:ext uri="{FF2B5EF4-FFF2-40B4-BE49-F238E27FC236}">
                <a16:creationId xmlns:a16="http://schemas.microsoft.com/office/drawing/2014/main" id="{C4FE283D-9A1D-49B6-BA1E-292F6A3D9F6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0659" name="Google Shape;249;ga9fa940987_0_23:notes">
            <a:extLst>
              <a:ext uri="{FF2B5EF4-FFF2-40B4-BE49-F238E27FC236}">
                <a16:creationId xmlns:a16="http://schemas.microsoft.com/office/drawing/2014/main" id="{04CD491F-D02F-4647-BAA1-55E73D8C8A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248;ga9fa940987_0_23:notes">
            <a:extLst>
              <a:ext uri="{FF2B5EF4-FFF2-40B4-BE49-F238E27FC236}">
                <a16:creationId xmlns:a16="http://schemas.microsoft.com/office/drawing/2014/main" id="{7866E972-8797-460F-A6AD-C78CFC0009E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2707" name="Google Shape;249;ga9fa940987_0_23:notes">
            <a:extLst>
              <a:ext uri="{FF2B5EF4-FFF2-40B4-BE49-F238E27FC236}">
                <a16:creationId xmlns:a16="http://schemas.microsoft.com/office/drawing/2014/main" id="{A01176C4-1418-4E71-A5EE-2E49CF748F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248;ga9fa940987_0_23:notes">
            <a:extLst>
              <a:ext uri="{FF2B5EF4-FFF2-40B4-BE49-F238E27FC236}">
                <a16:creationId xmlns:a16="http://schemas.microsoft.com/office/drawing/2014/main" id="{8732FCD8-41C2-437E-BF2C-D9992E97D48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4755" name="Google Shape;249;ga9fa940987_0_23:notes">
            <a:extLst>
              <a:ext uri="{FF2B5EF4-FFF2-40B4-BE49-F238E27FC236}">
                <a16:creationId xmlns:a16="http://schemas.microsoft.com/office/drawing/2014/main" id="{25745AD4-BC63-4AF4-9DCD-33E132DB00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248;ga9fa940987_0_23:notes">
            <a:extLst>
              <a:ext uri="{FF2B5EF4-FFF2-40B4-BE49-F238E27FC236}">
                <a16:creationId xmlns:a16="http://schemas.microsoft.com/office/drawing/2014/main" id="{107DAB1B-EC84-4947-ABF9-DDD2F0F2CA3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6803" name="Google Shape;249;ga9fa940987_0_23:notes">
            <a:extLst>
              <a:ext uri="{FF2B5EF4-FFF2-40B4-BE49-F238E27FC236}">
                <a16:creationId xmlns:a16="http://schemas.microsoft.com/office/drawing/2014/main" id="{3652343A-59B8-49AF-BA5A-D6BFA378C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48;ga9fa940987_0_23:notes">
            <a:extLst>
              <a:ext uri="{FF2B5EF4-FFF2-40B4-BE49-F238E27FC236}">
                <a16:creationId xmlns:a16="http://schemas.microsoft.com/office/drawing/2014/main" id="{5521EA90-EDA6-4A82-A7CB-BD3641242B2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78851" name="Google Shape;249;ga9fa940987_0_23:notes">
            <a:extLst>
              <a:ext uri="{FF2B5EF4-FFF2-40B4-BE49-F238E27FC236}">
                <a16:creationId xmlns:a16="http://schemas.microsoft.com/office/drawing/2014/main" id="{6AB049C8-935E-409E-A5ED-8D1FDE9866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4;ga9fa940987_3_133:notes">
            <a:extLst>
              <a:ext uri="{FF2B5EF4-FFF2-40B4-BE49-F238E27FC236}">
                <a16:creationId xmlns:a16="http://schemas.microsoft.com/office/drawing/2014/main" id="{FF22CCFA-417B-47AC-9A20-3C4E702E9AE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0899" name="Google Shape;495;ga9fa940987_3_133:notes">
            <a:extLst>
              <a:ext uri="{FF2B5EF4-FFF2-40B4-BE49-F238E27FC236}">
                <a16:creationId xmlns:a16="http://schemas.microsoft.com/office/drawing/2014/main" id="{F3FA77BC-F71E-421B-B467-E4EC29FB98C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48;ga9fa940987_0_23:notes">
            <a:extLst>
              <a:ext uri="{FF2B5EF4-FFF2-40B4-BE49-F238E27FC236}">
                <a16:creationId xmlns:a16="http://schemas.microsoft.com/office/drawing/2014/main" id="{C7E66398-6152-4BF3-900B-9BC2D619FCC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2947" name="Google Shape;249;ga9fa940987_0_23:notes">
            <a:extLst>
              <a:ext uri="{FF2B5EF4-FFF2-40B4-BE49-F238E27FC236}">
                <a16:creationId xmlns:a16="http://schemas.microsoft.com/office/drawing/2014/main" id="{B4D59052-CC35-4C71-B97A-78451E7C4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248;ga9fa940987_0_23:notes">
            <a:extLst>
              <a:ext uri="{FF2B5EF4-FFF2-40B4-BE49-F238E27FC236}">
                <a16:creationId xmlns:a16="http://schemas.microsoft.com/office/drawing/2014/main" id="{624FBAAA-FAE1-44E3-B85B-E988512D50B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4995" name="Google Shape;249;ga9fa940987_0_23:notes">
            <a:extLst>
              <a:ext uri="{FF2B5EF4-FFF2-40B4-BE49-F238E27FC236}">
                <a16:creationId xmlns:a16="http://schemas.microsoft.com/office/drawing/2014/main" id="{9FFF3C6B-FCE4-460E-87DE-729600F549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48;ga9fa940987_0_23:notes">
            <a:extLst>
              <a:ext uri="{FF2B5EF4-FFF2-40B4-BE49-F238E27FC236}">
                <a16:creationId xmlns:a16="http://schemas.microsoft.com/office/drawing/2014/main" id="{FF13969C-471E-43FE-A070-4771B799996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headEnd/>
            <a:tailEnd/>
          </a:ln>
        </p:spPr>
      </p:sp>
      <p:sp>
        <p:nvSpPr>
          <p:cNvPr id="87043" name="Google Shape;249;ga9fa940987_0_23:notes">
            <a:extLst>
              <a:ext uri="{FF2B5EF4-FFF2-40B4-BE49-F238E27FC236}">
                <a16:creationId xmlns:a16="http://schemas.microsoft.com/office/drawing/2014/main" id="{6B93BFA6-44B8-4586-922C-0012150CF1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26;ga9fa940987_1_24:notes">
            <a:extLst>
              <a:ext uri="{FF2B5EF4-FFF2-40B4-BE49-F238E27FC236}">
                <a16:creationId xmlns:a16="http://schemas.microsoft.com/office/drawing/2014/main" id="{675D4C04-F067-48F0-8F16-D9EDE7D647D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1" name="Google Shape;227;ga9fa940987_1_24:notes">
            <a:extLst>
              <a:ext uri="{FF2B5EF4-FFF2-40B4-BE49-F238E27FC236}">
                <a16:creationId xmlns:a16="http://schemas.microsoft.com/office/drawing/2014/main" id="{9609DD49-C0FA-40C1-9AA6-50DCFC96BE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26;ga9fa940987_1_24:notes">
            <a:extLst>
              <a:ext uri="{FF2B5EF4-FFF2-40B4-BE49-F238E27FC236}">
                <a16:creationId xmlns:a16="http://schemas.microsoft.com/office/drawing/2014/main" id="{3FF7F4B0-FD1A-43B6-813F-FAEBAB43C88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9" name="Google Shape;227;ga9fa940987_1_24:notes">
            <a:extLst>
              <a:ext uri="{FF2B5EF4-FFF2-40B4-BE49-F238E27FC236}">
                <a16:creationId xmlns:a16="http://schemas.microsoft.com/office/drawing/2014/main" id="{D8B4E4A1-7A57-4A45-A217-75C5AD595A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32;ga9469d1f40_0_86:notes">
            <a:extLst>
              <a:ext uri="{FF2B5EF4-FFF2-40B4-BE49-F238E27FC236}">
                <a16:creationId xmlns:a16="http://schemas.microsoft.com/office/drawing/2014/main" id="{A8C5631F-24A3-4F80-8C85-4165748A286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7" name="Google Shape;233;ga9469d1f40_0_86:notes">
            <a:extLst>
              <a:ext uri="{FF2B5EF4-FFF2-40B4-BE49-F238E27FC236}">
                <a16:creationId xmlns:a16="http://schemas.microsoft.com/office/drawing/2014/main" id="{1485C4A6-A7D3-4F26-8519-B4F05E5078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32;ga9469d1f40_0_86:notes">
            <a:extLst>
              <a:ext uri="{FF2B5EF4-FFF2-40B4-BE49-F238E27FC236}">
                <a16:creationId xmlns:a16="http://schemas.microsoft.com/office/drawing/2014/main" id="{3800A96A-1A1E-4F9E-9377-461831A05C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5" name="Google Shape;233;ga9469d1f40_0_86:notes">
            <a:extLst>
              <a:ext uri="{FF2B5EF4-FFF2-40B4-BE49-F238E27FC236}">
                <a16:creationId xmlns:a16="http://schemas.microsoft.com/office/drawing/2014/main" id="{9B8D118F-991B-4DA5-8707-719D51B541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32;ga9469d1f40_0_86:notes">
            <a:extLst>
              <a:ext uri="{FF2B5EF4-FFF2-40B4-BE49-F238E27FC236}">
                <a16:creationId xmlns:a16="http://schemas.microsoft.com/office/drawing/2014/main" id="{74B0207E-F021-439D-9986-F2CACA9F1BD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Google Shape;233;ga9469d1f40_0_86:notes">
            <a:extLst>
              <a:ext uri="{FF2B5EF4-FFF2-40B4-BE49-F238E27FC236}">
                <a16:creationId xmlns:a16="http://schemas.microsoft.com/office/drawing/2014/main" id="{306A80BE-17C7-4572-AEFE-FEEC0A83FD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94;ga9fa940987_3_133:notes">
            <a:extLst>
              <a:ext uri="{FF2B5EF4-FFF2-40B4-BE49-F238E27FC236}">
                <a16:creationId xmlns:a16="http://schemas.microsoft.com/office/drawing/2014/main" id="{FD36A6C6-7459-4D22-B545-D466744F56F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Google Shape;495;ga9fa940987_3_133:notes">
            <a:extLst>
              <a:ext uri="{FF2B5EF4-FFF2-40B4-BE49-F238E27FC236}">
                <a16:creationId xmlns:a16="http://schemas.microsoft.com/office/drawing/2014/main" id="{D2BCFF4C-E1C8-4F80-9465-5633D7ACE1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EEF9A6DE-3CD0-4FBD-BBCB-CC815E90A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6025" cy="257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76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8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;p3">
            <a:extLst>
              <a:ext uri="{FF2B5EF4-FFF2-40B4-BE49-F238E27FC236}">
                <a16:creationId xmlns:a16="http://schemas.microsoft.com/office/drawing/2014/main" id="{D03396C4-784F-4282-9FEC-13B2C7D211B8}"/>
              </a:ext>
            </a:extLst>
          </p:cNvPr>
          <p:cNvSpPr/>
          <p:nvPr/>
        </p:nvSpPr>
        <p:spPr>
          <a:xfrm rot="10800000" flipH="1">
            <a:off x="1441450" y="2571750"/>
            <a:ext cx="1216025" cy="15922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;p3">
            <a:extLst>
              <a:ext uri="{FF2B5EF4-FFF2-40B4-BE49-F238E27FC236}">
                <a16:creationId xmlns:a16="http://schemas.microsoft.com/office/drawing/2014/main" id="{02DC7A9E-B311-441B-9A58-88AE7E1B6EA8}"/>
              </a:ext>
            </a:extLst>
          </p:cNvPr>
          <p:cNvSpPr/>
          <p:nvPr/>
        </p:nvSpPr>
        <p:spPr>
          <a:xfrm rot="10800000" flipH="1">
            <a:off x="2657475" y="0"/>
            <a:ext cx="1217613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;p6">
            <a:extLst>
              <a:ext uri="{FF2B5EF4-FFF2-40B4-BE49-F238E27FC236}">
                <a16:creationId xmlns:a16="http://schemas.microsoft.com/office/drawing/2014/main" id="{A3D26B15-F08E-4B90-B488-D8B4D69AA92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03219" y="2702719"/>
            <a:ext cx="4572000" cy="30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2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9">
            <a:extLst>
              <a:ext uri="{FF2B5EF4-FFF2-40B4-BE49-F238E27FC236}">
                <a16:creationId xmlns:a16="http://schemas.microsoft.com/office/drawing/2014/main" id="{8894E7A0-D3FB-47E3-9BBF-062C493ABEE5}"/>
              </a:ext>
            </a:extLst>
          </p:cNvPr>
          <p:cNvSpPr/>
          <p:nvPr/>
        </p:nvSpPr>
        <p:spPr>
          <a:xfrm>
            <a:off x="5270500" y="979488"/>
            <a:ext cx="1216025" cy="15922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7;p9">
            <a:extLst>
              <a:ext uri="{FF2B5EF4-FFF2-40B4-BE49-F238E27FC236}">
                <a16:creationId xmlns:a16="http://schemas.microsoft.com/office/drawing/2014/main" id="{856A8B71-5120-48BD-9960-9C89EDC9BFEA}"/>
              </a:ext>
            </a:extLst>
          </p:cNvPr>
          <p:cNvSpPr/>
          <p:nvPr/>
        </p:nvSpPr>
        <p:spPr>
          <a:xfrm>
            <a:off x="6486525" y="2571750"/>
            <a:ext cx="1216025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002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9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5;p14">
            <a:extLst>
              <a:ext uri="{FF2B5EF4-FFF2-40B4-BE49-F238E27FC236}">
                <a16:creationId xmlns:a16="http://schemas.microsoft.com/office/drawing/2014/main" id="{8B335E3B-4F79-4245-99AB-48A9C2B2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33938"/>
            <a:ext cx="4572000" cy="309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6" name="Google Shape;76;p14">
            <a:extLst>
              <a:ext uri="{FF2B5EF4-FFF2-40B4-BE49-F238E27FC236}">
                <a16:creationId xmlns:a16="http://schemas.microsoft.com/office/drawing/2014/main" id="{E7DA1F85-0C68-4350-9B78-FC560D61A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33938"/>
            <a:ext cx="4572000" cy="30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870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0;p17">
            <a:extLst>
              <a:ext uri="{FF2B5EF4-FFF2-40B4-BE49-F238E27FC236}">
                <a16:creationId xmlns:a16="http://schemas.microsoft.com/office/drawing/2014/main" id="{0CCD0BB1-E606-4B40-B60E-065978BD3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0" y="4833938"/>
            <a:ext cx="4572000" cy="309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" name="Google Shape;101;p17">
            <a:extLst>
              <a:ext uri="{FF2B5EF4-FFF2-40B4-BE49-F238E27FC236}">
                <a16:creationId xmlns:a16="http://schemas.microsoft.com/office/drawing/2014/main" id="{553A74CC-B8A8-4003-94B3-B2DE8E544B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833938"/>
            <a:ext cx="4572000" cy="30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2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0">
            <a:extLst>
              <a:ext uri="{FF2B5EF4-FFF2-40B4-BE49-F238E27FC236}">
                <a16:creationId xmlns:a16="http://schemas.microsoft.com/office/drawing/2014/main" id="{3ED9A9CB-52B9-49A6-87CE-6265D3CE0F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0" y="2571750"/>
            <a:ext cx="1216025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5" name="Google Shape;130;p20">
            <a:extLst>
              <a:ext uri="{FF2B5EF4-FFF2-40B4-BE49-F238E27FC236}">
                <a16:creationId xmlns:a16="http://schemas.microsoft.com/office/drawing/2014/main" id="{4FBF8E96-D7EF-4A25-931E-BF810A25EC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19200" y="1247775"/>
            <a:ext cx="1216025" cy="1323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6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073113FC-C87B-41EB-87A4-E6E9CC5E498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751BEA66-53F5-481D-B4B5-59BD12AE91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35" r:id="rId5"/>
    <p:sldLayoutId id="2147483736" r:id="rId6"/>
    <p:sldLayoutId id="2147483742" r:id="rId7"/>
    <p:sldLayoutId id="2147483743" r:id="rId8"/>
    <p:sldLayoutId id="2147483744" r:id="rId9"/>
    <p:sldLayoutId id="214748373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hpguruku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lended.eric-bossu.fr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ric-bossu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85;p30">
            <a:extLst>
              <a:ext uri="{FF2B5EF4-FFF2-40B4-BE49-F238E27FC236}">
                <a16:creationId xmlns:a16="http://schemas.microsoft.com/office/drawing/2014/main" id="{44A8708D-6891-436A-A479-085ABEBB183E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1190625" y="1171575"/>
            <a:ext cx="7670800" cy="20526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chemeClr val="accent1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Titre de </a:t>
            </a:r>
            <a:br>
              <a:rPr lang="fr-FR" altLang="fr-FR" b="1">
                <a:solidFill>
                  <a:schemeClr val="accent1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</a:br>
            <a:r>
              <a:rPr lang="fr-FR" altLang="fr-FR" b="1">
                <a:solidFill>
                  <a:schemeClr val="accent1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Développeur Web et </a:t>
            </a: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Web Mobile</a:t>
            </a:r>
          </a:p>
        </p:txBody>
      </p:sp>
      <p:sp>
        <p:nvSpPr>
          <p:cNvPr id="10243" name="Google Shape;186;p30">
            <a:extLst>
              <a:ext uri="{FF2B5EF4-FFF2-40B4-BE49-F238E27FC236}">
                <a16:creationId xmlns:a16="http://schemas.microsoft.com/office/drawing/2014/main" id="{44E76CC7-8767-4D2E-8211-87D59FB85DA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643063" y="3262313"/>
            <a:ext cx="6772275" cy="5572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Eric Bossu – Formation DWWM – GRETA 2021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24F3E6-C691-4C35-B30E-02D2BD53BF18}"/>
              </a:ext>
            </a:extLst>
          </p:cNvPr>
          <p:cNvSpPr/>
          <p:nvPr/>
        </p:nvSpPr>
        <p:spPr>
          <a:xfrm>
            <a:off x="3775075" y="2035175"/>
            <a:ext cx="5126038" cy="962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28675" name="Google Shape;477;p50">
            <a:extLst>
              <a:ext uri="{FF2B5EF4-FFF2-40B4-BE49-F238E27FC236}">
                <a16:creationId xmlns:a16="http://schemas.microsoft.com/office/drawing/2014/main" id="{FD4EBF6F-F05F-40A5-A78F-389C4F7DBB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572000" y="123825"/>
            <a:ext cx="4459288" cy="9112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ea typeface="Inter" panose="020B0604020202020204" charset="0"/>
                <a:cs typeface="Montserrat" panose="020B0604020202020204" charset="0"/>
                <a:sym typeface="Montserrat" panose="020B0604020202020204" charset="0"/>
              </a:rPr>
              <a:t>DEF-Systèmes</a:t>
            </a:r>
          </a:p>
        </p:txBody>
      </p:sp>
      <p:sp>
        <p:nvSpPr>
          <p:cNvPr id="28676" name="Google Shape;478;p50">
            <a:extLst>
              <a:ext uri="{FF2B5EF4-FFF2-40B4-BE49-F238E27FC236}">
                <a16:creationId xmlns:a16="http://schemas.microsoft.com/office/drawing/2014/main" id="{C5D79E3F-799B-4C8B-AC61-38B75B59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98888"/>
            <a:ext cx="1216025" cy="13446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28677" name="Google Shape;479;p50">
            <a:extLst>
              <a:ext uri="{FF2B5EF4-FFF2-40B4-BE49-F238E27FC236}">
                <a16:creationId xmlns:a16="http://schemas.microsoft.com/office/drawing/2014/main" id="{693BE4EB-5607-48DB-A095-706B538F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25" y="2452688"/>
            <a:ext cx="1216025" cy="1346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8" name="Google Shape;215;p33">
            <a:extLst>
              <a:ext uri="{FF2B5EF4-FFF2-40B4-BE49-F238E27FC236}">
                <a16:creationId xmlns:a16="http://schemas.microsoft.com/office/drawing/2014/main" id="{A649A2F2-D9D6-4692-AF9E-F23EFB126341}"/>
              </a:ext>
            </a:extLst>
          </p:cNvPr>
          <p:cNvSpPr txBox="1">
            <a:spLocks/>
          </p:cNvSpPr>
          <p:nvPr/>
        </p:nvSpPr>
        <p:spPr>
          <a:xfrm>
            <a:off x="3386138" y="850900"/>
            <a:ext cx="5757862" cy="12954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38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eaLnBrk="1" fontAlgn="auto" hangingPunct="1"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fr-FR" sz="1400" kern="0" dirty="0">
                <a:solidFill>
                  <a:schemeClr val="tx1"/>
                </a:solidFill>
                <a:latin typeface="+mn-lt"/>
              </a:rPr>
              <a:t>DEF-Systèmes est une société dont le siège ce trouve à St Etienne, rue Ste Catherine, qui développe une solution DEFGEN, présente dans 16 CHU et Institut, comme :</a:t>
            </a:r>
          </a:p>
        </p:txBody>
      </p:sp>
      <p:pic>
        <p:nvPicPr>
          <p:cNvPr id="28679" name="Image 8">
            <a:extLst>
              <a:ext uri="{FF2B5EF4-FFF2-40B4-BE49-F238E27FC236}">
                <a16:creationId xmlns:a16="http://schemas.microsoft.com/office/drawing/2014/main" id="{8AEEA04B-125A-4CE8-8ACB-16F1411D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155825"/>
            <a:ext cx="16287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Image 9">
            <a:extLst>
              <a:ext uri="{FF2B5EF4-FFF2-40B4-BE49-F238E27FC236}">
                <a16:creationId xmlns:a16="http://schemas.microsoft.com/office/drawing/2014/main" id="{7F62B5AB-4B62-4A38-8D74-A4012314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049463"/>
            <a:ext cx="1528763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Image 10">
            <a:extLst>
              <a:ext uri="{FF2B5EF4-FFF2-40B4-BE49-F238E27FC236}">
                <a16:creationId xmlns:a16="http://schemas.microsoft.com/office/drawing/2014/main" id="{7E6FE710-20E8-48A6-B68A-5D294D78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3465513"/>
            <a:ext cx="14414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Image 11">
            <a:extLst>
              <a:ext uri="{FF2B5EF4-FFF2-40B4-BE49-F238E27FC236}">
                <a16:creationId xmlns:a16="http://schemas.microsoft.com/office/drawing/2014/main" id="{D41E6E80-90BF-4963-93AB-931A1A0D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641725"/>
            <a:ext cx="7762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20686D-E010-4747-A073-121FF95CBBD3}"/>
              </a:ext>
            </a:extLst>
          </p:cNvPr>
          <p:cNvSpPr/>
          <p:nvPr/>
        </p:nvSpPr>
        <p:spPr>
          <a:xfrm>
            <a:off x="3730625" y="2047875"/>
            <a:ext cx="5073650" cy="95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30723" name="Titre 2">
            <a:extLst>
              <a:ext uri="{FF2B5EF4-FFF2-40B4-BE49-F238E27FC236}">
                <a16:creationId xmlns:a16="http://schemas.microsoft.com/office/drawing/2014/main" id="{8ADA4897-53D1-4324-9E19-5D55E8D5590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DEF-Sytèmes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3B0F6E-FD3C-4EFC-9F02-3D9194C11174}"/>
              </a:ext>
            </a:extLst>
          </p:cNvPr>
          <p:cNvSpPr txBox="1"/>
          <p:nvPr/>
        </p:nvSpPr>
        <p:spPr>
          <a:xfrm>
            <a:off x="3352800" y="881063"/>
            <a:ext cx="551021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Naissance de la société en 2000,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Création de la solution DEFGEN, Solution 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fortement paramétrable dédiée aux services et laboratoire de génétique,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Domaine d’application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9D0255-7B5A-4436-9FA6-B55995C863E5}"/>
              </a:ext>
            </a:extLst>
          </p:cNvPr>
          <p:cNvSpPr txBox="1"/>
          <p:nvPr/>
        </p:nvSpPr>
        <p:spPr>
          <a:xfrm>
            <a:off x="3664681" y="2129601"/>
            <a:ext cx="332014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Génétique,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Oncogénétique clinique,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DPN, DPI,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Cytogénétique,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Biologie &amp; hématologie moléculaire,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CPDPN,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Oncogénétique familiale,</a:t>
            </a:r>
          </a:p>
          <a:p>
            <a:pPr marL="285750" lvl="6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Pharmacogénétique.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8CA553-91BB-442D-9DA3-BE45CC0B4BD5}"/>
              </a:ext>
            </a:extLst>
          </p:cNvPr>
          <p:cNvSpPr txBox="1"/>
          <p:nvPr/>
        </p:nvSpPr>
        <p:spPr>
          <a:xfrm>
            <a:off x="3352800" y="4111625"/>
            <a:ext cx="5510213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DEFGEN permet de gérer le workflow de l’identité patient jusqu’au rendu de résultats en passant par les données cliniques et les analyses en laboratoires.</a:t>
            </a: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12933B-574C-4C65-B170-21CBCB6CFAA2}"/>
              </a:ext>
            </a:extLst>
          </p:cNvPr>
          <p:cNvSpPr/>
          <p:nvPr/>
        </p:nvSpPr>
        <p:spPr>
          <a:xfrm>
            <a:off x="3792538" y="2109788"/>
            <a:ext cx="5114925" cy="755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32771" name="Google Shape;303;p40">
            <a:extLst>
              <a:ext uri="{FF2B5EF4-FFF2-40B4-BE49-F238E27FC236}">
                <a16:creationId xmlns:a16="http://schemas.microsoft.com/office/drawing/2014/main" id="{610FCFCB-D39D-4B97-A8DD-3C2B6DC2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3267075"/>
            <a:ext cx="2787650" cy="1120775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2" name="Google Shape;304;p40">
            <a:extLst>
              <a:ext uri="{FF2B5EF4-FFF2-40B4-BE49-F238E27FC236}">
                <a16:creationId xmlns:a16="http://schemas.microsoft.com/office/drawing/2014/main" id="{395E3368-878C-4C18-8B87-050AC8CA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1633538"/>
            <a:ext cx="2787650" cy="1122362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3" name="Google Shape;305;p40">
            <a:extLst>
              <a:ext uri="{FF2B5EF4-FFF2-40B4-BE49-F238E27FC236}">
                <a16:creationId xmlns:a16="http://schemas.microsoft.com/office/drawing/2014/main" id="{AEFFEF3C-7818-4E45-9622-FAA62829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267075"/>
            <a:ext cx="2787650" cy="1120775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06" name="Google Shape;306;p40">
            <a:extLst>
              <a:ext uri="{FF2B5EF4-FFF2-40B4-BE49-F238E27FC236}">
                <a16:creationId xmlns:a16="http://schemas.microsoft.com/office/drawing/2014/main" id="{C0F3A3F2-A5E9-4DB9-84B0-08B1A7DD0695}"/>
              </a:ext>
            </a:extLst>
          </p:cNvPr>
          <p:cNvSpPr/>
          <p:nvPr/>
        </p:nvSpPr>
        <p:spPr>
          <a:xfrm>
            <a:off x="1643063" y="1633538"/>
            <a:ext cx="2787650" cy="112236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75" name="Google Shape;307;p40">
            <a:extLst>
              <a:ext uri="{FF2B5EF4-FFF2-40B4-BE49-F238E27FC236}">
                <a16:creationId xmlns:a16="http://schemas.microsoft.com/office/drawing/2014/main" id="{5A98AFF7-8FB5-4F9B-9E43-8E5B22B8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93846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6" name="Google Shape;308;p40">
            <a:extLst>
              <a:ext uri="{FF2B5EF4-FFF2-40B4-BE49-F238E27FC236}">
                <a16:creationId xmlns:a16="http://schemas.microsoft.com/office/drawing/2014/main" id="{32983370-46E8-4E4B-B389-3DAC1F27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129381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7" name="Google Shape;309;p40">
            <a:extLst>
              <a:ext uri="{FF2B5EF4-FFF2-40B4-BE49-F238E27FC236}">
                <a16:creationId xmlns:a16="http://schemas.microsoft.com/office/drawing/2014/main" id="{F2BE3A4E-59C0-42C4-8F62-62A6F14C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93846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8" name="Google Shape;310;p40">
            <a:extLst>
              <a:ext uri="{FF2B5EF4-FFF2-40B4-BE49-F238E27FC236}">
                <a16:creationId xmlns:a16="http://schemas.microsoft.com/office/drawing/2014/main" id="{7DD2148B-C370-4952-8659-4632933B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1293813"/>
            <a:ext cx="278765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32779" name="Google Shape;311;p40">
            <a:extLst>
              <a:ext uri="{FF2B5EF4-FFF2-40B4-BE49-F238E27FC236}">
                <a16:creationId xmlns:a16="http://schemas.microsoft.com/office/drawing/2014/main" id="{3C5CEA2D-94D5-4659-BECD-DDCFDCC6946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DEFGEN en chiffres</a:t>
            </a:r>
          </a:p>
        </p:txBody>
      </p:sp>
      <p:sp>
        <p:nvSpPr>
          <p:cNvPr id="32780" name="Google Shape;312;p40">
            <a:extLst>
              <a:ext uri="{FF2B5EF4-FFF2-40B4-BE49-F238E27FC236}">
                <a16:creationId xmlns:a16="http://schemas.microsoft.com/office/drawing/2014/main" id="{3709EA8B-8A6F-4D1F-99B9-3ACF40C2603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1643063" y="1250950"/>
            <a:ext cx="2787650" cy="423863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Laboratoire</a:t>
            </a:r>
          </a:p>
        </p:txBody>
      </p:sp>
      <p:sp>
        <p:nvSpPr>
          <p:cNvPr id="32781" name="Google Shape;313;p40">
            <a:extLst>
              <a:ext uri="{FF2B5EF4-FFF2-40B4-BE49-F238E27FC236}">
                <a16:creationId xmlns:a16="http://schemas.microsoft.com/office/drawing/2014/main" id="{9E7D449C-52D5-4D3F-B41C-FD7CA0774A1E}"/>
              </a:ext>
            </a:extLst>
          </p:cNvPr>
          <p:cNvSpPr txBox="1">
            <a:spLocks noGrp="1" noChangeArrowheads="1"/>
          </p:cNvSpPr>
          <p:nvPr>
            <p:ph type="subTitle" idx="2"/>
          </p:nvPr>
        </p:nvSpPr>
        <p:spPr>
          <a:xfrm>
            <a:off x="1878013" y="1744663"/>
            <a:ext cx="2787650" cy="873125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50</a:t>
            </a:r>
          </a:p>
        </p:txBody>
      </p:sp>
      <p:sp>
        <p:nvSpPr>
          <p:cNvPr id="32782" name="Google Shape;314;p40">
            <a:extLst>
              <a:ext uri="{FF2B5EF4-FFF2-40B4-BE49-F238E27FC236}">
                <a16:creationId xmlns:a16="http://schemas.microsoft.com/office/drawing/2014/main" id="{784C133F-B764-4731-AB5E-ACB1AF0ACBFF}"/>
              </a:ext>
            </a:extLst>
          </p:cNvPr>
          <p:cNvSpPr txBox="1">
            <a:spLocks noGrp="1" noChangeArrowheads="1"/>
          </p:cNvSpPr>
          <p:nvPr>
            <p:ph type="subTitle" idx="3"/>
          </p:nvPr>
        </p:nvSpPr>
        <p:spPr>
          <a:xfrm>
            <a:off x="5089525" y="1250950"/>
            <a:ext cx="2787650" cy="423863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Utilisateurs/jour</a:t>
            </a:r>
          </a:p>
        </p:txBody>
      </p:sp>
      <p:sp>
        <p:nvSpPr>
          <p:cNvPr id="32783" name="Google Shape;315;p40">
            <a:extLst>
              <a:ext uri="{FF2B5EF4-FFF2-40B4-BE49-F238E27FC236}">
                <a16:creationId xmlns:a16="http://schemas.microsoft.com/office/drawing/2014/main" id="{EE271456-7FA2-4F20-AD41-AE9FAC971F07}"/>
              </a:ext>
            </a:extLst>
          </p:cNvPr>
          <p:cNvSpPr txBox="1">
            <a:spLocks noGrp="1" noChangeArrowheads="1"/>
          </p:cNvSpPr>
          <p:nvPr>
            <p:ph type="subTitle" idx="4"/>
          </p:nvPr>
        </p:nvSpPr>
        <p:spPr>
          <a:xfrm>
            <a:off x="5351463" y="1744663"/>
            <a:ext cx="2787650" cy="871537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1 200</a:t>
            </a:r>
          </a:p>
        </p:txBody>
      </p:sp>
      <p:sp>
        <p:nvSpPr>
          <p:cNvPr id="32784" name="Google Shape;316;p40">
            <a:extLst>
              <a:ext uri="{FF2B5EF4-FFF2-40B4-BE49-F238E27FC236}">
                <a16:creationId xmlns:a16="http://schemas.microsoft.com/office/drawing/2014/main" id="{8BCB062D-76D7-4362-AD0C-8DF614F535C3}"/>
              </a:ext>
            </a:extLst>
          </p:cNvPr>
          <p:cNvSpPr txBox="1">
            <a:spLocks noGrp="1" noChangeArrowheads="1"/>
          </p:cNvSpPr>
          <p:nvPr>
            <p:ph type="subTitle" idx="5"/>
          </p:nvPr>
        </p:nvSpPr>
        <p:spPr>
          <a:xfrm>
            <a:off x="1643063" y="2898775"/>
            <a:ext cx="2787650" cy="3397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Consultations/an</a:t>
            </a:r>
          </a:p>
        </p:txBody>
      </p:sp>
      <p:sp>
        <p:nvSpPr>
          <p:cNvPr id="32785" name="Google Shape;317;p40">
            <a:extLst>
              <a:ext uri="{FF2B5EF4-FFF2-40B4-BE49-F238E27FC236}">
                <a16:creationId xmlns:a16="http://schemas.microsoft.com/office/drawing/2014/main" id="{9AE9D5DE-CCDD-4B24-BBDB-5186CEAE03BA}"/>
              </a:ext>
            </a:extLst>
          </p:cNvPr>
          <p:cNvSpPr txBox="1">
            <a:spLocks noGrp="1" noChangeArrowheads="1"/>
          </p:cNvSpPr>
          <p:nvPr>
            <p:ph type="subTitle" idx="6"/>
          </p:nvPr>
        </p:nvSpPr>
        <p:spPr>
          <a:xfrm>
            <a:off x="1878013" y="3390900"/>
            <a:ext cx="2787650" cy="873125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35 000</a:t>
            </a:r>
          </a:p>
        </p:txBody>
      </p:sp>
      <p:sp>
        <p:nvSpPr>
          <p:cNvPr id="32786" name="Google Shape;318;p40">
            <a:extLst>
              <a:ext uri="{FF2B5EF4-FFF2-40B4-BE49-F238E27FC236}">
                <a16:creationId xmlns:a16="http://schemas.microsoft.com/office/drawing/2014/main" id="{F8E6B083-8C67-4042-B4A6-EFB0BDDC4D4F}"/>
              </a:ext>
            </a:extLst>
          </p:cNvPr>
          <p:cNvSpPr txBox="1">
            <a:spLocks noGrp="1" noChangeArrowheads="1"/>
          </p:cNvSpPr>
          <p:nvPr>
            <p:ph type="subTitle" idx="7"/>
          </p:nvPr>
        </p:nvSpPr>
        <p:spPr>
          <a:xfrm>
            <a:off x="5089525" y="2898775"/>
            <a:ext cx="2787650" cy="3397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Analyses/an</a:t>
            </a:r>
          </a:p>
        </p:txBody>
      </p:sp>
      <p:sp>
        <p:nvSpPr>
          <p:cNvPr id="32787" name="Google Shape;319;p40">
            <a:extLst>
              <a:ext uri="{FF2B5EF4-FFF2-40B4-BE49-F238E27FC236}">
                <a16:creationId xmlns:a16="http://schemas.microsoft.com/office/drawing/2014/main" id="{7876FA1A-CCB1-4E96-8C85-C66ABBF8AA74}"/>
              </a:ext>
            </a:extLst>
          </p:cNvPr>
          <p:cNvSpPr txBox="1">
            <a:spLocks noGrp="1" noChangeArrowheads="1"/>
          </p:cNvSpPr>
          <p:nvPr>
            <p:ph type="subTitle" idx="8"/>
          </p:nvPr>
        </p:nvSpPr>
        <p:spPr>
          <a:xfrm>
            <a:off x="5351463" y="3390900"/>
            <a:ext cx="2787650" cy="873125"/>
          </a:xfrm>
        </p:spPr>
        <p:txBody>
          <a:bodyPr/>
          <a:lstStyle/>
          <a:p>
            <a:pPr marL="457200" indent="-317500"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SzPts val="1400"/>
              <a:buFont typeface="Montserrat" panose="020B0604020202020204" charset="0"/>
              <a:buChar char="●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+ de 1 000 000</a:t>
            </a:r>
          </a:p>
        </p:txBody>
      </p:sp>
      <p:sp>
        <p:nvSpPr>
          <p:cNvPr id="32788" name="Google Shape;322;p40">
            <a:extLst>
              <a:ext uri="{FF2B5EF4-FFF2-40B4-BE49-F238E27FC236}">
                <a16:creationId xmlns:a16="http://schemas.microsoft.com/office/drawing/2014/main" id="{4928E61C-4371-4FC6-A7ED-220113E5129B}"/>
              </a:ext>
            </a:extLst>
          </p:cNvPr>
          <p:cNvSpPr txBox="1">
            <a:spLocks noGrp="1" noChangeArrowheads="1"/>
          </p:cNvSpPr>
          <p:nvPr>
            <p:ph type="subTitle" idx="9"/>
          </p:nvPr>
        </p:nvSpPr>
        <p:spPr>
          <a:xfrm rot="16199197">
            <a:off x="608807" y="1780381"/>
            <a:ext cx="1284288" cy="492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Inteal</a:t>
            </a:r>
          </a:p>
        </p:txBody>
      </p:sp>
      <p:sp>
        <p:nvSpPr>
          <p:cNvPr id="32789" name="Google Shape;323;p40">
            <a:extLst>
              <a:ext uri="{FF2B5EF4-FFF2-40B4-BE49-F238E27FC236}">
                <a16:creationId xmlns:a16="http://schemas.microsoft.com/office/drawing/2014/main" id="{939E6C82-B9F9-473A-82C3-222EF8F6D288}"/>
              </a:ext>
            </a:extLst>
          </p:cNvPr>
          <p:cNvSpPr txBox="1">
            <a:spLocks noGrp="1" noChangeArrowheads="1"/>
          </p:cNvSpPr>
          <p:nvPr>
            <p:ph type="subTitle" idx="13"/>
          </p:nvPr>
        </p:nvSpPr>
        <p:spPr>
          <a:xfrm rot="16200000">
            <a:off x="608807" y="3421856"/>
            <a:ext cx="1284288" cy="4921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60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 sz="1800">
                <a:solidFill>
                  <a:srgbClr val="FFFF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External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53A4E-4827-49C7-9383-3CBB64A2FE3C}"/>
              </a:ext>
            </a:extLst>
          </p:cNvPr>
          <p:cNvSpPr/>
          <p:nvPr/>
        </p:nvSpPr>
        <p:spPr>
          <a:xfrm>
            <a:off x="3886200" y="2130425"/>
            <a:ext cx="4984750" cy="84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34819" name="Google Shape;222;p34">
            <a:extLst>
              <a:ext uri="{FF2B5EF4-FFF2-40B4-BE49-F238E27FC236}">
                <a16:creationId xmlns:a16="http://schemas.microsoft.com/office/drawing/2014/main" id="{DBFC3D58-C6F9-4B15-8DEA-7B023078FB4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776413" y="2227263"/>
            <a:ext cx="6654800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34820" name="Google Shape;223;p34">
            <a:extLst>
              <a:ext uri="{FF2B5EF4-FFF2-40B4-BE49-F238E27FC236}">
                <a16:creationId xmlns:a16="http://schemas.microsoft.com/office/drawing/2014/main" id="{C082C1A4-2A81-4C9D-BF1D-7B7F20701C86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68750" y="3044825"/>
            <a:ext cx="4462463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tableau de bord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utilisateur</a:t>
            </a:r>
          </a:p>
        </p:txBody>
      </p:sp>
      <p:sp>
        <p:nvSpPr>
          <p:cNvPr id="34821" name="Google Shape;224;p34">
            <a:extLst>
              <a:ext uri="{FF2B5EF4-FFF2-40B4-BE49-F238E27FC236}">
                <a16:creationId xmlns:a16="http://schemas.microsoft.com/office/drawing/2014/main" id="{36E9BBD0-0EE8-41B2-9670-DE63FDA4A43E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968750" y="1262063"/>
            <a:ext cx="4462463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2">
            <a:extLst>
              <a:ext uri="{FF2B5EF4-FFF2-40B4-BE49-F238E27FC236}">
                <a16:creationId xmlns:a16="http://schemas.microsoft.com/office/drawing/2014/main" id="{63521266-6611-4EFB-8085-542761DD80E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61913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5E49F3-7908-4C85-9609-2A41D28BB22B}"/>
              </a:ext>
            </a:extLst>
          </p:cNvPr>
          <p:cNvSpPr txBox="1"/>
          <p:nvPr/>
        </p:nvSpPr>
        <p:spPr>
          <a:xfrm>
            <a:off x="717550" y="1187450"/>
            <a:ext cx="7708900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Lors de nos entretiens avec Mr Thomas PERRIN (dirigeant), et Mr Pierre FRAISSE (responsable développement), il a été convenu que ma mission lors de mon stage serait de créer un tableau de bord utilisateur à intégrer dans la solution DEFGEN.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J’avais deux contraintes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488F97-5624-428D-9A22-3BA9038F1BF6}"/>
              </a:ext>
            </a:extLst>
          </p:cNvPr>
          <p:cNvSpPr txBox="1"/>
          <p:nvPr/>
        </p:nvSpPr>
        <p:spPr>
          <a:xfrm>
            <a:off x="2005782" y="2421082"/>
            <a:ext cx="584647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 première était qu’il devait être écrit en </a:t>
            </a:r>
            <a:r>
              <a:rPr lang="fr-FR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Et la seconde, je devait m’appuyer sur le </a:t>
            </a:r>
            <a:r>
              <a:rPr lang="fr-FR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AmCharts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V4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CBD667-BDE9-48DE-A206-ECF1BB113AD7}"/>
              </a:ext>
            </a:extLst>
          </p:cNvPr>
          <p:cNvSpPr txBox="1"/>
          <p:nvPr/>
        </p:nvSpPr>
        <p:spPr>
          <a:xfrm>
            <a:off x="769938" y="3375025"/>
            <a:ext cx="77073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J’ai donc commencé par lire la documentation </a:t>
            </a:r>
            <a:r>
              <a:rPr lang="fr-FR" kern="0" dirty="0" err="1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AmCharts</a:t>
            </a: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, et apprendre le JavaScript, car à l’époque, nous n’avions pas encore commencé à l’étudier.</a:t>
            </a: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 2">
            <a:extLst>
              <a:ext uri="{FF2B5EF4-FFF2-40B4-BE49-F238E27FC236}">
                <a16:creationId xmlns:a16="http://schemas.microsoft.com/office/drawing/2014/main" id="{A2C6CA90-D5D6-4FE9-8EDF-80AAE2EB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695325"/>
            <a:ext cx="86201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re 2">
            <a:extLst>
              <a:ext uri="{FF2B5EF4-FFF2-40B4-BE49-F238E27FC236}">
                <a16:creationId xmlns:a16="http://schemas.microsoft.com/office/drawing/2014/main" id="{8FD9B9A3-9E28-4D7E-B7F7-1A119A1D880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47625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 2">
            <a:extLst>
              <a:ext uri="{FF2B5EF4-FFF2-40B4-BE49-F238E27FC236}">
                <a16:creationId xmlns:a16="http://schemas.microsoft.com/office/drawing/2014/main" id="{5A66D3BF-5102-4DB9-8BFD-55F249594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736600"/>
            <a:ext cx="8628063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itre 2">
            <a:extLst>
              <a:ext uri="{FF2B5EF4-FFF2-40B4-BE49-F238E27FC236}">
                <a16:creationId xmlns:a16="http://schemas.microsoft.com/office/drawing/2014/main" id="{83171428-1A02-47A8-9F71-7B25E896F50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88900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2">
            <a:extLst>
              <a:ext uri="{FF2B5EF4-FFF2-40B4-BE49-F238E27FC236}">
                <a16:creationId xmlns:a16="http://schemas.microsoft.com/office/drawing/2014/main" id="{5843D97B-75B9-4CF5-932A-B65683E46D9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5873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43011" name="ZoneTexte 4">
            <a:extLst>
              <a:ext uri="{FF2B5EF4-FFF2-40B4-BE49-F238E27FC236}">
                <a16:creationId xmlns:a16="http://schemas.microsoft.com/office/drawing/2014/main" id="{7502E566-FBFF-484A-80F5-A264A0781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588963"/>
            <a:ext cx="4306888" cy="4400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contenu du fichier data.json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filtres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contenu du fichier descr.json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axe_x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filtre_user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filtre_type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)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ici on défini les valeurs de tri (format année/mois)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"année"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)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ici on défini les valeurs de tri (format année/mois)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mois1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3012" name="ZoneTexte 6">
            <a:extLst>
              <a:ext uri="{FF2B5EF4-FFF2-40B4-BE49-F238E27FC236}">
                <a16:creationId xmlns:a16="http://schemas.microsoft.com/office/drawing/2014/main" id="{45152B43-47D1-4354-A551-1DA9E3CF5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88963"/>
            <a:ext cx="3635375" cy="4554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"mois"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:mois1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callback_semaine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semaine1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"semaine"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:semaine1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/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callback_jour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année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mois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?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+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jour1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}))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"jour"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:jour1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2">
            <a:extLst>
              <a:ext uri="{FF2B5EF4-FFF2-40B4-BE49-F238E27FC236}">
                <a16:creationId xmlns:a16="http://schemas.microsoft.com/office/drawing/2014/main" id="{BF208A6C-A096-492B-834B-B530B5C2883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5873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d’entreprise</a:t>
            </a:r>
          </a:p>
        </p:txBody>
      </p:sp>
      <p:sp>
        <p:nvSpPr>
          <p:cNvPr id="45059" name="ZoneTexte 5">
            <a:extLst>
              <a:ext uri="{FF2B5EF4-FFF2-40B4-BE49-F238E27FC236}">
                <a16:creationId xmlns:a16="http://schemas.microsoft.com/office/drawing/2014/main" id="{39AF4BCB-5019-4C07-80D9-3540590EB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619125"/>
            <a:ext cx="4572000" cy="4524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do_chart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am4core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"chartdiv"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am4charts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XYChart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axe_x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"jour"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calcule_jour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"mois"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calcule_mois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"an"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calcule_an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"semaine"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calcule_semaine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fr-FR" altLang="fr-FR" sz="12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tab1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padding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200">
                <a:solidFill>
                  <a:srgbClr val="DCDCAA"/>
                </a:solidFill>
                <a:latin typeface="Consolas" panose="020B0609020204030204" pitchFamily="49" charset="0"/>
              </a:rPr>
              <a:t>chart_display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200">
                <a:solidFill>
                  <a:srgbClr val="9CDCFE"/>
                </a:solidFill>
                <a:latin typeface="Consolas" panose="020B0609020204030204" pitchFamily="49" charset="0"/>
              </a:rPr>
              <a:t>axe_x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200">
                <a:solidFill>
                  <a:srgbClr val="CE9178"/>
                </a:solidFill>
                <a:latin typeface="Consolas" panose="020B0609020204030204" pitchFamily="49" charset="0"/>
              </a:rPr>
              <a:t>"total"</a:t>
            </a:r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pPr eaLnBrk="1" hangingPunct="1"/>
            <a:r>
              <a:rPr lang="fr-FR" altLang="fr-FR" sz="12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497;p53">
            <a:extLst>
              <a:ext uri="{FF2B5EF4-FFF2-40B4-BE49-F238E27FC236}">
                <a16:creationId xmlns:a16="http://schemas.microsoft.com/office/drawing/2014/main" id="{0E321021-EDA1-4B41-AD36-E04FDEE48D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2788" y="2227263"/>
            <a:ext cx="6507162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47107" name="Google Shape;498;p53">
            <a:extLst>
              <a:ext uri="{FF2B5EF4-FFF2-40B4-BE49-F238E27FC236}">
                <a16:creationId xmlns:a16="http://schemas.microsoft.com/office/drawing/2014/main" id="{A16DB468-9629-4D63-A9DC-E918E6BA100B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712788" y="3044825"/>
            <a:ext cx="4462462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 du projet – Gestion de Librairie En Ligne</a:t>
            </a:r>
            <a:endParaRPr lang="fr-FR" altLang="fr-FR">
              <a:solidFill>
                <a:srgbClr val="4A8CFF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47108" name="Google Shape;499;p53">
            <a:extLst>
              <a:ext uri="{FF2B5EF4-FFF2-40B4-BE49-F238E27FC236}">
                <a16:creationId xmlns:a16="http://schemas.microsoft.com/office/drawing/2014/main" id="{22C2A036-87FF-4AF1-AD3A-780BF2777A10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712788" y="1262063"/>
            <a:ext cx="4462462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97;p32">
            <a:extLst>
              <a:ext uri="{FF2B5EF4-FFF2-40B4-BE49-F238E27FC236}">
                <a16:creationId xmlns:a16="http://schemas.microsoft.com/office/drawing/2014/main" id="{B464D2E4-DE68-4948-BBD3-1C4927473B1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73025"/>
            <a:ext cx="7708900" cy="5730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Sommaire</a:t>
            </a:r>
          </a:p>
        </p:txBody>
      </p:sp>
      <p:sp>
        <p:nvSpPr>
          <p:cNvPr id="12291" name="Google Shape;198;p32">
            <a:extLst>
              <a:ext uri="{FF2B5EF4-FFF2-40B4-BE49-F238E27FC236}">
                <a16:creationId xmlns:a16="http://schemas.microsoft.com/office/drawing/2014/main" id="{48B32BBD-2E99-4C7B-8356-AA895C9716FA}"/>
              </a:ext>
            </a:extLst>
          </p:cNvPr>
          <p:cNvSpPr txBox="1">
            <a:spLocks noGrp="1" noChangeArrowheads="1"/>
          </p:cNvSpPr>
          <p:nvPr>
            <p:ph type="ctrTitle" idx="2"/>
          </p:nvPr>
        </p:nvSpPr>
        <p:spPr>
          <a:xfrm>
            <a:off x="2309813" y="646113"/>
            <a:ext cx="2151062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</a:t>
            </a:r>
          </a:p>
        </p:txBody>
      </p:sp>
      <p:sp>
        <p:nvSpPr>
          <p:cNvPr id="12292" name="Google Shape;199;p32">
            <a:extLst>
              <a:ext uri="{FF2B5EF4-FFF2-40B4-BE49-F238E27FC236}">
                <a16:creationId xmlns:a16="http://schemas.microsoft.com/office/drawing/2014/main" id="{88FF43ED-58C2-4914-97AE-3ECD82BA3BDB}"/>
              </a:ext>
            </a:extLst>
          </p:cNvPr>
          <p:cNvSpPr txBox="1">
            <a:spLocks noGrp="1" noChangeArrowheads="1"/>
          </p:cNvSpPr>
          <p:nvPr>
            <p:ph type="title" idx="3"/>
          </p:nvPr>
        </p:nvSpPr>
        <p:spPr>
          <a:xfrm>
            <a:off x="717550" y="720725"/>
            <a:ext cx="1493838" cy="9413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01</a:t>
            </a:r>
          </a:p>
        </p:txBody>
      </p:sp>
      <p:sp>
        <p:nvSpPr>
          <p:cNvPr id="12293" name="Google Shape;200;p32">
            <a:extLst>
              <a:ext uri="{FF2B5EF4-FFF2-40B4-BE49-F238E27FC236}">
                <a16:creationId xmlns:a16="http://schemas.microsoft.com/office/drawing/2014/main" id="{2709166C-3CF1-4E26-9DCC-9960BA974774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2309813" y="1058863"/>
            <a:ext cx="2151062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Mon parcours, mon expérience.</a:t>
            </a:r>
          </a:p>
        </p:txBody>
      </p:sp>
      <p:sp>
        <p:nvSpPr>
          <p:cNvPr id="12294" name="Google Shape;201;p32">
            <a:extLst>
              <a:ext uri="{FF2B5EF4-FFF2-40B4-BE49-F238E27FC236}">
                <a16:creationId xmlns:a16="http://schemas.microsoft.com/office/drawing/2014/main" id="{4C910EF7-C181-44CE-9645-528130417F03}"/>
              </a:ext>
            </a:extLst>
          </p:cNvPr>
          <p:cNvSpPr txBox="1">
            <a:spLocks noGrp="1" noChangeArrowheads="1"/>
          </p:cNvSpPr>
          <p:nvPr>
            <p:ph type="ctrTitle" idx="4"/>
          </p:nvPr>
        </p:nvSpPr>
        <p:spPr>
          <a:xfrm>
            <a:off x="6275388" y="646113"/>
            <a:ext cx="2151062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DEF-Systèmes</a:t>
            </a:r>
          </a:p>
        </p:txBody>
      </p:sp>
      <p:sp>
        <p:nvSpPr>
          <p:cNvPr id="12295" name="Google Shape;202;p32">
            <a:extLst>
              <a:ext uri="{FF2B5EF4-FFF2-40B4-BE49-F238E27FC236}">
                <a16:creationId xmlns:a16="http://schemas.microsoft.com/office/drawing/2014/main" id="{86F73596-9E86-40D1-9BC0-CBBA6E2C0D41}"/>
              </a:ext>
            </a:extLst>
          </p:cNvPr>
          <p:cNvSpPr txBox="1">
            <a:spLocks noGrp="1" noChangeArrowheads="1"/>
          </p:cNvSpPr>
          <p:nvPr>
            <p:ph type="title" idx="5"/>
          </p:nvPr>
        </p:nvSpPr>
        <p:spPr>
          <a:xfrm>
            <a:off x="4686300" y="720725"/>
            <a:ext cx="1493838" cy="9413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02</a:t>
            </a:r>
          </a:p>
        </p:txBody>
      </p:sp>
      <p:sp>
        <p:nvSpPr>
          <p:cNvPr id="12296" name="Google Shape;203;p32">
            <a:extLst>
              <a:ext uri="{FF2B5EF4-FFF2-40B4-BE49-F238E27FC236}">
                <a16:creationId xmlns:a16="http://schemas.microsoft.com/office/drawing/2014/main" id="{5412F618-AD7E-491D-BB6C-31B8D926D1CA}"/>
              </a:ext>
            </a:extLst>
          </p:cNvPr>
          <p:cNvSpPr txBox="1">
            <a:spLocks noGrp="1" noChangeArrowheads="1"/>
          </p:cNvSpPr>
          <p:nvPr>
            <p:ph type="subTitle" idx="6"/>
          </p:nvPr>
        </p:nvSpPr>
        <p:spPr>
          <a:xfrm>
            <a:off x="6275388" y="1058863"/>
            <a:ext cx="2151062" cy="7683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 de la société et de leur produit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2297" name="Google Shape;204;p32">
            <a:extLst>
              <a:ext uri="{FF2B5EF4-FFF2-40B4-BE49-F238E27FC236}">
                <a16:creationId xmlns:a16="http://schemas.microsoft.com/office/drawing/2014/main" id="{8256DB03-BAB8-4CF8-A215-C4682A08852D}"/>
              </a:ext>
            </a:extLst>
          </p:cNvPr>
          <p:cNvSpPr txBox="1">
            <a:spLocks noGrp="1" noChangeArrowheads="1"/>
          </p:cNvSpPr>
          <p:nvPr>
            <p:ph type="ctrTitle" idx="7"/>
          </p:nvPr>
        </p:nvSpPr>
        <p:spPr>
          <a:xfrm>
            <a:off x="2309813" y="1890713"/>
            <a:ext cx="2747962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Professionnel </a:t>
            </a:r>
          </a:p>
        </p:txBody>
      </p:sp>
      <p:sp>
        <p:nvSpPr>
          <p:cNvPr id="12298" name="Google Shape;205;p32">
            <a:extLst>
              <a:ext uri="{FF2B5EF4-FFF2-40B4-BE49-F238E27FC236}">
                <a16:creationId xmlns:a16="http://schemas.microsoft.com/office/drawing/2014/main" id="{F268B13B-2572-4E5A-81C4-1EAC378F12E3}"/>
              </a:ext>
            </a:extLst>
          </p:cNvPr>
          <p:cNvSpPr txBox="1">
            <a:spLocks noGrp="1" noChangeArrowheads="1"/>
          </p:cNvSpPr>
          <p:nvPr>
            <p:ph type="title" idx="8"/>
          </p:nvPr>
        </p:nvSpPr>
        <p:spPr>
          <a:xfrm>
            <a:off x="717550" y="1982788"/>
            <a:ext cx="1493838" cy="9413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03</a:t>
            </a:r>
          </a:p>
        </p:txBody>
      </p:sp>
      <p:sp>
        <p:nvSpPr>
          <p:cNvPr id="12299" name="Google Shape;206;p32">
            <a:extLst>
              <a:ext uri="{FF2B5EF4-FFF2-40B4-BE49-F238E27FC236}">
                <a16:creationId xmlns:a16="http://schemas.microsoft.com/office/drawing/2014/main" id="{2C8E47FA-3C2B-41DD-AA76-A21FB5C433A4}"/>
              </a:ext>
            </a:extLst>
          </p:cNvPr>
          <p:cNvSpPr txBox="1">
            <a:spLocks noGrp="1" noChangeArrowheads="1"/>
          </p:cNvSpPr>
          <p:nvPr>
            <p:ph type="subTitle" idx="9"/>
          </p:nvPr>
        </p:nvSpPr>
        <p:spPr>
          <a:xfrm>
            <a:off x="2309813" y="2320925"/>
            <a:ext cx="2151062" cy="7667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Travail accompli durant le stage.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2300" name="Google Shape;207;p32">
            <a:extLst>
              <a:ext uri="{FF2B5EF4-FFF2-40B4-BE49-F238E27FC236}">
                <a16:creationId xmlns:a16="http://schemas.microsoft.com/office/drawing/2014/main" id="{517412D8-C1E2-4982-A191-405CAED17E28}"/>
              </a:ext>
            </a:extLst>
          </p:cNvPr>
          <p:cNvSpPr txBox="1">
            <a:spLocks noGrp="1" noChangeArrowheads="1"/>
          </p:cNvSpPr>
          <p:nvPr>
            <p:ph type="ctrTitle" idx="13"/>
          </p:nvPr>
        </p:nvSpPr>
        <p:spPr>
          <a:xfrm>
            <a:off x="6275388" y="2009775"/>
            <a:ext cx="2549525" cy="3841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12301" name="Google Shape;208;p32">
            <a:extLst>
              <a:ext uri="{FF2B5EF4-FFF2-40B4-BE49-F238E27FC236}">
                <a16:creationId xmlns:a16="http://schemas.microsoft.com/office/drawing/2014/main" id="{671AAC9F-BC08-477B-8DD3-338442FAB850}"/>
              </a:ext>
            </a:extLst>
          </p:cNvPr>
          <p:cNvSpPr txBox="1">
            <a:spLocks noGrp="1" noChangeArrowheads="1"/>
          </p:cNvSpPr>
          <p:nvPr>
            <p:ph type="title" idx="14"/>
          </p:nvPr>
        </p:nvSpPr>
        <p:spPr>
          <a:xfrm>
            <a:off x="4686300" y="1982788"/>
            <a:ext cx="1493838" cy="9413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04</a:t>
            </a:r>
          </a:p>
        </p:txBody>
      </p:sp>
      <p:sp>
        <p:nvSpPr>
          <p:cNvPr id="12302" name="Google Shape;209;p32">
            <a:extLst>
              <a:ext uri="{FF2B5EF4-FFF2-40B4-BE49-F238E27FC236}">
                <a16:creationId xmlns:a16="http://schemas.microsoft.com/office/drawing/2014/main" id="{0E9AADEF-CF00-421F-9344-1655DDF97C5A}"/>
              </a:ext>
            </a:extLst>
          </p:cNvPr>
          <p:cNvSpPr txBox="1">
            <a:spLocks noGrp="1" noChangeArrowheads="1"/>
          </p:cNvSpPr>
          <p:nvPr>
            <p:ph type="subTitle" idx="15"/>
          </p:nvPr>
        </p:nvSpPr>
        <p:spPr>
          <a:xfrm>
            <a:off x="6275388" y="2446338"/>
            <a:ext cx="2151062" cy="7667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Travaux personnels accomplis durant la formation.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endParaRPr lang="fr-FR" altLang="fr-FR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5" name="Google Shape;207;p32">
            <a:extLst>
              <a:ext uri="{FF2B5EF4-FFF2-40B4-BE49-F238E27FC236}">
                <a16:creationId xmlns:a16="http://schemas.microsoft.com/office/drawing/2014/main" id="{10E5D361-0EDB-4129-9D0D-FF2EE0681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3213100"/>
            <a:ext cx="2957512" cy="384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16" name="Google Shape;208;p32">
            <a:extLst>
              <a:ext uri="{FF2B5EF4-FFF2-40B4-BE49-F238E27FC236}">
                <a16:creationId xmlns:a16="http://schemas.microsoft.com/office/drawing/2014/main" id="{CFA4D420-1326-4411-8C69-2B8C3F267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194050"/>
            <a:ext cx="1493838" cy="9413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None/>
              <a:defRPr sz="7000">
                <a:solidFill>
                  <a:srgbClr val="4A8CFF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05</a:t>
            </a:r>
          </a:p>
        </p:txBody>
      </p:sp>
      <p:sp>
        <p:nvSpPr>
          <p:cNvPr id="17" name="Google Shape;209;p32">
            <a:extLst>
              <a:ext uri="{FF2B5EF4-FFF2-40B4-BE49-F238E27FC236}">
                <a16:creationId xmlns:a16="http://schemas.microsoft.com/office/drawing/2014/main" id="{5CFE451E-E41F-42A5-9330-241F7AB6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638" y="3657600"/>
            <a:ext cx="2151062" cy="766763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  <a:defRPr/>
            </a:pPr>
            <a:r>
              <a:rPr lang="fr-FR" altLang="fr-FR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Exemple d’utilisation d’AJAX et d’une API de météo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  <a:defRPr/>
            </a:pPr>
            <a:endParaRPr lang="fr-FR" altLang="fr-FR" kern="0" dirty="0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18" name="Google Shape;207;p32">
            <a:extLst>
              <a:ext uri="{FF2B5EF4-FFF2-40B4-BE49-F238E27FC236}">
                <a16:creationId xmlns:a16="http://schemas.microsoft.com/office/drawing/2014/main" id="{72DB0F51-BE2D-44C8-A1F6-49B96E19A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3292475"/>
            <a:ext cx="2959100" cy="384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defRPr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WordPress</a:t>
            </a:r>
          </a:p>
        </p:txBody>
      </p:sp>
      <p:sp>
        <p:nvSpPr>
          <p:cNvPr id="19" name="Google Shape;208;p32">
            <a:extLst>
              <a:ext uri="{FF2B5EF4-FFF2-40B4-BE49-F238E27FC236}">
                <a16:creationId xmlns:a16="http://schemas.microsoft.com/office/drawing/2014/main" id="{BAF355BA-B09C-4B74-807F-1A465268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3265488"/>
            <a:ext cx="1493838" cy="94138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 panose="020B0604020202020204" pitchFamily="34" charset="0"/>
              <a:buNone/>
              <a:defRPr sz="7000">
                <a:solidFill>
                  <a:srgbClr val="4A8CFF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Fira Sans Extra Condensed Medium"/>
              <a:buNone/>
              <a:defRPr sz="8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  <a:defRPr/>
            </a:pPr>
            <a:r>
              <a:rPr lang="fr-FR" altLang="fr-FR" b="1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06</a:t>
            </a:r>
          </a:p>
        </p:txBody>
      </p:sp>
      <p:sp>
        <p:nvSpPr>
          <p:cNvPr id="20" name="Google Shape;209;p32">
            <a:extLst>
              <a:ext uri="{FF2B5EF4-FFF2-40B4-BE49-F238E27FC236}">
                <a16:creationId xmlns:a16="http://schemas.microsoft.com/office/drawing/2014/main" id="{C0AAE388-B03E-40EA-B7AC-F5E0DC74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3729038"/>
            <a:ext cx="2151062" cy="1019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  <a:buFont typeface="Arial" panose="020B0604020202020204" pitchFamily="34" charset="0"/>
              <a:buNone/>
              <a:defRPr/>
            </a:pPr>
            <a:r>
              <a:rPr lang="fr-FR" altLang="fr-FR" kern="0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de présentation des formation du numérique GRETA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  <a:defRPr/>
            </a:pPr>
            <a:endParaRPr lang="fr-FR" altLang="fr-FR" kern="0" dirty="0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re 2">
            <a:extLst>
              <a:ext uri="{FF2B5EF4-FFF2-40B4-BE49-F238E27FC236}">
                <a16:creationId xmlns:a16="http://schemas.microsoft.com/office/drawing/2014/main" id="{67246439-FDD8-4B22-8F53-D286F4CBA6C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6415-A7E3-4622-A334-1AED96B502FE}"/>
              </a:ext>
            </a:extLst>
          </p:cNvPr>
          <p:cNvSpPr txBox="1"/>
          <p:nvPr/>
        </p:nvSpPr>
        <p:spPr>
          <a:xfrm>
            <a:off x="717550" y="1187450"/>
            <a:ext cx="77089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J’ai eu l’idée de créer un système de gestion de libraire en ligne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Pour ce faire, j’ai dépoussiéré un projet nommé Open Library Management System, trouvé sur 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  <a:hlinkClick r:id="rId3"/>
              </a:rPr>
              <a:t>https://phpgurukul.com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D6A173-AE39-4F03-A122-D9670CA8EEB4}"/>
              </a:ext>
            </a:extLst>
          </p:cNvPr>
          <p:cNvSpPr txBox="1"/>
          <p:nvPr/>
        </p:nvSpPr>
        <p:spPr>
          <a:xfrm>
            <a:off x="2005782" y="2421082"/>
            <a:ext cx="6045245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Il est écrit en PHP, MySQL</a:t>
            </a: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Et 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j’utilise Bootstrap, de façon à le rendre plus simplement responsive,</a:t>
            </a:r>
            <a:endParaRPr lang="fr-FR" kern="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FDB79DE-E201-4E15-B2F2-34E8DF38E477}"/>
              </a:ext>
            </a:extLst>
          </p:cNvPr>
          <p:cNvSpPr txBox="1"/>
          <p:nvPr/>
        </p:nvSpPr>
        <p:spPr>
          <a:xfrm>
            <a:off x="769938" y="3375025"/>
            <a:ext cx="770731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J’ai commencé par franciser l’interface,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solidFill>
                <a:srgbClr val="36363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Actuellement, je migre le projet sur une architecture MVC, ce qui me permet de mieux appréhender le développement Orienté Objet.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re 2">
            <a:extLst>
              <a:ext uri="{FF2B5EF4-FFF2-40B4-BE49-F238E27FC236}">
                <a16:creationId xmlns:a16="http://schemas.microsoft.com/office/drawing/2014/main" id="{73D90FA0-6173-4B68-9183-0E04C459F1F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49225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- Mockup</a:t>
            </a:r>
          </a:p>
        </p:txBody>
      </p:sp>
      <p:pic>
        <p:nvPicPr>
          <p:cNvPr id="51203" name="Image 2">
            <a:extLst>
              <a:ext uri="{FF2B5EF4-FFF2-40B4-BE49-F238E27FC236}">
                <a16:creationId xmlns:a16="http://schemas.microsoft.com/office/drawing/2014/main" id="{AE315B62-4F02-4E05-A154-29E045D8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706438"/>
            <a:ext cx="5948362" cy="428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re 2">
            <a:extLst>
              <a:ext uri="{FF2B5EF4-FFF2-40B4-BE49-F238E27FC236}">
                <a16:creationId xmlns:a16="http://schemas.microsoft.com/office/drawing/2014/main" id="{2DBD3D7E-6D9F-4AC9-AB9A-4B75D317E7E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49225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Interface finale</a:t>
            </a:r>
          </a:p>
        </p:txBody>
      </p:sp>
      <p:pic>
        <p:nvPicPr>
          <p:cNvPr id="53251" name="Image 2">
            <a:extLst>
              <a:ext uri="{FF2B5EF4-FFF2-40B4-BE49-F238E27FC236}">
                <a16:creationId xmlns:a16="http://schemas.microsoft.com/office/drawing/2014/main" id="{234E84DF-00B1-4E39-AF2A-61FE74E7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796925"/>
            <a:ext cx="7458075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re 2">
            <a:extLst>
              <a:ext uri="{FF2B5EF4-FFF2-40B4-BE49-F238E27FC236}">
                <a16:creationId xmlns:a16="http://schemas.microsoft.com/office/drawing/2014/main" id="{D54BB2A0-52B8-499E-8430-3F036F9C2D3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Modélisation de la base</a:t>
            </a:r>
          </a:p>
        </p:txBody>
      </p:sp>
      <p:pic>
        <p:nvPicPr>
          <p:cNvPr id="55299" name="Image 3">
            <a:extLst>
              <a:ext uri="{FF2B5EF4-FFF2-40B4-BE49-F238E27FC236}">
                <a16:creationId xmlns:a16="http://schemas.microsoft.com/office/drawing/2014/main" id="{4BD71B90-CB48-4A1C-84B5-20DDB9D3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752475"/>
            <a:ext cx="7588250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re 2">
            <a:extLst>
              <a:ext uri="{FF2B5EF4-FFF2-40B4-BE49-F238E27FC236}">
                <a16:creationId xmlns:a16="http://schemas.microsoft.com/office/drawing/2014/main" id="{0851F6BC-83FB-4A84-ACB5-0C4A0D62FCD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vue de la table Student</a:t>
            </a:r>
          </a:p>
        </p:txBody>
      </p:sp>
      <p:pic>
        <p:nvPicPr>
          <p:cNvPr id="57347" name="Image 2">
            <a:extLst>
              <a:ext uri="{FF2B5EF4-FFF2-40B4-BE49-F238E27FC236}">
                <a16:creationId xmlns:a16="http://schemas.microsoft.com/office/drawing/2014/main" id="{61A6D6B6-C9AB-44B0-A228-9C254A315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8843963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2">
            <a:extLst>
              <a:ext uri="{FF2B5EF4-FFF2-40B4-BE49-F238E27FC236}">
                <a16:creationId xmlns:a16="http://schemas.microsoft.com/office/drawing/2014/main" id="{A979C0B0-8EE6-455B-AFC5-4B16A688A08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code création user</a:t>
            </a:r>
          </a:p>
        </p:txBody>
      </p:sp>
      <p:sp>
        <p:nvSpPr>
          <p:cNvPr id="59395" name="ZoneTexte 4">
            <a:extLst>
              <a:ext uri="{FF2B5EF4-FFF2-40B4-BE49-F238E27FC236}">
                <a16:creationId xmlns:a16="http://schemas.microsoft.com/office/drawing/2014/main" id="{4FCA44D3-E082-4AAB-85B6-BE6B0878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636588"/>
            <a:ext cx="8626475" cy="3786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session_start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include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'includes/config.php'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error_reporting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isset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'signup'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//code for captach verification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 !=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$_SESSION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 OR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$_SESSION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]==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"&lt;script&gt;alert('Incorrect verification code');&lt;/script&gt;"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{    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//Code for student ID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$count_my_page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"studentid.txt"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file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$count_my_page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 ++;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fopen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$count_my_page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"w"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fputs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fclose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$StudentId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$hits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  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$fname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'fullanme'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$mobileno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'mobileno'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$email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$password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md5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$_POST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$status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re 2">
            <a:extLst>
              <a:ext uri="{FF2B5EF4-FFF2-40B4-BE49-F238E27FC236}">
                <a16:creationId xmlns:a16="http://schemas.microsoft.com/office/drawing/2014/main" id="{172D3BD6-DB1B-4842-8FCE-C0FD4B928B5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code création user</a:t>
            </a:r>
          </a:p>
        </p:txBody>
      </p:sp>
      <p:sp>
        <p:nvSpPr>
          <p:cNvPr id="61443" name="ZoneTexte 4">
            <a:extLst>
              <a:ext uri="{FF2B5EF4-FFF2-40B4-BE49-F238E27FC236}">
                <a16:creationId xmlns:a16="http://schemas.microsoft.com/office/drawing/2014/main" id="{D9EBC681-66F1-4CF9-9890-FB7A7C14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752475"/>
            <a:ext cx="8626475" cy="33242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$sql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INSERT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INTO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  tblstudents(StudentId,FullName,MobileNumber,EmailId,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)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VALUES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(:StudentId,:fname,:mobileno,:email,: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password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,: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$dbh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prepare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$sql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':StudentId'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$StudentId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':fname'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$fname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':mobileno'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$mobileno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':email'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$email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':password'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$password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bindParam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':status'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$status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PDO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::PARAM_STR);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$query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execute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$lastInsertId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$dbh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lastInsertId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$lastInsertId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'&lt;script&gt;alert(« L’utilisateur est enregistré, son ID est "+"'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$StudentId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'")&lt;/script&gt;'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"&lt;script&gt;alert('Quelque chose c’est mal passé, Veuillez réessayer');&lt;/script&gt;"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re 2">
            <a:extLst>
              <a:ext uri="{FF2B5EF4-FFF2-40B4-BE49-F238E27FC236}">
                <a16:creationId xmlns:a16="http://schemas.microsoft.com/office/drawing/2014/main" id="{E7873896-77E8-49AC-A6B1-85ED799BA36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77863" y="104775"/>
            <a:ext cx="8272462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 – utilisation d’un captcha</a:t>
            </a:r>
          </a:p>
        </p:txBody>
      </p:sp>
      <p:sp>
        <p:nvSpPr>
          <p:cNvPr id="63491" name="ZoneTexte 4">
            <a:extLst>
              <a:ext uri="{FF2B5EF4-FFF2-40B4-BE49-F238E27FC236}">
                <a16:creationId xmlns:a16="http://schemas.microsoft.com/office/drawing/2014/main" id="{04A7660B-F71E-4D41-B766-3D6845FF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752475"/>
            <a:ext cx="8626475" cy="938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Code de vérification : 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maxlength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autocomplete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"off"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required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"width: 150px; height: 25px;"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&amp;nbsp;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"captcha.php"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1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</a:p>
          <a:p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"signup"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"btn btn-danger"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1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10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100">
                <a:solidFill>
                  <a:srgbClr val="D4D4D4"/>
                </a:solidFill>
                <a:latin typeface="Consolas" panose="020B0609020204030204" pitchFamily="49" charset="0"/>
              </a:rPr>
              <a:t>Enregistrer 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10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fr-FR" altLang="fr-FR" sz="11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1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3492" name="ZoneTexte 5">
            <a:extLst>
              <a:ext uri="{FF2B5EF4-FFF2-40B4-BE49-F238E27FC236}">
                <a16:creationId xmlns:a16="http://schemas.microsoft.com/office/drawing/2014/main" id="{65684EF4-A2F5-4806-8B4F-B1CD565EA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824163"/>
            <a:ext cx="6969125" cy="209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session_start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10000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99999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$_SESSION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"vercode"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65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 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imagecreate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$black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imagecolorallocate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$white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imagecolorallocate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$font_size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imagestring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$font_size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$white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imagejpeg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$image_p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re 2">
            <a:extLst>
              <a:ext uri="{FF2B5EF4-FFF2-40B4-BE49-F238E27FC236}">
                <a16:creationId xmlns:a16="http://schemas.microsoft.com/office/drawing/2014/main" id="{A5856094-651A-4CA4-9586-B6F4EA3AE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933575"/>
            <a:ext cx="8272463" cy="647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charset="0"/>
              <a:buNone/>
              <a:defRPr/>
            </a:pPr>
            <a:r>
              <a:rPr lang="fr-FR" altLang="fr-FR" sz="2800" b="1" kern="0" dirty="0">
                <a:latin typeface="Montserrat" charset="0"/>
                <a:cs typeface="Montserrat" charset="0"/>
                <a:sym typeface="Montserrat" charset="0"/>
              </a:rPr>
              <a:t>Le fichier </a:t>
            </a:r>
            <a:r>
              <a:rPr lang="fr-FR" altLang="fr-FR" sz="2800" b="1" kern="0">
                <a:latin typeface="Montserrat" charset="0"/>
                <a:cs typeface="Montserrat" charset="0"/>
                <a:sym typeface="Montserrat" charset="0"/>
              </a:rPr>
              <a:t>captcha.php</a:t>
            </a:r>
            <a:endParaRPr lang="fr-FR" altLang="fr-FR" sz="2800" b="1" kern="0" dirty="0">
              <a:latin typeface="Montserrat" charset="0"/>
              <a:cs typeface="Montserrat" charset="0"/>
              <a:sym typeface="Montserrat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re 2">
            <a:extLst>
              <a:ext uri="{FF2B5EF4-FFF2-40B4-BE49-F238E27FC236}">
                <a16:creationId xmlns:a16="http://schemas.microsoft.com/office/drawing/2014/main" id="{E6D48CB3-B377-4F1C-AB1A-5D495FBD38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 dirty="0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Conclusion du </a:t>
            </a: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Projet personnel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4CA4C5-4C6C-4C50-AC3F-E926D51A8435}"/>
              </a:ext>
            </a:extLst>
          </p:cNvPr>
          <p:cNvSpPr txBox="1"/>
          <p:nvPr/>
        </p:nvSpPr>
        <p:spPr>
          <a:xfrm>
            <a:off x="717550" y="1187450"/>
            <a:ext cx="7708900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En conclusion, je vous présente ici un embryon.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Il est fonctionnel, mais à parfaire au niveau  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Sécurité,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Codage à intégrer dans une architecture MVC,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Mise au norme niveau CNIL.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23BA57-390D-4BE7-ADA0-5F9890A0E165}"/>
              </a:ext>
            </a:extLst>
          </p:cNvPr>
          <p:cNvSpPr/>
          <p:nvPr/>
        </p:nvSpPr>
        <p:spPr>
          <a:xfrm>
            <a:off x="3886200" y="2130425"/>
            <a:ext cx="4984750" cy="84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>
              <a:sym typeface="Arial"/>
            </a:endParaRPr>
          </a:p>
        </p:txBody>
      </p:sp>
      <p:sp>
        <p:nvSpPr>
          <p:cNvPr id="67587" name="Google Shape;222;p34">
            <a:extLst>
              <a:ext uri="{FF2B5EF4-FFF2-40B4-BE49-F238E27FC236}">
                <a16:creationId xmlns:a16="http://schemas.microsoft.com/office/drawing/2014/main" id="{04C66BAF-EA01-42F1-BE4B-8D8808E5BAE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179513" y="2227263"/>
            <a:ext cx="7251700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67588" name="Google Shape;223;p34">
            <a:extLst>
              <a:ext uri="{FF2B5EF4-FFF2-40B4-BE49-F238E27FC236}">
                <a16:creationId xmlns:a16="http://schemas.microsoft.com/office/drawing/2014/main" id="{B0D831AB-D938-47E4-982A-4D866E52B2C3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68750" y="3044825"/>
            <a:ext cx="4462463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d’une page utilisation d’AJAX – et d’une API de météo</a:t>
            </a:r>
          </a:p>
        </p:txBody>
      </p:sp>
      <p:sp>
        <p:nvSpPr>
          <p:cNvPr id="67589" name="Google Shape;224;p34">
            <a:extLst>
              <a:ext uri="{FF2B5EF4-FFF2-40B4-BE49-F238E27FC236}">
                <a16:creationId xmlns:a16="http://schemas.microsoft.com/office/drawing/2014/main" id="{C08BA254-5434-4ABB-BE49-B4D1B826193D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968750" y="1262063"/>
            <a:ext cx="4462463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2;p34">
            <a:extLst>
              <a:ext uri="{FF2B5EF4-FFF2-40B4-BE49-F238E27FC236}">
                <a16:creationId xmlns:a16="http://schemas.microsoft.com/office/drawing/2014/main" id="{E53B40AA-FCF5-4D3F-A4BD-30004622C04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968750" y="2227263"/>
            <a:ext cx="4462463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</a:t>
            </a:r>
          </a:p>
        </p:txBody>
      </p:sp>
      <p:sp>
        <p:nvSpPr>
          <p:cNvPr id="14339" name="Google Shape;223;p34">
            <a:extLst>
              <a:ext uri="{FF2B5EF4-FFF2-40B4-BE49-F238E27FC236}">
                <a16:creationId xmlns:a16="http://schemas.microsoft.com/office/drawing/2014/main" id="{FBB135F3-C031-4FFB-A946-4389852F93A1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68750" y="3044825"/>
            <a:ext cx="4462463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 Eric BOSSU, son parcours,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4A8CFF"/>
              </a:buClr>
              <a:buFont typeface="Montserrat" panose="020B0604020202020204" charset="0"/>
              <a:buNone/>
            </a:pPr>
            <a:r>
              <a:rPr lang="fr-FR" altLang="fr-FR">
                <a:solidFill>
                  <a:schemeClr val="accent2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son CV.</a:t>
            </a:r>
          </a:p>
        </p:txBody>
      </p:sp>
      <p:sp>
        <p:nvSpPr>
          <p:cNvPr id="14340" name="Google Shape;224;p34">
            <a:extLst>
              <a:ext uri="{FF2B5EF4-FFF2-40B4-BE49-F238E27FC236}">
                <a16:creationId xmlns:a16="http://schemas.microsoft.com/office/drawing/2014/main" id="{437AB3D6-4FD8-4914-BE49-58027A84500B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968750" y="1262063"/>
            <a:ext cx="4462463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2">
            <a:extLst>
              <a:ext uri="{FF2B5EF4-FFF2-40B4-BE49-F238E27FC236}">
                <a16:creationId xmlns:a16="http://schemas.microsoft.com/office/drawing/2014/main" id="{CA142DD0-B517-4FD1-AAA6-AB0535C7C43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97085C-B462-4BB0-8836-9663BED45786}"/>
              </a:ext>
            </a:extLst>
          </p:cNvPr>
          <p:cNvSpPr txBox="1"/>
          <p:nvPr/>
        </p:nvSpPr>
        <p:spPr>
          <a:xfrm>
            <a:off x="717550" y="801688"/>
            <a:ext cx="77089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J’ai créer une page traitant du sanglier, pour m’amuser, l’idée principal était de mettre en œuvre l’utilisation d’une API de météo</a:t>
            </a:r>
          </a:p>
        </p:txBody>
      </p:sp>
      <p:pic>
        <p:nvPicPr>
          <p:cNvPr id="69636" name="Image 6">
            <a:extLst>
              <a:ext uri="{FF2B5EF4-FFF2-40B4-BE49-F238E27FC236}">
                <a16:creationId xmlns:a16="http://schemas.microsoft.com/office/drawing/2014/main" id="{4214ABBA-9A63-44F8-9C74-3E31CFE9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506538"/>
            <a:ext cx="715645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re 2">
            <a:extLst>
              <a:ext uri="{FF2B5EF4-FFF2-40B4-BE49-F238E27FC236}">
                <a16:creationId xmlns:a16="http://schemas.microsoft.com/office/drawing/2014/main" id="{C858D83F-3865-41A5-9D81-27473635C2C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528099-8106-4A89-AEC2-17BAB176FE47}"/>
              </a:ext>
            </a:extLst>
          </p:cNvPr>
          <p:cNvSpPr txBox="1"/>
          <p:nvPr/>
        </p:nvSpPr>
        <p:spPr>
          <a:xfrm>
            <a:off x="717550" y="801688"/>
            <a:ext cx="77089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J’ai créer une page traitant du sanglier, pour m’amuser, l’idée principal était de mettre en œuvre l’utilisation d’une API de météo</a:t>
            </a:r>
          </a:p>
        </p:txBody>
      </p:sp>
      <p:pic>
        <p:nvPicPr>
          <p:cNvPr id="71684" name="Image 6">
            <a:extLst>
              <a:ext uri="{FF2B5EF4-FFF2-40B4-BE49-F238E27FC236}">
                <a16:creationId xmlns:a16="http://schemas.microsoft.com/office/drawing/2014/main" id="{5B378988-BF5E-409A-A6CF-96C1D8CE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449388"/>
            <a:ext cx="4572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99112-03D4-4C25-A48D-0D1F49E7A920}"/>
              </a:ext>
            </a:extLst>
          </p:cNvPr>
          <p:cNvSpPr/>
          <p:nvPr/>
        </p:nvSpPr>
        <p:spPr>
          <a:xfrm>
            <a:off x="590550" y="1393825"/>
            <a:ext cx="18415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re 2">
            <a:extLst>
              <a:ext uri="{FF2B5EF4-FFF2-40B4-BE49-F238E27FC236}">
                <a16:creationId xmlns:a16="http://schemas.microsoft.com/office/drawing/2014/main" id="{B47D1AD1-3EE7-40BC-9CF0-C7253FFD227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73731" name="ZoneTexte 5">
            <a:extLst>
              <a:ext uri="{FF2B5EF4-FFF2-40B4-BE49-F238E27FC236}">
                <a16:creationId xmlns:a16="http://schemas.microsoft.com/office/drawing/2014/main" id="{4137D825-7F15-43B7-B961-610B5668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711200"/>
            <a:ext cx="8550275" cy="4400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//l'objet xmlHttpRequest utilisé pour contacter le serveur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Fonction executee au moment du chargement de la page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onload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'spantemp'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'spantemp2'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lireTemperature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tourne en permanence pour suggérer suite à un changement du champ texte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lireTemperature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callAPI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     console.log("temperature = " + temperk);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 °C'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_spantemp2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 Km/h'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"lireTemperature()"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20000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la fonction lireTemperature() se redéclenchera dans 20 s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callAPI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promise // Async/await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"c3112e91c979ad77177ca3297a7f50d6"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re 2">
            <a:extLst>
              <a:ext uri="{FF2B5EF4-FFF2-40B4-BE49-F238E27FC236}">
                <a16:creationId xmlns:a16="http://schemas.microsoft.com/office/drawing/2014/main" id="{EBCB4D7D-CCDF-4301-8C10-926E02E9CDC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75779" name="ZoneTexte 5">
            <a:extLst>
              <a:ext uri="{FF2B5EF4-FFF2-40B4-BE49-F238E27FC236}">
                <a16:creationId xmlns:a16="http://schemas.microsoft.com/office/drawing/2014/main" id="{BFF3CDF1-07C6-440D-9A39-B8DB5050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660400"/>
            <a:ext cx="8550275" cy="4554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callAPI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promise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Async/await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"c3112e91c979ad77177ca3297a7f50d6"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Annule une precedente requete si elle n'avait pas ete terminee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abort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declare un nouvel objet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   console.log('appel='+valeur);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"http://api.openweathermap.org/data/2.5/weather?lat=45.41315&amp;lon=4.3866&amp;appid="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token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"&amp;units=metric"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gestionnaire d'evenement pour readystate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Fonction anonyme de callback quand readystate change de valeur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onreadystatechange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fr-FR" altLang="fr-FR" sz="100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readystate=4 -&gt; la requete est terminee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Status = 200 code HTTP 200 la requete a abouti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Decodage resultat json et stockage dans un tableau javascript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meteo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         console.log(meteo['main']['temp']);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temperk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meteo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'temp'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vent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meteo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'wind'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'speed'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re 2">
            <a:extLst>
              <a:ext uri="{FF2B5EF4-FFF2-40B4-BE49-F238E27FC236}">
                <a16:creationId xmlns:a16="http://schemas.microsoft.com/office/drawing/2014/main" id="{47DE68B7-1781-498B-9BDF-D3B34BB5A49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AJAX - API</a:t>
            </a:r>
          </a:p>
        </p:txBody>
      </p:sp>
      <p:sp>
        <p:nvSpPr>
          <p:cNvPr id="77827" name="ZoneTexte 5">
            <a:extLst>
              <a:ext uri="{FF2B5EF4-FFF2-40B4-BE49-F238E27FC236}">
                <a16:creationId xmlns:a16="http://schemas.microsoft.com/office/drawing/2014/main" id="{545D01FF-6F10-4DE9-BD56-5BDB09AEB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660400"/>
            <a:ext cx="8550275" cy="10144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6A9955"/>
                </a:solidFill>
                <a:latin typeface="Consolas" panose="020B0609020204030204" pitchFamily="49" charset="0"/>
              </a:rPr>
              <a:t>// envoi de la requête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_xmlHttp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fr-FR" altLang="fr-FR" sz="1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97;p53">
            <a:extLst>
              <a:ext uri="{FF2B5EF4-FFF2-40B4-BE49-F238E27FC236}">
                <a16:creationId xmlns:a16="http://schemas.microsoft.com/office/drawing/2014/main" id="{583333A1-646F-4F65-9B07-EBB8119A40F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2788" y="2519363"/>
            <a:ext cx="7288212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Utilisation WordPress</a:t>
            </a:r>
            <a:b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</a:br>
            <a:endParaRPr lang="fr-FR" altLang="fr-FR" b="1"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79875" name="Google Shape;498;p53">
            <a:extLst>
              <a:ext uri="{FF2B5EF4-FFF2-40B4-BE49-F238E27FC236}">
                <a16:creationId xmlns:a16="http://schemas.microsoft.com/office/drawing/2014/main" id="{009CC737-E30F-4F62-A574-88CC625C178F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712788" y="3044825"/>
            <a:ext cx="4462462" cy="67786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de présentation des formation du numérique GRETA</a:t>
            </a:r>
          </a:p>
        </p:txBody>
      </p:sp>
      <p:sp>
        <p:nvSpPr>
          <p:cNvPr id="79876" name="Google Shape;499;p53">
            <a:extLst>
              <a:ext uri="{FF2B5EF4-FFF2-40B4-BE49-F238E27FC236}">
                <a16:creationId xmlns:a16="http://schemas.microsoft.com/office/drawing/2014/main" id="{CF6E7D7E-27DE-4F18-839D-E778F9C1E7D7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712788" y="1262063"/>
            <a:ext cx="4462462" cy="11414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re 2">
            <a:extLst>
              <a:ext uri="{FF2B5EF4-FFF2-40B4-BE49-F238E27FC236}">
                <a16:creationId xmlns:a16="http://schemas.microsoft.com/office/drawing/2014/main" id="{FA468A8C-30A9-4072-AEE6-9A65A7B323B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WP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AB3EE2-7260-4A1F-AE67-B561F5977C1D}"/>
              </a:ext>
            </a:extLst>
          </p:cNvPr>
          <p:cNvSpPr txBox="1"/>
          <p:nvPr/>
        </p:nvSpPr>
        <p:spPr>
          <a:xfrm>
            <a:off x="717550" y="1125538"/>
            <a:ext cx="7708900" cy="2892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Au cours de la formation, j’ai eu l’occasion de mettre en œuvre un site animé par le CMS WordPress, ayant pour thème les formation du numérique enseigner au GRETA.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Il à été créé dans le cadre d’un fil rouge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Le cahiers des charges est le suivant 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Utilisation de Wordpress,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Présentation des formation du Numérique,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Formulaire de contact pour prendre des informations sur les formations, et éventuellement un rendez-vous.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re 2">
            <a:extLst>
              <a:ext uri="{FF2B5EF4-FFF2-40B4-BE49-F238E27FC236}">
                <a16:creationId xmlns:a16="http://schemas.microsoft.com/office/drawing/2014/main" id="{1314DCBE-A13C-4730-A560-F96D68CA194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Création d’un site WP</a:t>
            </a:r>
          </a:p>
        </p:txBody>
      </p:sp>
      <p:pic>
        <p:nvPicPr>
          <p:cNvPr id="83971" name="Image 2">
            <a:hlinkClick r:id="rId3"/>
            <a:extLst>
              <a:ext uri="{FF2B5EF4-FFF2-40B4-BE49-F238E27FC236}">
                <a16:creationId xmlns:a16="http://schemas.microsoft.com/office/drawing/2014/main" id="{C3B12DB1-5303-41A4-BEE1-C1B9016C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06438"/>
            <a:ext cx="78740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re 2">
            <a:extLst>
              <a:ext uri="{FF2B5EF4-FFF2-40B4-BE49-F238E27FC236}">
                <a16:creationId xmlns:a16="http://schemas.microsoft.com/office/drawing/2014/main" id="{9655C54D-CAE0-4A0D-B101-64914EE93FD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166688"/>
            <a:ext cx="7708900" cy="6477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1C2E57-CB21-4611-A488-6143DD2B3E66}"/>
              </a:ext>
            </a:extLst>
          </p:cNvPr>
          <p:cNvSpPr txBox="1"/>
          <p:nvPr/>
        </p:nvSpPr>
        <p:spPr>
          <a:xfrm>
            <a:off x="717550" y="1125538"/>
            <a:ext cx="7708900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En conclusion, le type même de la formation, « Blended », était très enrichissante, elle nous a permis de mieux comprendre les autres corps de métiers avec lesquels nous sommes amené à travailler.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A l’issue de la formation, initialement j’avais pour objectif de trouver un emploi, mais entre temps, j’ai été approché pour intégrer un formation en alternance, afin de passer une licence développeur </a:t>
            </a:r>
            <a:r>
              <a:rPr lang="fr-FR" kern="0" dirty="0" err="1">
                <a:latin typeface="Arial"/>
                <a:ea typeface="Arial"/>
                <a:cs typeface="Arial"/>
                <a:sym typeface="Arial"/>
              </a:rPr>
              <a:t>FullStack</a:t>
            </a: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, sur une durée plus longue, à savoir 2 années scolaires, en alternance.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Le développement étant un milieu dans lequel je m’épanoui pleinement, je pense continuer sur cette alternance.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fr-FR" kern="0" dirty="0"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fr-FR" kern="0" dirty="0">
                <a:latin typeface="Arial"/>
                <a:ea typeface="Arial"/>
                <a:cs typeface="Arial"/>
                <a:sym typeface="Arial"/>
              </a:rPr>
              <a:t>Et encore merci à toute l’équipe de formateur, ainsi qu’à mon maitre de stage, pour leur enseignement et le savoir qu’ils ont à nous faire nous dépasser.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29;p35">
            <a:extLst>
              <a:ext uri="{FF2B5EF4-FFF2-40B4-BE49-F238E27FC236}">
                <a16:creationId xmlns:a16="http://schemas.microsoft.com/office/drawing/2014/main" id="{1F238624-1369-443A-9DBF-4A2379C8B3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43475" y="117475"/>
            <a:ext cx="4054475" cy="7223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Eric BOSSU</a:t>
            </a:r>
          </a:p>
        </p:txBody>
      </p:sp>
      <p:sp>
        <p:nvSpPr>
          <p:cNvPr id="230" name="Google Shape;230;p35">
            <a:extLst>
              <a:ext uri="{FF2B5EF4-FFF2-40B4-BE49-F238E27FC236}">
                <a16:creationId xmlns:a16="http://schemas.microsoft.com/office/drawing/2014/main" id="{0DC7B3DB-5D8D-44C1-B7E3-5296CDAD2B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33638" y="684213"/>
            <a:ext cx="6564312" cy="4341812"/>
          </a:xfrm>
        </p:spPr>
        <p:txBody>
          <a:bodyPr/>
          <a:lstStyle/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46 Ans,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commencer à travailler dans l’informatique en 1997, en Help Desk pour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Futurosoft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(en Essonne),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poursuivit chez Téléperformance, à la hotline Wanadoo, puis en 2000 Technicien réseaux, et enfin Administrateur réseaux,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2003 Création d’une petite entreprise de vente de matériel, installation sur site, formation adultes, création de site web,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En 2009, Administrateur, au Lycée professionnel la Martellière, à Voiron, en Isère,</a:t>
            </a:r>
          </a:p>
          <a:p>
            <a:pPr marL="114300" algn="l" eaLnBrk="1" fontAlgn="auto" hangingPunct="1">
              <a:buFont typeface="Montserrat"/>
              <a:buNone/>
              <a:defRPr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2900" algn="l" eaLnBrk="1" fontAlgn="auto" hangingPunct="1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En 2011, Hotline pour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Wibox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à St Symphorien sur Coise.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29;p35">
            <a:extLst>
              <a:ext uri="{FF2B5EF4-FFF2-40B4-BE49-F238E27FC236}">
                <a16:creationId xmlns:a16="http://schemas.microsoft.com/office/drawing/2014/main" id="{C4B756F8-2CF6-48A6-BF09-3A3617E1E24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43475" y="117475"/>
            <a:ext cx="4054475" cy="7223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Eric BOSSU</a:t>
            </a:r>
          </a:p>
        </p:txBody>
      </p:sp>
      <p:sp>
        <p:nvSpPr>
          <p:cNvPr id="18435" name="Google Shape;230;p35">
            <a:extLst>
              <a:ext uri="{FF2B5EF4-FFF2-40B4-BE49-F238E27FC236}">
                <a16:creationId xmlns:a16="http://schemas.microsoft.com/office/drawing/2014/main" id="{DA3C82C4-2331-4DA7-9D79-B5453237E500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2433638" y="684213"/>
            <a:ext cx="6564312" cy="4341812"/>
          </a:xfrm>
        </p:spPr>
        <p:txBody>
          <a:bodyPr/>
          <a:lstStyle/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En 2013, je décide de voir d’autres corps de métiers,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Les Salaisons,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La fabrique de bougies mécaniques,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Le bâtiment, comme plaquiste,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Puis la pose de faux plafond.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2020, retour au premiers amours, </a:t>
            </a:r>
            <a:b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</a:b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et surtout apprentissage d’une partie de l’informatique que j’apprécie particulièrement, le développement, grâce à la formation de DWWM, au sein du GRETA.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altLang="fr-FR">
                <a:solidFill>
                  <a:srgbClr val="000000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Je développe un site pour postuler, d’abord à la formation, aujourd’hui à un emploi.</a:t>
            </a:r>
          </a:p>
          <a:p>
            <a:pPr marL="457200" indent="-342900" algn="l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altLang="fr-FR">
              <a:solidFill>
                <a:srgbClr val="000000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 2">
            <a:hlinkClick r:id="rId3"/>
            <a:extLst>
              <a:ext uri="{FF2B5EF4-FFF2-40B4-BE49-F238E27FC236}">
                <a16:creationId xmlns:a16="http://schemas.microsoft.com/office/drawing/2014/main" id="{C1331636-542A-4971-B1F3-760A1F3C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560388"/>
            <a:ext cx="6915150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Google Shape;235;p36">
            <a:extLst>
              <a:ext uri="{FF2B5EF4-FFF2-40B4-BE49-F238E27FC236}">
                <a16:creationId xmlns:a16="http://schemas.microsoft.com/office/drawing/2014/main" id="{FD77CA00-B449-4558-8E27-8BE34E86966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73025"/>
            <a:ext cx="7708900" cy="57308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Site CV Eric BOSSU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35;p36">
            <a:extLst>
              <a:ext uri="{FF2B5EF4-FFF2-40B4-BE49-F238E27FC236}">
                <a16:creationId xmlns:a16="http://schemas.microsoft.com/office/drawing/2014/main" id="{C2E22E47-FC50-4187-9777-DF6E21D003D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Site CV Eric BOSSU Vue interne</a:t>
            </a:r>
          </a:p>
        </p:txBody>
      </p:sp>
      <p:sp>
        <p:nvSpPr>
          <p:cNvPr id="22531" name="ZoneTexte 1">
            <a:extLst>
              <a:ext uri="{FF2B5EF4-FFF2-40B4-BE49-F238E27FC236}">
                <a16:creationId xmlns:a16="http://schemas.microsoft.com/office/drawing/2014/main" id="{B8619DDE-FC92-46E6-BD49-3173078BF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955675"/>
            <a:ext cx="8859838" cy="3632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"80%"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cellspacing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cellpadding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scope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"col"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"Images/head.jpg"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"1008"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"215"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usemap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"#Map"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</a:p>
          <a:p>
            <a:pPr eaLnBrk="1" hangingPunct="1"/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"middle"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border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"Map"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"Map"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"14,138,86,186"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"index.html"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"Accueil"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"95,139,123,186"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"cv.html"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"CV"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"131,139,213,187"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"Contact.html"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"Contact"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area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shape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"rect"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"222,137,320,187"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"Portfolio.html"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"Portfolio"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map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"left"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valign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"top"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bgcolor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"#F4F4F4"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"Images/portrait.jpg"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alt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"portrait"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/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"195"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"292"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F44747"/>
                </a:solidFill>
                <a:latin typeface="Consolas" panose="020B0609020204030204" pitchFamily="49" charset="0"/>
              </a:rPr>
              <a:t>align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000">
                <a:solidFill>
                  <a:srgbClr val="CE9178"/>
                </a:solidFill>
                <a:latin typeface="Consolas" panose="020B0609020204030204" pitchFamily="49" charset="0"/>
              </a:rPr>
              <a:t>"left"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article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Bonjour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  Voici un mini site de recherche de stage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Etudiant développeur Web et mobile au GRETA, back-end et front-end, je suis à la recherche d'un stage sans </a:t>
            </a: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rémunération (car rémunération par le centre de formation), qui débutera le 29 mars 2021, sur le format deux jours </a:t>
            </a: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entreprise, deux jours formation, jusqu'au 21 juillet 2021, temps plein en entreprise à compter du 5 juillet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         </a:t>
            </a:r>
            <a:r>
              <a:rPr lang="fr-FR" altLang="fr-FR" sz="10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fr-FR" altLang="fr-FR" sz="100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fr-FR" altLang="fr-FR" sz="10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fr-FR" sz="1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fr-FR" altLang="fr-FR" sz="1000">
                <a:solidFill>
                  <a:schemeClr val="bg1"/>
                </a:solidFill>
                <a:latin typeface="Consolas" panose="020B0609020204030204" pitchFamily="49" charset="0"/>
              </a:rPr>
              <a:t>           </a:t>
            </a:r>
            <a:endParaRPr lang="fr-FR" altLang="fr-FR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235;p36">
            <a:extLst>
              <a:ext uri="{FF2B5EF4-FFF2-40B4-BE49-F238E27FC236}">
                <a16:creationId xmlns:a16="http://schemas.microsoft.com/office/drawing/2014/main" id="{E392DC16-C1C8-414F-A5BA-9BDE8F306B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717550" y="382588"/>
            <a:ext cx="77089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sz="2800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Site CV Eric BOSSU Vue interne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7FFDE9-0C7C-49E3-845E-9C6C19CA80BC}"/>
              </a:ext>
            </a:extLst>
          </p:cNvPr>
          <p:cNvSpPr txBox="1"/>
          <p:nvPr/>
        </p:nvSpPr>
        <p:spPr>
          <a:xfrm>
            <a:off x="1355725" y="1987550"/>
            <a:ext cx="6592888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Ce site à été développé en HTML / CSS,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fr-FR" kern="0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pour maintenir une cohérence visuelle tout au long de la navigation,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fr-FR" kern="0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fr-FR" kern="0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Ainsi qu’un formulaire de contact développé quand à lui en PHP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97;p53">
            <a:extLst>
              <a:ext uri="{FF2B5EF4-FFF2-40B4-BE49-F238E27FC236}">
                <a16:creationId xmlns:a16="http://schemas.microsoft.com/office/drawing/2014/main" id="{CB35B595-6CDA-4B9D-A98E-AF889D3F602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787775" y="1457325"/>
            <a:ext cx="4462463" cy="8413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DEF-Sytèmes</a:t>
            </a:r>
          </a:p>
        </p:txBody>
      </p:sp>
      <p:sp>
        <p:nvSpPr>
          <p:cNvPr id="26627" name="Google Shape;498;p53">
            <a:extLst>
              <a:ext uri="{FF2B5EF4-FFF2-40B4-BE49-F238E27FC236}">
                <a16:creationId xmlns:a16="http://schemas.microsoft.com/office/drawing/2014/main" id="{3BEA23C9-BCD6-48ED-BC25-CFA09924D58E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943350" y="2351088"/>
            <a:ext cx="4462463" cy="677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SzPts val="1100"/>
            </a:pPr>
            <a:r>
              <a:rPr lang="fr-FR" altLang="fr-FR"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Présentation de l’entreprise</a:t>
            </a:r>
            <a:endParaRPr lang="fr-FR" altLang="fr-FR">
              <a:solidFill>
                <a:srgbClr val="4A8CFF"/>
              </a:solidFill>
              <a:latin typeface="Montserrat" panose="020B0604020202020204" charset="0"/>
              <a:cs typeface="Montserrat" panose="020B0604020202020204" charset="0"/>
              <a:sym typeface="Montserrat" panose="020B0604020202020204" charset="0"/>
            </a:endParaRPr>
          </a:p>
        </p:txBody>
      </p:sp>
      <p:sp>
        <p:nvSpPr>
          <p:cNvPr id="26628" name="Google Shape;499;p53">
            <a:extLst>
              <a:ext uri="{FF2B5EF4-FFF2-40B4-BE49-F238E27FC236}">
                <a16:creationId xmlns:a16="http://schemas.microsoft.com/office/drawing/2014/main" id="{704D4091-1FFD-4488-A1CD-735E981CD1C4}"/>
              </a:ext>
            </a:extLst>
          </p:cNvPr>
          <p:cNvSpPr txBox="1">
            <a:spLocks noGrp="1" noChangeArrowheads="1"/>
          </p:cNvSpPr>
          <p:nvPr>
            <p:ph type="title" idx="2"/>
          </p:nvPr>
        </p:nvSpPr>
        <p:spPr>
          <a:xfrm>
            <a:off x="3787775" y="568325"/>
            <a:ext cx="4462463" cy="1141413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Montserrat" panose="020B0604020202020204" charset="0"/>
              <a:buNone/>
            </a:pPr>
            <a:r>
              <a:rPr lang="fr-FR" altLang="fr-FR" b="1">
                <a:solidFill>
                  <a:srgbClr val="4A8CFF"/>
                </a:solidFill>
                <a:latin typeface="Montserrat" panose="020B0604020202020204" charset="0"/>
                <a:cs typeface="Montserrat" panose="020B0604020202020204" charset="0"/>
                <a:sym typeface="Montserrat" panose="020B0604020202020204" charset="0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3451</Words>
  <Application>Microsoft Office PowerPoint</Application>
  <PresentationFormat>Affichage à l'écran (16:9)</PresentationFormat>
  <Paragraphs>386</Paragraphs>
  <Slides>38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Consolas</vt:lpstr>
      <vt:lpstr>Fira Sans Extra Condensed Medium</vt:lpstr>
      <vt:lpstr>Inter</vt:lpstr>
      <vt:lpstr>Montserrat</vt:lpstr>
      <vt:lpstr>Arial</vt:lpstr>
      <vt:lpstr>Management Consulting Toolkit by Slidesgo</vt:lpstr>
      <vt:lpstr>Titre de  Développeur Web et Web Mobile</vt:lpstr>
      <vt:lpstr>Sommaire</vt:lpstr>
      <vt:lpstr>Présentation</vt:lpstr>
      <vt:lpstr>Eric BOSSU</vt:lpstr>
      <vt:lpstr>Eric BOSSU</vt:lpstr>
      <vt:lpstr>Site CV Eric BOSSU</vt:lpstr>
      <vt:lpstr>Site CV Eric BOSSU Vue interne</vt:lpstr>
      <vt:lpstr>Site CV Eric BOSSU Vue interne</vt:lpstr>
      <vt:lpstr>DEF-Sytèmes</vt:lpstr>
      <vt:lpstr>Présentation PowerPoint</vt:lpstr>
      <vt:lpstr>DEF-Sytèmes</vt:lpstr>
      <vt:lpstr>DEFGEN en chiffres</vt:lpstr>
      <vt:lpstr>Projet d’entreprise</vt:lpstr>
      <vt:lpstr>Projet d’entreprise</vt:lpstr>
      <vt:lpstr>Projet d’entreprise</vt:lpstr>
      <vt:lpstr>Projet d’entreprise</vt:lpstr>
      <vt:lpstr>Projet d’entreprise</vt:lpstr>
      <vt:lpstr>Projet d’entreprise</vt:lpstr>
      <vt:lpstr>Projet personnel</vt:lpstr>
      <vt:lpstr>Projet Personnel</vt:lpstr>
      <vt:lpstr>Projet Personnel - Mockup</vt:lpstr>
      <vt:lpstr>Projet Personnel – Interface finale</vt:lpstr>
      <vt:lpstr>Projet Personnel – Modélisation de la base</vt:lpstr>
      <vt:lpstr>Projet Personnel – vue de la table Student</vt:lpstr>
      <vt:lpstr>Projet Personnel – code création user</vt:lpstr>
      <vt:lpstr>Projet Personnel – code création user</vt:lpstr>
      <vt:lpstr>Projet Personnel – utilisation d’un captcha</vt:lpstr>
      <vt:lpstr>Conclusion du Projet personnel</vt:lpstr>
      <vt:lpstr>Utilisation AJAX - API</vt:lpstr>
      <vt:lpstr>Utilisation AJAX - API</vt:lpstr>
      <vt:lpstr>Utilisation AJAX - API</vt:lpstr>
      <vt:lpstr>Utilisation AJAX - API</vt:lpstr>
      <vt:lpstr>Utilisation AJAX - API</vt:lpstr>
      <vt:lpstr>Utilisation AJAX - API</vt:lpstr>
      <vt:lpstr>Utilisation WordPress </vt:lpstr>
      <vt:lpstr>Création d’un site WP</vt:lpstr>
      <vt:lpstr>Création d’un site WP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 Développeur Web et Web Mobile</dc:title>
  <dc:creator>Eric BOSSU</dc:creator>
  <cp:lastModifiedBy>Eric BOSSU</cp:lastModifiedBy>
  <cp:revision>34</cp:revision>
  <dcterms:modified xsi:type="dcterms:W3CDTF">2021-06-24T16:53:48Z</dcterms:modified>
</cp:coreProperties>
</file>