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8" r:id="rId2"/>
    <p:sldId id="259" r:id="rId3"/>
    <p:sldId id="320" r:id="rId4"/>
    <p:sldId id="321" r:id="rId5"/>
    <p:sldId id="322" r:id="rId6"/>
    <p:sldId id="323" r:id="rId7"/>
    <p:sldId id="324" r:id="rId8"/>
    <p:sldId id="325" r:id="rId9"/>
    <p:sldId id="261" r:id="rId10"/>
    <p:sldId id="288" r:id="rId11"/>
    <p:sldId id="312" r:id="rId12"/>
    <p:sldId id="262" r:id="rId13"/>
    <p:sldId id="278" r:id="rId14"/>
    <p:sldId id="263" r:id="rId15"/>
    <p:sldId id="277" r:id="rId16"/>
    <p:sldId id="279" r:id="rId17"/>
    <p:sldId id="274" r:id="rId18"/>
    <p:sldId id="275" r:id="rId19"/>
    <p:sldId id="276" r:id="rId20"/>
    <p:sldId id="291" r:id="rId21"/>
    <p:sldId id="314" r:id="rId22"/>
    <p:sldId id="313" r:id="rId23"/>
    <p:sldId id="283" r:id="rId24"/>
    <p:sldId id="318" r:id="rId25"/>
    <p:sldId id="286" r:id="rId26"/>
    <p:sldId id="290" r:id="rId27"/>
    <p:sldId id="294" r:id="rId28"/>
    <p:sldId id="329" r:id="rId29"/>
    <p:sldId id="330" r:id="rId30"/>
    <p:sldId id="292" r:id="rId31"/>
    <p:sldId id="328" r:id="rId32"/>
    <p:sldId id="333" r:id="rId33"/>
    <p:sldId id="331" r:id="rId34"/>
    <p:sldId id="297" r:id="rId35"/>
    <p:sldId id="298" r:id="rId36"/>
    <p:sldId id="299" r:id="rId37"/>
    <p:sldId id="316" r:id="rId38"/>
    <p:sldId id="326" r:id="rId39"/>
    <p:sldId id="301" r:id="rId40"/>
    <p:sldId id="315" r:id="rId41"/>
    <p:sldId id="302" r:id="rId42"/>
    <p:sldId id="303" r:id="rId43"/>
    <p:sldId id="304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25494-F33E-41D7-B456-A3B481D2D87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FF575-9A04-4680-9B36-74A5910814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58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79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04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0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0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49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09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4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4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72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7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1E9D-1306-477D-92F6-F8E7E0FFF62C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65E5-EFB2-4FEE-B992-8E6F99FACA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2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Raccourcis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>
                <a:latin typeface="Gentium" pitchFamily="2" charset="0"/>
                <a:cs typeface="Arial" pitchFamily="34" charset="0"/>
              </a:rPr>
              <a:t>Menu </a:t>
            </a:r>
            <a:r>
              <a:rPr lang="en-GB" sz="3200" dirty="0">
                <a:latin typeface="Gentium" pitchFamily="2" charset="0"/>
                <a:cs typeface="Arial" pitchFamily="34" charset="0"/>
              </a:rPr>
              <a:t>des tags: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GB" sz="3200" dirty="0" smtClean="0">
                <a:latin typeface="Gentium" pitchFamily="2" charset="0"/>
                <a:cs typeface="Arial" pitchFamily="34" charset="0"/>
              </a:rPr>
              <a:t>	PC</a:t>
            </a:r>
            <a:r>
              <a:rPr lang="en-GB" sz="3200" dirty="0">
                <a:latin typeface="Gentium" pitchFamily="2" charset="0"/>
                <a:cs typeface="Arial" pitchFamily="34" charset="0"/>
              </a:rPr>
              <a:t>: </a:t>
            </a:r>
            <a:r>
              <a:rPr lang="en-GB" sz="3200" dirty="0" err="1">
                <a:latin typeface="Gentium" pitchFamily="2" charset="0"/>
                <a:cs typeface="Arial" pitchFamily="34" charset="0"/>
              </a:rPr>
              <a:t>CTRL+e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GB" sz="3200" dirty="0" smtClean="0">
                <a:latin typeface="Gentium" pitchFamily="2" charset="0"/>
                <a:cs typeface="Arial" pitchFamily="34" charset="0"/>
              </a:rPr>
              <a:t>	Mac</a:t>
            </a:r>
            <a:r>
              <a:rPr lang="en-GB" sz="3200" dirty="0">
                <a:latin typeface="Gentium" pitchFamily="2" charset="0"/>
                <a:cs typeface="Arial" pitchFamily="34" charset="0"/>
              </a:rPr>
              <a:t>: </a:t>
            </a:r>
            <a:r>
              <a:rPr lang="en-GB" sz="3200" dirty="0" err="1">
                <a:latin typeface="Gentium" pitchFamily="2" charset="0"/>
                <a:cs typeface="Arial" pitchFamily="34" charset="0"/>
              </a:rPr>
              <a:t>apple+e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r>
              <a:rPr lang="en-GB" sz="3200" dirty="0">
                <a:latin typeface="Gentium" pitchFamily="2" charset="0"/>
                <a:cs typeface="Arial" pitchFamily="34" charset="0"/>
              </a:rPr>
              <a:t>Align text toward the right: “Select text” + TAB, then align as you wish.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r>
              <a:rPr lang="en-GB" sz="3200" dirty="0">
                <a:latin typeface="Gentium" pitchFamily="2" charset="0"/>
                <a:cs typeface="Arial" pitchFamily="34" charset="0"/>
              </a:rPr>
              <a:t>Align text toward the left: “Select text” + </a:t>
            </a:r>
            <a:r>
              <a:rPr lang="en-GB" sz="3200" dirty="0" smtClean="0">
                <a:latin typeface="Gentium" pitchFamily="2" charset="0"/>
                <a:cs typeface="Arial" pitchFamily="34" charset="0"/>
              </a:rPr>
              <a:t>SHIFT+ </a:t>
            </a:r>
            <a:r>
              <a:rPr lang="en-GB" sz="3200" dirty="0">
                <a:latin typeface="Gentium" pitchFamily="2" charset="0"/>
                <a:cs typeface="Arial" pitchFamily="34" charset="0"/>
              </a:rPr>
              <a:t>TAB, then align as you wish.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r>
              <a:rPr lang="fr-FR" sz="3200" dirty="0">
                <a:latin typeface="Gentium" pitchFamily="2" charset="0"/>
                <a:cs typeface="Arial" pitchFamily="34" charset="0"/>
              </a:rPr>
              <a:t>Comment </a:t>
            </a:r>
            <a:r>
              <a:rPr lang="fr-FR" sz="3200" dirty="0" smtClean="0">
                <a:solidFill>
                  <a:srgbClr val="006400"/>
                </a:solidFill>
                <a:highlight>
                  <a:srgbClr val="FFFFFF"/>
                </a:highlight>
              </a:rPr>
              <a:t>&lt;!– </a:t>
            </a:r>
            <a:r>
              <a:rPr lang="fr-FR" sz="3200" dirty="0" err="1" smtClean="0">
                <a:solidFill>
                  <a:srgbClr val="006400"/>
                </a:solidFill>
                <a:highlight>
                  <a:srgbClr val="FFFFFF"/>
                </a:highlight>
              </a:rPr>
              <a:t>blabla</a:t>
            </a:r>
            <a:r>
              <a:rPr lang="fr-FR" sz="3200" dirty="0" smtClean="0">
                <a:solidFill>
                  <a:srgbClr val="006400"/>
                </a:solidFill>
                <a:highlight>
                  <a:srgbClr val="FFFFFF"/>
                </a:highlight>
              </a:rPr>
              <a:t> --&gt;</a:t>
            </a:r>
            <a:r>
              <a:rPr lang="fr-FR" sz="3200" dirty="0">
                <a:latin typeface="Gentium" pitchFamily="2" charset="0"/>
                <a:cs typeface="Arial" pitchFamily="34" charset="0"/>
              </a:rPr>
              <a:t> : </a:t>
            </a:r>
            <a:r>
              <a:rPr lang="en-GB" sz="3200" dirty="0">
                <a:latin typeface="Gentium" pitchFamily="2" charset="0"/>
                <a:cs typeface="Arial" pitchFamily="34" charset="0"/>
              </a:rPr>
              <a:t>CTRL+SHIFT+’ OR click droit.</a:t>
            </a:r>
            <a:endParaRPr lang="fr-FR" sz="3200" dirty="0">
              <a:latin typeface="Gentium" pitchFamily="2" charset="0"/>
              <a:cs typeface="Arial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5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&lt;p&gt;&lt;/p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GB" sz="3500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  <a:r>
              <a:rPr lang="en-GB" sz="3500" dirty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for 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prose inscriptions</a:t>
            </a:r>
          </a:p>
          <a:p>
            <a:pPr marL="0" indent="0">
              <a:buNone/>
            </a:pP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Use several 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&lt;p&gt;&lt;/p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 </a:t>
            </a:r>
            <a:r>
              <a:rPr lang="en-GB" sz="3500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to break your text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 </a:t>
            </a:r>
            <a:r>
              <a:rPr lang="en-GB" sz="3500" dirty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into semantic paragraphs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GB" sz="900" dirty="0" smtClean="0">
              <a:solidFill>
                <a:srgbClr val="0070C0"/>
              </a:solidFill>
              <a:latin typeface="Gentium" panose="02000503060000020004" pitchFamily="2" charset="0"/>
              <a:ea typeface="DengXian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&lt;ab&gt;&lt;/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ab&gt;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 for short prose inscriptions not constituting a § (see guidelines: name on sealing, label, etc.).</a:t>
            </a:r>
            <a:endParaRPr lang="fr-FR" sz="3500" dirty="0" smtClean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lang="en-GB" sz="900" dirty="0" smtClean="0">
              <a:solidFill>
                <a:srgbClr val="0070C0"/>
              </a:solidFill>
              <a:latin typeface="Gentium" panose="02000503060000020004" pitchFamily="2" charset="0"/>
              <a:ea typeface="DengXian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&lt;lg&gt;&lt;/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lg&gt;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 for verse/stanza and  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&lt;l&gt;&lt;/l&gt;</a:t>
            </a:r>
            <a:r>
              <a:rPr lang="en-GB" sz="3500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for metrical foot</a:t>
            </a:r>
            <a:r>
              <a:rPr lang="fr-FR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	</a:t>
            </a:r>
            <a:r>
              <a:rPr lang="en-GB" sz="35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	+ special rules for enjambment.</a:t>
            </a:r>
            <a:endParaRPr lang="fr-FR" sz="3500" dirty="0" smtClean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1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 smtClean="0">
                <a:solidFill>
                  <a:srgbClr val="000096"/>
                </a:solidFill>
                <a:highlight>
                  <a:srgbClr val="FFFFFF"/>
                </a:highlight>
              </a:rPr>
              <a:t>milestone</a:t>
            </a:r>
            <a:r>
              <a:rPr lang="fr-FR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GB" dirty="0" smtClean="0">
                <a:latin typeface="Gentium" pitchFamily="2" charset="0"/>
                <a:cs typeface="Arial" panose="020B0604020202020204" pitchFamily="34" charset="0"/>
              </a:rPr>
              <a:t> (EG 3.6)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 smtClean="0">
                <a:latin typeface="Gentium" pitchFamily="2" charset="0"/>
                <a:cs typeface="Arial" panose="020B0604020202020204" pitchFamily="34" charset="0"/>
              </a:rPr>
              <a:t>Empty tag. For </a:t>
            </a:r>
            <a:r>
              <a:rPr lang="en-GB" sz="3200" dirty="0">
                <a:latin typeface="Gentium" pitchFamily="2" charset="0"/>
                <a:cs typeface="Arial" panose="020B0604020202020204" pitchFamily="34" charset="0"/>
              </a:rPr>
              <a:t>so-called fragments, i.e. transition from one stone to another</a:t>
            </a:r>
          </a:p>
          <a:p>
            <a:pPr marL="0" indent="0">
              <a:buNone/>
            </a:pPr>
            <a:endParaRPr lang="en-GB" sz="3200" dirty="0">
              <a:latin typeface="Gentium" pitchFamily="2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&lt;milestone</a:t>
            </a:r>
            <a:r>
              <a:rPr lang="en-US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unit</a:t>
            </a:r>
            <a:r>
              <a:rPr lang="en-US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en-US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"block"</a:t>
            </a:r>
            <a:r>
              <a:rPr lang="en-US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n</a:t>
            </a:r>
            <a:r>
              <a:rPr lang="en-US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en-US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"a"</a:t>
            </a:r>
            <a:r>
              <a:rPr lang="en-US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/&gt;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fr-FR" sz="3200" dirty="0">
                <a:latin typeface="Gentium" pitchFamily="2" charset="0"/>
                <a:ea typeface="Times New Roman"/>
                <a:cs typeface="Courier New"/>
              </a:rPr>
              <a:t>	for i</a:t>
            </a:r>
            <a:r>
              <a:rPr lang="en-GB" sz="3200" dirty="0" err="1">
                <a:latin typeface="Gentium" pitchFamily="2" charset="0"/>
                <a:ea typeface="Times New Roman"/>
                <a:cs typeface="Courier New"/>
              </a:rPr>
              <a:t>nscriptions</a:t>
            </a:r>
            <a:r>
              <a:rPr lang="en-GB" sz="3200" dirty="0">
                <a:latin typeface="Gentium" pitchFamily="2" charset="0"/>
                <a:ea typeface="Times New Roman"/>
                <a:cs typeface="Courier New"/>
              </a:rPr>
              <a:t> on physically separate building </a:t>
            </a:r>
            <a:r>
              <a:rPr lang="en-GB" sz="3200" dirty="0" smtClean="0">
                <a:latin typeface="Gentium" pitchFamily="2" charset="0"/>
                <a:ea typeface="Times New Roman"/>
                <a:cs typeface="Courier New"/>
              </a:rPr>
              <a:t>blocks</a:t>
            </a:r>
          </a:p>
          <a:p>
            <a:pPr marL="0" indent="0" fontAlgn="base">
              <a:spcAft>
                <a:spcPts val="600"/>
              </a:spcAft>
              <a:buNone/>
            </a:pPr>
            <a:endParaRPr lang="fr-FR" sz="3200" dirty="0">
              <a:latin typeface="Gentium" pitchFamily="2" charset="0"/>
              <a:ea typeface="Times New Roman"/>
            </a:endParaRPr>
          </a:p>
          <a:p>
            <a:pPr marL="0" indent="0">
              <a:buNone/>
            </a:pP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2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milestone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unit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"surface"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n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"a"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/&gt;</a:t>
            </a:r>
          </a:p>
          <a:p>
            <a:pPr marL="0" indent="0">
              <a:buNone/>
            </a:pPr>
            <a:r>
              <a:rPr lang="en-GB" sz="3200" dirty="0">
                <a:latin typeface="Gentium" pitchFamily="2" charset="0"/>
                <a:ea typeface="等线"/>
                <a:cs typeface="Courier New"/>
              </a:rPr>
              <a:t>	for inscriptions on</a:t>
            </a:r>
            <a:r>
              <a:rPr lang="en-GB" sz="3200" dirty="0">
                <a:solidFill>
                  <a:srgbClr val="000000"/>
                </a:solidFill>
                <a:latin typeface="Gentium" pitchFamily="2" charset="0"/>
                <a:ea typeface="等线"/>
                <a:cs typeface="Latha"/>
              </a:rPr>
              <a:t> multiple surfaces of a single object</a:t>
            </a:r>
            <a:endParaRPr lang="en-GB" sz="3200" dirty="0">
              <a:latin typeface="Gentium" pitchFamily="2" charset="0"/>
              <a:ea typeface="等线"/>
              <a:cs typeface="Courier New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6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752168"/>
            <a:ext cx="10515600" cy="5822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4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persName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&gt;&lt;/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persName</a:t>
            </a:r>
            <a:r>
              <a:rPr lang="fr-FR" sz="44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</a:p>
          <a:p>
            <a:pPr marL="0" indent="0">
              <a:buNone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/>
            </a:r>
            <a:b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</a:b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placeName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&gt;&lt;/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placeName</a:t>
            </a:r>
            <a:r>
              <a:rPr lang="fr-FR" sz="44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</a:p>
          <a:p>
            <a:pPr marL="0" indent="0">
              <a:buNone/>
            </a:pP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/>
            </a:r>
            <a:b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</a:b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roleName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&gt;&lt;/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roleName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</a:p>
          <a:p>
            <a:pPr marL="0" indent="0">
              <a:buNone/>
            </a:pPr>
            <a:endParaRPr lang="en-GB" sz="4400" b="1" dirty="0">
              <a:solidFill>
                <a:srgbClr val="0070C0"/>
              </a:solidFill>
              <a:latin typeface="Gentium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400" dirty="0" smtClean="0">
                <a:latin typeface="Gentium" pitchFamily="2" charset="0"/>
                <a:cs typeface="Arial" panose="020B0604020202020204" pitchFamily="34" charset="0"/>
              </a:rPr>
              <a:t>Use them, but do not add attributes yet.</a:t>
            </a:r>
          </a:p>
          <a:p>
            <a:pPr marL="0" indent="0">
              <a:buNone/>
            </a:pPr>
            <a:r>
              <a:rPr lang="en-GB" sz="4400" dirty="0" smtClean="0">
                <a:latin typeface="Gentium" pitchFamily="2" charset="0"/>
                <a:cs typeface="Arial" panose="020B0604020202020204" pitchFamily="34" charset="0"/>
              </a:rPr>
              <a:t>Test in progress with </a:t>
            </a:r>
            <a:r>
              <a:rPr lang="en-GB" sz="4400" dirty="0" err="1" smtClean="0">
                <a:latin typeface="Gentium" pitchFamily="2" charset="0"/>
                <a:cs typeface="Arial" panose="020B0604020202020204" pitchFamily="34" charset="0"/>
              </a:rPr>
              <a:t>Valérie’s</a:t>
            </a:r>
            <a:r>
              <a:rPr lang="en-GB" sz="4400" dirty="0" smtClean="0">
                <a:latin typeface="Gentium" pitchFamily="2" charset="0"/>
                <a:cs typeface="Arial" panose="020B0604020202020204" pitchFamily="34" charset="0"/>
              </a:rPr>
              <a:t> corpus.</a:t>
            </a:r>
            <a:endParaRPr lang="fr-FR" sz="4400" dirty="0">
              <a:latin typeface="Gentium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Table (EGv01, p. 55)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364488"/>
              </p:ext>
            </p:extLst>
          </p:nvPr>
        </p:nvGraphicFramePr>
        <p:xfrm>
          <a:off x="1146012" y="1974969"/>
          <a:ext cx="9700588" cy="3962333"/>
        </p:xfrm>
        <a:graphic>
          <a:graphicData uri="http://schemas.openxmlformats.org/drawingml/2006/table">
            <a:tbl>
              <a:tblPr/>
              <a:tblGrid>
                <a:gridCol w="1699589">
                  <a:extLst>
                    <a:ext uri="{9D8B030D-6E8A-4147-A177-3AD203B41FA5}">
                      <a16:colId xmlns:a16="http://schemas.microsoft.com/office/drawing/2014/main" val="24943182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13235453"/>
                    </a:ext>
                  </a:extLst>
                </a:gridCol>
                <a:gridCol w="2832652">
                  <a:extLst>
                    <a:ext uri="{9D8B030D-6E8A-4147-A177-3AD203B41FA5}">
                      <a16:colId xmlns:a16="http://schemas.microsoft.com/office/drawing/2014/main" val="4204909799"/>
                    </a:ext>
                  </a:extLst>
                </a:gridCol>
                <a:gridCol w="2425147">
                  <a:extLst>
                    <a:ext uri="{9D8B030D-6E8A-4147-A177-3AD203B41FA5}">
                      <a16:colId xmlns:a16="http://schemas.microsoft.com/office/drawing/2014/main" val="301874956"/>
                    </a:ext>
                  </a:extLst>
                </a:gridCol>
              </a:tblGrid>
              <a:tr h="423136">
                <a:tc rowSpan="2">
                  <a:txBody>
                    <a:bodyPr/>
                    <a:lstStyle/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Confidence in</a:t>
                      </a:r>
                    </a:p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reading</a:t>
                      </a:r>
                      <a:r>
                        <a:rPr lang="fr-F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/</a:t>
                      </a:r>
                    </a:p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restoration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Status</a:t>
                      </a: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 of </a:t>
                      </a: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text</a:t>
                      </a:r>
                      <a:endParaRPr lang="fr-FR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666489"/>
                  </a:ext>
                </a:extLst>
              </a:tr>
              <a:tr h="41755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lost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illegible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dubitable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54055"/>
                  </a:ext>
                </a:extLst>
              </a:tr>
              <a:tr h="561293">
                <a:tc>
                  <a:txBody>
                    <a:bodyPr/>
                    <a:lstStyle/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absolute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</a:t>
                      </a:r>
                      <a:r>
                        <a:rPr lang="fr-FR" sz="20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supplied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 </a:t>
                      </a:r>
                      <a:endParaRPr lang="fr-FR" sz="2000" b="0" i="0" u="none" strike="noStrike" dirty="0" smtClean="0">
                        <a:solidFill>
                          <a:srgbClr val="000080"/>
                        </a:solidFill>
                        <a:effectLst/>
                        <a:latin typeface="Gentium" panose="02000503060000020004" pitchFamily="2" charset="0"/>
                      </a:endParaRP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reason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err="1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lost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</a:t>
                      </a:r>
                      <a:r>
                        <a:rPr lang="fr-FR" sz="20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unclear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no markup</a:t>
                      </a:r>
                      <a:endParaRPr lang="fr-FR" sz="200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527870"/>
                  </a:ext>
                </a:extLst>
              </a:tr>
              <a:tr h="561293">
                <a:tc>
                  <a:txBody>
                    <a:bodyPr/>
                    <a:lstStyle/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reasonable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&lt;unclear&gt;</a:t>
                      </a:r>
                      <a:endParaRPr lang="fr-FR" sz="200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767401"/>
                  </a:ext>
                </a:extLst>
              </a:tr>
              <a:tr h="1021521">
                <a:tc>
                  <a:txBody>
                    <a:bodyPr/>
                    <a:lstStyle/>
                    <a:p>
                      <a:pPr indent="-107950"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tentative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&lt;supplied </a:t>
                      </a:r>
                      <a:endParaRPr lang="en-US" sz="2000" b="0" i="0" u="none" strike="noStrike" dirty="0" smtClean="0">
                        <a:solidFill>
                          <a:srgbClr val="000080"/>
                        </a:solidFill>
                        <a:effectLst/>
                        <a:latin typeface="Gentium" panose="02000503060000020004" pitchFamily="2" charset="0"/>
                      </a:endParaRP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reason</a:t>
                      </a:r>
                      <a:r>
                        <a:rPr lang="en-US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"lost"</a:t>
                      </a:r>
                      <a:r>
                        <a:rPr lang="en-US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 </a:t>
                      </a:r>
                      <a:r>
                        <a:rPr lang="en-US" sz="2000" b="0" i="0" u="none" strike="noStrike" dirty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cert</a:t>
                      </a:r>
                      <a:r>
                        <a:rPr lang="en-US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en-US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"low"</a:t>
                      </a:r>
                      <a:r>
                        <a:rPr lang="en-US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en-US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</a:t>
                      </a:r>
                      <a:r>
                        <a:rPr lang="fr-FR" sz="20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unclear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 </a:t>
                      </a:r>
                      <a:endParaRPr lang="fr-FR" sz="2000" b="0" i="0" u="none" strike="noStrike" dirty="0" smtClean="0">
                        <a:solidFill>
                          <a:srgbClr val="000080"/>
                        </a:solidFill>
                        <a:effectLst/>
                        <a:latin typeface="Gentium" panose="02000503060000020004" pitchFamily="2" charset="0"/>
                      </a:endParaRP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cert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err="1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low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</a:t>
                      </a:r>
                      <a:r>
                        <a:rPr lang="fr-FR" sz="2000" b="0" i="0" u="none" strike="noStrike" dirty="0" err="1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unclear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 </a:t>
                      </a:r>
                      <a:endParaRPr lang="fr-FR" sz="2000" b="0" i="0" u="none" strike="noStrike" dirty="0" smtClean="0">
                        <a:solidFill>
                          <a:srgbClr val="000080"/>
                        </a:solidFill>
                        <a:effectLst/>
                        <a:latin typeface="Gentium" panose="02000503060000020004" pitchFamily="2" charset="0"/>
                      </a:endParaRP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cert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err="1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low</a:t>
                      </a:r>
                      <a:r>
                        <a:rPr lang="fr-FR" sz="2000" b="0" i="0" u="none" strike="noStrike" dirty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076484"/>
                  </a:ext>
                </a:extLst>
              </a:tr>
              <a:tr h="776826">
                <a:tc>
                  <a:txBody>
                    <a:bodyPr/>
                    <a:lstStyle/>
                    <a:p>
                      <a:pPr marL="0" marR="0" indent="-10795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Gentium" panose="02000503060000020004" pitchFamily="2" charset="0"/>
                        </a:rPr>
                        <a:t>nil</a:t>
                      </a:r>
                      <a:endParaRPr lang="fr-FR" sz="2000" dirty="0" smtClean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&lt;gap </a:t>
                      </a: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reason</a:t>
                      </a: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fr-FR" sz="2000" b="0" i="0" u="none" strike="noStrike" dirty="0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err="1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lost</a:t>
                      </a:r>
                      <a:r>
                        <a:rPr lang="fr-FR" sz="2000" b="0" i="0" u="none" strike="noStrike" dirty="0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fr-FR" sz="2000" dirty="0" smtClean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&lt;gap </a:t>
                      </a:r>
                    </a:p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b="0" i="0" u="none" strike="noStrike" dirty="0" err="1" smtClean="0">
                          <a:solidFill>
                            <a:srgbClr val="008080"/>
                          </a:solidFill>
                          <a:effectLst/>
                          <a:latin typeface="Gentium" panose="02000503060000020004" pitchFamily="2" charset="0"/>
                        </a:rPr>
                        <a:t>reason</a:t>
                      </a: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=</a:t>
                      </a:r>
                      <a:r>
                        <a:rPr lang="fr-FR" sz="2000" b="0" i="0" u="none" strike="noStrike" dirty="0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err="1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illegible</a:t>
                      </a:r>
                      <a:r>
                        <a:rPr lang="fr-FR" sz="2000" b="0" i="0" u="none" strike="noStrike" dirty="0" smtClean="0">
                          <a:solidFill>
                            <a:srgbClr val="DD1144"/>
                          </a:solidFill>
                          <a:effectLst/>
                          <a:latin typeface="Gentium" panose="02000503060000020004" pitchFamily="2" charset="0"/>
                        </a:rPr>
                        <a:t>"</a:t>
                      </a:r>
                      <a:r>
                        <a:rPr lang="fr-FR" sz="2000" b="0" i="0" u="none" strike="noStrike" dirty="0" smtClean="0">
                          <a:solidFill>
                            <a:srgbClr val="000080"/>
                          </a:solidFill>
                          <a:effectLst/>
                          <a:latin typeface="Gentium" panose="02000503060000020004" pitchFamily="2" charset="0"/>
                        </a:rPr>
                        <a:t>&gt; </a:t>
                      </a:r>
                      <a:endParaRPr lang="fr-FR" sz="2000" dirty="0" smtClean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10795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dirty="0" smtClean="0">
                          <a:effectLst/>
                          <a:latin typeface="Gentium" panose="02000503060000020004" pitchFamily="2" charset="0"/>
                        </a:rPr>
                        <a:t>NA</a:t>
                      </a:r>
                      <a:endParaRPr lang="fr-FR" sz="2000" dirty="0">
                        <a:effectLst/>
                        <a:latin typeface="Gentium" panose="02000503060000020004" pitchFamily="2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34322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2026"/>
          </a:xfrm>
        </p:spPr>
        <p:txBody>
          <a:bodyPr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Editorial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Correction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Scribal Omission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90522"/>
            <a:ext cx="10515600" cy="3949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koppakecari</a:t>
            </a:r>
            <a:r>
              <a:rPr lang="en-GB" sz="4400" dirty="0" smtClean="0">
                <a:latin typeface="Gentium" pitchFamily="2" charset="0"/>
                <a:cs typeface="Arial" pitchFamily="34" charset="0"/>
              </a:rPr>
              <a:t> instead </a:t>
            </a:r>
            <a:r>
              <a:rPr lang="en-GB" sz="4400" dirty="0">
                <a:latin typeface="Gentium" pitchFamily="2" charset="0"/>
                <a:cs typeface="Arial" pitchFamily="34" charset="0"/>
              </a:rPr>
              <a:t>of </a:t>
            </a:r>
            <a:endParaRPr lang="en-GB" sz="4400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koppa</a:t>
            </a:r>
            <a:r>
              <a:rPr lang="en-GB" sz="4400" b="1" i="1" dirty="0" err="1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ra</a:t>
            </a: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kecari</a:t>
            </a:r>
            <a:endParaRPr lang="en-GB" sz="4400" i="1" dirty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en-GB" sz="800" dirty="0">
              <a:solidFill>
                <a:srgbClr val="FFFF00"/>
              </a:solidFill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kōppa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&lt;supplied</a:t>
            </a:r>
            <a:r>
              <a:rPr lang="en-US" sz="4400" dirty="0">
                <a:solidFill>
                  <a:srgbClr val="F5844C"/>
                </a:solidFill>
                <a:highlight>
                  <a:srgbClr val="FFFFFF"/>
                </a:highlight>
                <a:latin typeface="Gentium" pitchFamily="2" charset="0"/>
              </a:rPr>
              <a:t> reason</a:t>
            </a:r>
            <a:r>
              <a:rPr lang="en-US" sz="4400" dirty="0">
                <a:solidFill>
                  <a:srgbClr val="FF8040"/>
                </a:solidFill>
                <a:highlight>
                  <a:srgbClr val="FFFFFF"/>
                </a:highlight>
                <a:latin typeface="Gentium" pitchFamily="2" charset="0"/>
              </a:rPr>
              <a:t>=</a:t>
            </a:r>
            <a:r>
              <a:rPr lang="en-US" sz="4400" dirty="0">
                <a:solidFill>
                  <a:srgbClr val="993300"/>
                </a:solidFill>
                <a:highlight>
                  <a:srgbClr val="FFFFFF"/>
                </a:highlight>
                <a:latin typeface="Gentium" pitchFamily="2" charset="0"/>
              </a:rPr>
              <a:t>"omitted"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ra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&lt;/supplied&gt;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kēcari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Gent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NB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48231"/>
            <a:ext cx="10515600" cy="37287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supplied</a:t>
            </a:r>
            <a:r>
              <a:rPr lang="fr-FR" sz="44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</a:t>
            </a:r>
            <a:r>
              <a:rPr lang="fr-FR" sz="4400" dirty="0" err="1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reason</a:t>
            </a:r>
            <a:r>
              <a:rPr lang="fr-FR" sz="44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44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44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omitted</a:t>
            </a:r>
            <a:r>
              <a:rPr lang="fr-FR" sz="4400" dirty="0" smtClean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”&gt;</a:t>
            </a:r>
          </a:p>
          <a:p>
            <a:pPr marL="0" indent="0">
              <a:buNone/>
            </a:pPr>
            <a:r>
              <a:rPr lang="en-GB" sz="4400" dirty="0" smtClean="0">
                <a:latin typeface="Gentium" panose="02000503060000020004" pitchFamily="2" charset="0"/>
                <a:cs typeface="Arial" pitchFamily="34" charset="0"/>
              </a:rPr>
              <a:t>= </a:t>
            </a:r>
            <a:r>
              <a:rPr lang="en-GB" sz="4400" dirty="0">
                <a:latin typeface="Gentium" panose="02000503060000020004" pitchFamily="2" charset="0"/>
                <a:cs typeface="Arial" pitchFamily="34" charset="0"/>
              </a:rPr>
              <a:t>no space/letters on artefact </a:t>
            </a:r>
            <a:endParaRPr lang="en-GB" sz="44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en-GB" sz="44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supplied</a:t>
            </a:r>
            <a:r>
              <a:rPr lang="fr-FR" sz="44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</a:t>
            </a:r>
            <a:r>
              <a:rPr lang="fr-FR" sz="4400" dirty="0" err="1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reason</a:t>
            </a:r>
            <a:r>
              <a:rPr lang="fr-FR" sz="44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44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44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lost</a:t>
            </a:r>
            <a:r>
              <a:rPr lang="fr-FR" sz="44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</a:p>
          <a:p>
            <a:pPr marL="0" indent="0">
              <a:buNone/>
            </a:pPr>
            <a:r>
              <a:rPr lang="en-GB" sz="4400" dirty="0" smtClean="0">
                <a:latin typeface="Gentium" panose="02000503060000020004" pitchFamily="2" charset="0"/>
                <a:cs typeface="Arial" pitchFamily="34" charset="0"/>
              </a:rPr>
              <a:t>= </a:t>
            </a:r>
            <a:r>
              <a:rPr lang="en-GB" sz="4400" dirty="0">
                <a:latin typeface="Gentium" panose="02000503060000020004" pitchFamily="2" charset="0"/>
                <a:cs typeface="Arial" pitchFamily="34" charset="0"/>
              </a:rPr>
              <a:t>it was on the stone, but not legible </a:t>
            </a:r>
            <a:r>
              <a:rPr lang="en-GB" sz="4400" dirty="0" smtClean="0">
                <a:latin typeface="Gentium" panose="02000503060000020004" pitchFamily="2" charset="0"/>
                <a:cs typeface="Arial" pitchFamily="34" charset="0"/>
              </a:rPr>
              <a:t>anymore</a:t>
            </a:r>
            <a:endParaRPr lang="fr-FR" sz="4400" dirty="0">
              <a:latin typeface="Gentium" panose="02000503060000020004" pitchFamily="2" charset="0"/>
              <a:cs typeface="Arial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026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itchFamily="34" charset="0"/>
                <a:cs typeface="Arial" pitchFamily="34" charset="0"/>
              </a:rPr>
              <a:t>Lacunae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1567" y="171909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indent="0">
              <a:spcAft>
                <a:spcPts val="600"/>
              </a:spcAft>
              <a:buNone/>
            </a:pPr>
            <a:endParaRPr lang="fr-FR" dirty="0" smtClean="0">
              <a:solidFill>
                <a:srgbClr val="000096"/>
              </a:solidFill>
              <a:highlight>
                <a:srgbClr val="FFFFFF"/>
              </a:highlight>
              <a:latin typeface="Gentium"/>
              <a:ea typeface="Calibri"/>
              <a:cs typeface="Latha"/>
            </a:endParaRPr>
          </a:p>
          <a:p>
            <a:pPr indent="0">
              <a:spcAft>
                <a:spcPts val="600"/>
              </a:spcAft>
              <a:buNone/>
            </a:pPr>
            <a:r>
              <a:rPr lang="fr-FR" sz="35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&lt;</a:t>
            </a: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gap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reason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lost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quantity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"1"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unit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character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&gt;&lt;/gap&gt;</a:t>
            </a:r>
            <a:endParaRPr lang="fr-FR" sz="3500" dirty="0">
              <a:latin typeface="Gentium"/>
              <a:ea typeface="等线"/>
              <a:cs typeface="Latha"/>
            </a:endParaRPr>
          </a:p>
          <a:p>
            <a:pPr indent="0">
              <a:spcAft>
                <a:spcPts val="600"/>
              </a:spcAft>
              <a:buNone/>
            </a:pPr>
            <a:endParaRPr lang="fr-FR" sz="3500" dirty="0" smtClean="0">
              <a:solidFill>
                <a:srgbClr val="000096"/>
              </a:solidFill>
              <a:highlight>
                <a:srgbClr val="FFFFFF"/>
              </a:highlight>
              <a:latin typeface="Gentium"/>
              <a:ea typeface="Calibri"/>
              <a:cs typeface="Latha"/>
            </a:endParaRPr>
          </a:p>
          <a:p>
            <a:pPr indent="0">
              <a:spcAft>
                <a:spcPts val="600"/>
              </a:spcAft>
              <a:buNone/>
            </a:pPr>
            <a:r>
              <a:rPr lang="fr-FR" sz="35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&lt;</a:t>
            </a: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gap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reason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lost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quantity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"1"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unit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"line"</a:t>
            </a: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&gt;&lt;/gap</a:t>
            </a:r>
            <a:r>
              <a:rPr lang="fr-FR" sz="35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&gt;</a:t>
            </a:r>
          </a:p>
          <a:p>
            <a:pPr indent="0">
              <a:spcAft>
                <a:spcPts val="600"/>
              </a:spcAft>
              <a:buNone/>
            </a:pPr>
            <a:endParaRPr lang="fr-FR" sz="3500" dirty="0">
              <a:solidFill>
                <a:srgbClr val="000096"/>
              </a:solidFill>
              <a:highlight>
                <a:srgbClr val="FFFFFF"/>
              </a:highlight>
              <a:latin typeface="Gentium"/>
              <a:ea typeface="等线"/>
              <a:cs typeface="Latha"/>
            </a:endParaRPr>
          </a:p>
          <a:p>
            <a:pPr indent="0">
              <a:spcAft>
                <a:spcPts val="600"/>
              </a:spcAft>
              <a:buNone/>
            </a:pPr>
            <a:r>
              <a:rPr lang="fr-FR" sz="3500" dirty="0" err="1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When</a:t>
            </a:r>
            <a:r>
              <a:rPr lang="fr-FR" sz="3500" dirty="0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 no </a:t>
            </a:r>
            <a:r>
              <a:rPr lang="fr-FR" sz="3500" dirty="0" err="1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guess</a:t>
            </a:r>
            <a:r>
              <a:rPr lang="fr-FR" sz="3500" dirty="0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 about </a:t>
            </a:r>
            <a:r>
              <a:rPr lang="fr-FR" sz="3500" dirty="0" err="1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quantity</a:t>
            </a:r>
            <a:r>
              <a:rPr lang="fr-FR" sz="3500" dirty="0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 of </a:t>
            </a:r>
            <a:r>
              <a:rPr lang="fr-FR" sz="3500" dirty="0" err="1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loss</a:t>
            </a:r>
            <a:r>
              <a:rPr lang="fr-FR" sz="3500" dirty="0" smtClean="0">
                <a:highlight>
                  <a:srgbClr val="FFFFFF"/>
                </a:highlight>
                <a:latin typeface="Gentium"/>
                <a:ea typeface="等线"/>
                <a:cs typeface="Latha"/>
              </a:rPr>
              <a:t>:</a:t>
            </a:r>
          </a:p>
          <a:p>
            <a:pPr indent="0">
              <a:spcAft>
                <a:spcPts val="600"/>
              </a:spcAft>
              <a:buNone/>
            </a:pPr>
            <a:endParaRPr lang="fr-FR" sz="3500" dirty="0" smtClean="0">
              <a:highlight>
                <a:srgbClr val="FFFFFF"/>
              </a:highlight>
              <a:latin typeface="Gentium"/>
              <a:ea typeface="等线"/>
              <a:cs typeface="Latha"/>
            </a:endParaRPr>
          </a:p>
          <a:p>
            <a:pPr indent="0">
              <a:spcAft>
                <a:spcPts val="600"/>
              </a:spcAft>
              <a:buNone/>
            </a:pP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&lt;gap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reason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lost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 err="1" smtClean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extent</a:t>
            </a:r>
            <a:r>
              <a:rPr lang="fr-FR" sz="3500" dirty="0" smtClean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 smtClean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 smtClean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unknown</a:t>
            </a:r>
            <a:r>
              <a:rPr lang="fr-FR" sz="3500" dirty="0" smtClean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smtClean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 </a:t>
            </a:r>
            <a:r>
              <a:rPr lang="fr-FR" sz="3500" dirty="0">
                <a:solidFill>
                  <a:srgbClr val="F5844C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unit</a:t>
            </a:r>
            <a:r>
              <a:rPr lang="fr-FR" sz="3500" dirty="0">
                <a:solidFill>
                  <a:srgbClr val="FF804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=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 err="1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character</a:t>
            </a:r>
            <a:r>
              <a:rPr lang="fr-FR" sz="3500" dirty="0">
                <a:solidFill>
                  <a:srgbClr val="993300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"</a:t>
            </a:r>
            <a:r>
              <a:rPr lang="fr-FR" sz="3500" dirty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&gt;&lt;/gap</a:t>
            </a:r>
            <a:r>
              <a:rPr lang="fr-FR" sz="35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/>
                <a:ea typeface="Calibri"/>
                <a:cs typeface="Latha"/>
              </a:rPr>
              <a:t>&gt;</a:t>
            </a:r>
            <a:endParaRPr lang="fr-FR" sz="3500" b="1" dirty="0">
              <a:solidFill>
                <a:srgbClr val="FF0000"/>
              </a:solidFill>
              <a:latin typeface="Gentium"/>
              <a:ea typeface="等线"/>
              <a:cs typeface="Latha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893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8241"/>
          </a:xfrm>
        </p:spPr>
        <p:txBody>
          <a:bodyPr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Editorial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Correction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Scribal Error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613280"/>
            <a:ext cx="108999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k</a:t>
            </a:r>
            <a:r>
              <a:rPr lang="en-GB" sz="4400" b="1" i="1" dirty="0" err="1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a</a:t>
            </a: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pparakecari</a:t>
            </a:r>
            <a:r>
              <a:rPr lang="en-GB" sz="4400" i="1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en-GB" sz="4400" dirty="0">
                <a:latin typeface="Gentium" pitchFamily="2" charset="0"/>
                <a:cs typeface="Arial" pitchFamily="34" charset="0"/>
              </a:rPr>
              <a:t>instead of </a:t>
            </a:r>
            <a:endParaRPr lang="en-GB" sz="4400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k</a:t>
            </a:r>
            <a:r>
              <a:rPr lang="en-GB" sz="4400" b="1" i="1" dirty="0" err="1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o</a:t>
            </a:r>
            <a:r>
              <a:rPr lang="en-GB" sz="4400" i="1" dirty="0" err="1" smtClean="0">
                <a:latin typeface="Gentium" pitchFamily="2" charset="0"/>
                <a:cs typeface="Arial" pitchFamily="34" charset="0"/>
              </a:rPr>
              <a:t>pparakecari</a:t>
            </a:r>
            <a:endParaRPr lang="en-GB" sz="4400" i="1" dirty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en-GB" sz="800" dirty="0">
              <a:solidFill>
                <a:srgbClr val="FFFF00"/>
              </a:solidFill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</a:t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&lt;choice&gt;&lt;sic&gt;</a:t>
            </a:r>
            <a:r>
              <a:rPr lang="en-US" sz="4400" b="1" dirty="0">
                <a:solidFill>
                  <a:srgbClr val="FF0000"/>
                </a:solidFill>
                <a:highlight>
                  <a:srgbClr val="FFFFFF"/>
                </a:highlight>
                <a:latin typeface="Gentium" pitchFamily="2" charset="0"/>
              </a:rPr>
              <a:t>a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&lt;/sic&gt;&lt;</a:t>
            </a:r>
            <a:r>
              <a:rPr lang="en-US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corr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en-US" sz="4400" b="1" dirty="0">
                <a:solidFill>
                  <a:srgbClr val="FF0000"/>
                </a:solidFill>
                <a:highlight>
                  <a:srgbClr val="FFFFFF"/>
                </a:highlight>
                <a:latin typeface="Gentium" pitchFamily="2" charset="0"/>
              </a:rPr>
              <a:t>ō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</a:t>
            </a:r>
            <a:r>
              <a:rPr lang="en-US" sz="44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corr</a:t>
            </a:r>
            <a:r>
              <a:rPr lang="en-US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&gt;&lt;/choice&gt;</a:t>
            </a: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en-US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pparakēcari</a:t>
            </a:r>
            <a:endParaRPr lang="en-US" sz="4400" dirty="0">
              <a:solidFill>
                <a:srgbClr val="000000"/>
              </a:solidFill>
              <a:highlight>
                <a:srgbClr val="FFFFFF"/>
              </a:highlight>
              <a:latin typeface="Gent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6883"/>
          </a:xfrm>
        </p:spPr>
        <p:txBody>
          <a:bodyPr/>
          <a:lstStyle/>
          <a:p>
            <a:pPr algn="ctr"/>
            <a:r>
              <a:rPr lang="en-GB" b="1" dirty="0">
                <a:latin typeface="Arial" pitchFamily="34" charset="0"/>
                <a:cs typeface="Arial" pitchFamily="34" charset="0"/>
              </a:rPr>
              <a:t>Editorial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Correction</a:t>
            </a:r>
            <a:br>
              <a:rPr lang="en-GB" b="1" dirty="0" smtClean="0">
                <a:latin typeface="Arial" pitchFamily="34" charset="0"/>
                <a:cs typeface="Arial" pitchFamily="34" charset="0"/>
              </a:rPr>
            </a:br>
            <a:r>
              <a:rPr lang="en-GB" b="1" dirty="0" smtClean="0">
                <a:latin typeface="Arial" pitchFamily="34" charset="0"/>
                <a:cs typeface="Arial" pitchFamily="34" charset="0"/>
              </a:rPr>
              <a:t>Editorial Deletion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831977"/>
            <a:ext cx="10515600" cy="4141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400" i="1" dirty="0" smtClean="0">
                <a:latin typeface="Gentium" pitchFamily="2" charset="0"/>
                <a:cs typeface="Arial" pitchFamily="34" charset="0"/>
              </a:rPr>
              <a:t>koppara</a:t>
            </a:r>
            <a:r>
              <a:rPr lang="sv-SE" sz="4400" b="1" i="1" dirty="0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ra</a:t>
            </a:r>
            <a:r>
              <a:rPr lang="sv-SE" sz="4400" i="1" dirty="0" smtClean="0">
                <a:latin typeface="Gentium" pitchFamily="2" charset="0"/>
                <a:cs typeface="Arial" pitchFamily="34" charset="0"/>
              </a:rPr>
              <a:t>kecari</a:t>
            </a:r>
            <a:r>
              <a:rPr lang="sv-SE" sz="4400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sv-SE" sz="4400" dirty="0">
                <a:latin typeface="Gentium" pitchFamily="2" charset="0"/>
                <a:cs typeface="Arial" pitchFamily="34" charset="0"/>
              </a:rPr>
              <a:t>instead </a:t>
            </a:r>
            <a:endParaRPr lang="sv-SE" sz="4400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sv-SE" sz="4400" dirty="0" smtClean="0">
                <a:latin typeface="Gentium" pitchFamily="2" charset="0"/>
                <a:cs typeface="Arial" pitchFamily="34" charset="0"/>
              </a:rPr>
              <a:t>of </a:t>
            </a:r>
            <a:r>
              <a:rPr lang="sv-SE" sz="4400" i="1" dirty="0">
                <a:latin typeface="Gentium" pitchFamily="2" charset="0"/>
                <a:cs typeface="Arial" pitchFamily="34" charset="0"/>
              </a:rPr>
              <a:t>kopparakecari</a:t>
            </a:r>
          </a:p>
          <a:p>
            <a:pPr marL="0" indent="0">
              <a:buNone/>
            </a:pPr>
            <a:endParaRPr lang="sv-SE" sz="800" dirty="0">
              <a:solidFill>
                <a:srgbClr val="FFFF00"/>
              </a:solidFill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kōppara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&lt;surplus&gt;</a:t>
            </a:r>
            <a:r>
              <a:rPr lang="fr-FR" sz="4400" b="1" dirty="0">
                <a:solidFill>
                  <a:srgbClr val="FF0000"/>
                </a:solidFill>
                <a:highlight>
                  <a:srgbClr val="FFFFFF"/>
                </a:highlight>
                <a:latin typeface="Gentium" pitchFamily="2" charset="0"/>
              </a:rPr>
              <a:t>ra</a:t>
            </a:r>
            <a:r>
              <a:rPr lang="fr-FR" sz="44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&lt;/surplus&gt;</a:t>
            </a:r>
            <a: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fr-FR" sz="44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fr-FR" sz="44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kēcari</a:t>
            </a:r>
            <a:endParaRPr lang="fr-FR" sz="4400" dirty="0">
              <a:solidFill>
                <a:srgbClr val="000000"/>
              </a:solidFill>
              <a:highlight>
                <a:srgbClr val="FFFFFF"/>
              </a:highlight>
              <a:latin typeface="Gent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01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latin typeface="Arial" pitchFamily="34" charset="0"/>
                <a:cs typeface="Arial" pitchFamily="34" charset="0"/>
              </a:rPr>
              <a:t>Normalisation / Regularisation / Standardisation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9053" y="1945208"/>
            <a:ext cx="10989365" cy="4294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p</a:t>
            </a:r>
            <a:r>
              <a:rPr lang="sv-SE" sz="4000" b="1" i="1" dirty="0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i</a:t>
            </a: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rāntakaṉ</a:t>
            </a:r>
            <a:r>
              <a:rPr lang="sv-SE" sz="4000" dirty="0" smtClean="0">
                <a:latin typeface="Gentium" pitchFamily="2" charset="0"/>
                <a:cs typeface="Arial" pitchFamily="34" charset="0"/>
              </a:rPr>
              <a:t>, </a:t>
            </a:r>
            <a:r>
              <a:rPr lang="sv-SE" sz="4000" i="1" dirty="0">
                <a:latin typeface="Gentium" pitchFamily="2" charset="0"/>
                <a:cs typeface="Arial" pitchFamily="34" charset="0"/>
              </a:rPr>
              <a:t>vai</a:t>
            </a:r>
            <a:r>
              <a:rPr lang="sv-SE" sz="4000" b="1" i="1" dirty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cc</a:t>
            </a:r>
            <a:r>
              <a:rPr lang="sv-SE" sz="4000" i="1" dirty="0">
                <a:latin typeface="Gentium" pitchFamily="2" charset="0"/>
                <a:cs typeface="Arial" pitchFamily="34" charset="0"/>
              </a:rPr>
              <a:t>a </a:t>
            </a:r>
            <a:r>
              <a:rPr lang="sv-SE" sz="4000" dirty="0" smtClean="0">
                <a:latin typeface="Gentium" pitchFamily="2" charset="0"/>
                <a:cs typeface="Arial" pitchFamily="34" charset="0"/>
              </a:rPr>
              <a:t>instead </a:t>
            </a:r>
            <a:r>
              <a:rPr lang="sv-SE" sz="4000" dirty="0">
                <a:latin typeface="Gentium" pitchFamily="2" charset="0"/>
                <a:cs typeface="Arial" pitchFamily="34" charset="0"/>
              </a:rPr>
              <a:t>of </a:t>
            </a:r>
            <a:endParaRPr lang="sv-SE" sz="4000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sv-SE" sz="4000" dirty="0" smtClean="0">
                <a:latin typeface="Gentium" pitchFamily="2" charset="0"/>
                <a:cs typeface="Arial" pitchFamily="34" charset="0"/>
              </a:rPr>
              <a:t>instead of </a:t>
            </a:r>
          </a:p>
          <a:p>
            <a:pPr marL="0" indent="0">
              <a:buNone/>
            </a:pP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p</a:t>
            </a:r>
            <a:r>
              <a:rPr lang="sv-SE" sz="4000" b="1" i="1" dirty="0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a</a:t>
            </a: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rāntakaṉ</a:t>
            </a:r>
            <a:r>
              <a:rPr lang="sv-SE" sz="4000" dirty="0" smtClean="0">
                <a:latin typeface="Gentium" pitchFamily="2" charset="0"/>
                <a:cs typeface="Arial" pitchFamily="34" charset="0"/>
              </a:rPr>
              <a:t>, </a:t>
            </a: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vai</a:t>
            </a:r>
            <a:r>
              <a:rPr lang="sv-SE" sz="4000" b="1" i="1" dirty="0" smtClean="0">
                <a:solidFill>
                  <a:srgbClr val="FF0000"/>
                </a:solidFill>
                <a:latin typeface="Gentium" pitchFamily="2" charset="0"/>
                <a:cs typeface="Arial" pitchFamily="34" charset="0"/>
              </a:rPr>
              <a:t>tt</a:t>
            </a:r>
            <a:r>
              <a:rPr lang="sv-SE" sz="4000" i="1" dirty="0" smtClean="0">
                <a:latin typeface="Gentium" pitchFamily="2" charset="0"/>
                <a:cs typeface="Arial" pitchFamily="34" charset="0"/>
              </a:rPr>
              <a:t>a</a:t>
            </a:r>
          </a:p>
          <a:p>
            <a:pPr marL="0" indent="0">
              <a:buNone/>
            </a:pPr>
            <a:endParaRPr lang="sv-SE" sz="4000" i="1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p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choice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&gt;&lt;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b="1" dirty="0">
                <a:solidFill>
                  <a:srgbClr val="FF0000"/>
                </a:solidFill>
                <a:highlight>
                  <a:srgbClr val="FFFFFF"/>
                </a:highlight>
                <a:latin typeface="Gentium" pitchFamily="2" charset="0"/>
              </a:rPr>
              <a:t>i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&gt;&lt;reg&gt;</a:t>
            </a:r>
            <a:r>
              <a:rPr lang="fr-FR" sz="4000" b="1" dirty="0">
                <a:solidFill>
                  <a:srgbClr val="FF0000"/>
                </a:solidFill>
                <a:highlight>
                  <a:srgbClr val="FFFFFF"/>
                </a:highlight>
                <a:latin typeface="Gentium" pitchFamily="2" charset="0"/>
              </a:rPr>
              <a:t>a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&lt;/reg&gt;&lt;/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choice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fr-FR" sz="40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rāntakaṉ</a:t>
            </a:r>
            <a:endParaRPr lang="fr-FR" sz="4000" dirty="0">
              <a:solidFill>
                <a:srgbClr val="000000"/>
              </a:solidFill>
              <a:highlight>
                <a:srgbClr val="FFFFFF"/>
              </a:highlight>
              <a:latin typeface="Gent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itchFamily="34" charset="0"/>
                <a:cs typeface="Arial" pitchFamily="34" charset="0"/>
              </a:rPr>
              <a:t>Space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/Espace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28191"/>
            <a:ext cx="10515600" cy="446267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M</a:t>
            </a: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eaningful</a:t>
            </a:r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, when between two characters.</a:t>
            </a:r>
            <a:endParaRPr lang="fr-FR" sz="3200" dirty="0">
              <a:latin typeface="Gentium" panose="02000503060000020004" pitchFamily="2" charset="0"/>
              <a:cs typeface="Arial" pitchFamily="34" charset="0"/>
            </a:endParaRPr>
          </a:p>
          <a:p>
            <a:pPr lvl="0"/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Quantity </a:t>
            </a: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(of space) </a:t>
            </a:r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is never meaningful in XML. </a:t>
            </a:r>
            <a:endParaRPr lang="en-GB" sz="32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lvl="0" indent="0">
              <a:buNone/>
            </a:pPr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	</a:t>
            </a: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1</a:t>
            </a:r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, 2, 3 or more space = 1 space.</a:t>
            </a:r>
            <a:endParaRPr lang="fr-FR" sz="3200" dirty="0">
              <a:latin typeface="Gentium" panose="02000503060000020004" pitchFamily="2" charset="0"/>
              <a:cs typeface="Arial" pitchFamily="34" charset="0"/>
            </a:endParaRPr>
          </a:p>
          <a:p>
            <a:pPr lvl="0"/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Adding a space at the end of a line is not meaningful</a:t>
            </a: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So </a:t>
            </a:r>
            <a:r>
              <a:rPr lang="en-GB" sz="3200" dirty="0">
                <a:latin typeface="Gentium" panose="02000503060000020004" pitchFamily="2" charset="0"/>
                <a:cs typeface="Arial" pitchFamily="34" charset="0"/>
              </a:rPr>
              <a:t>when you want to deal with complex space, you need some </a:t>
            </a:r>
            <a:r>
              <a:rPr lang="en-GB" sz="3200" dirty="0" err="1" smtClean="0">
                <a:latin typeface="Gentium" panose="02000503060000020004" pitchFamily="2" charset="0"/>
                <a:cs typeface="Arial" pitchFamily="34" charset="0"/>
              </a:rPr>
              <a:t>Markup</a:t>
            </a: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GB" sz="32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  <a:cs typeface="Arial" pitchFamily="34" charset="0"/>
              </a:rPr>
              <a:t>See EG 8.1</a:t>
            </a:r>
            <a:endParaRPr lang="fr-FR" sz="3200" dirty="0">
              <a:latin typeface="Gentium" panose="0200050306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Correction OR Standardisation?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58687" y="2091350"/>
            <a:ext cx="10515600" cy="4219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BUT correct with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en-US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choice&gt;&lt;sic&gt;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a</a:t>
            </a:r>
            <a:r>
              <a:rPr lang="en-US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&lt;/sic&gt;&lt;</a:t>
            </a:r>
            <a:r>
              <a:rPr lang="en-US" sz="36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corr</a:t>
            </a:r>
            <a:r>
              <a:rPr lang="en-US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ō</a:t>
            </a:r>
            <a:r>
              <a:rPr lang="en-US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&lt;/</a:t>
            </a:r>
            <a:r>
              <a:rPr lang="en-US" sz="3600" dirty="0" err="1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corr</a:t>
            </a:r>
            <a:r>
              <a:rPr lang="en-US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&gt;&lt;/choice</a:t>
            </a:r>
            <a:r>
              <a:rPr lang="en-US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only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the </a:t>
            </a:r>
            <a:r>
              <a:rPr lang="en-US" sz="3600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obvious mistakes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E.g. </a:t>
            </a:r>
            <a:r>
              <a:rPr lang="en-US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maha</a:t>
            </a:r>
            <a:r>
              <a:rPr lang="en-US" sz="36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instead of </a:t>
            </a:r>
            <a:r>
              <a:rPr lang="en-US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mahā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36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3600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When it is not clear 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whether we deal with an incorrect form or a non-standard form, use 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600" dirty="0" err="1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orig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en-US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(see EG).</a:t>
            </a:r>
          </a:p>
        </p:txBody>
      </p:sp>
    </p:spTree>
    <p:extLst>
      <p:ext uri="{BB962C8B-B14F-4D97-AF65-F5344CB8AC3E}">
        <p14:creationId xmlns:p14="http://schemas.microsoft.com/office/powerpoint/2010/main" val="141511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 place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orig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orig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18923"/>
            <a:ext cx="10515600" cy="45607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4000" dirty="0" smtClean="0">
                <a:latin typeface="Gentium" pitchFamily="2" charset="0"/>
              </a:rPr>
              <a:t>Ex. </a:t>
            </a:r>
            <a:r>
              <a:rPr lang="fr-FR" sz="4000" i="1" dirty="0" err="1" smtClean="0">
                <a:latin typeface="Gentium" pitchFamily="2" charset="0"/>
              </a:rPr>
              <a:t>nikki</a:t>
            </a:r>
            <a:r>
              <a:rPr lang="fr-FR" sz="4000" i="1" dirty="0" smtClean="0">
                <a:latin typeface="Gentium" pitchFamily="2" charset="0"/>
              </a:rPr>
              <a:t> </a:t>
            </a:r>
            <a:r>
              <a:rPr lang="fr-FR" sz="4000" dirty="0" err="1" smtClean="0">
                <a:latin typeface="Gentium" pitchFamily="2" charset="0"/>
              </a:rPr>
              <a:t>inscribed</a:t>
            </a:r>
            <a:r>
              <a:rPr lang="fr-FR" sz="4000" dirty="0" smtClean="0">
                <a:latin typeface="Gentium" pitchFamily="2" charset="0"/>
              </a:rPr>
              <a:t> for </a:t>
            </a:r>
            <a:r>
              <a:rPr lang="fr-FR" sz="4000" dirty="0" err="1" smtClean="0">
                <a:latin typeface="Gentium" pitchFamily="2" charset="0"/>
              </a:rPr>
              <a:t>expected</a:t>
            </a:r>
            <a:r>
              <a:rPr lang="fr-FR" sz="4000" dirty="0" smtClean="0">
                <a:latin typeface="Gentium" pitchFamily="2" charset="0"/>
              </a:rPr>
              <a:t> </a:t>
            </a:r>
            <a:r>
              <a:rPr lang="fr-FR" sz="4000" i="1" dirty="0" err="1" smtClean="0">
                <a:latin typeface="Gentium" pitchFamily="2" charset="0"/>
              </a:rPr>
              <a:t>nīkki</a:t>
            </a:r>
            <a:r>
              <a:rPr lang="fr-FR" sz="4000" i="1" dirty="0" smtClean="0">
                <a:latin typeface="Gentium" pitchFamily="2" charset="0"/>
              </a:rPr>
              <a:t>.</a:t>
            </a:r>
          </a:p>
          <a:p>
            <a:pPr marL="0" indent="0">
              <a:buNone/>
            </a:pPr>
            <a:r>
              <a:rPr lang="fr-FR" sz="4000" dirty="0" smtClean="0">
                <a:latin typeface="Gentium" pitchFamily="2" charset="0"/>
              </a:rPr>
              <a:t>At the </a:t>
            </a:r>
            <a:r>
              <a:rPr lang="fr-FR" sz="4000" dirty="0" err="1" smtClean="0">
                <a:latin typeface="Gentium" pitchFamily="2" charset="0"/>
              </a:rPr>
              <a:t>level</a:t>
            </a:r>
            <a:r>
              <a:rPr lang="fr-FR" sz="4000" dirty="0" smtClean="0">
                <a:latin typeface="Gentium" pitchFamily="2" charset="0"/>
              </a:rPr>
              <a:t> of </a:t>
            </a:r>
            <a:r>
              <a:rPr lang="fr-FR" sz="4000" dirty="0" err="1" smtClean="0">
                <a:latin typeface="Gentium" pitchFamily="2" charset="0"/>
              </a:rPr>
              <a:t>word</a:t>
            </a:r>
            <a:r>
              <a:rPr lang="fr-FR" sz="4000" dirty="0" smtClean="0">
                <a:latin typeface="Gentium" pitchFamily="2" charset="0"/>
              </a:rPr>
              <a:t>? </a:t>
            </a:r>
            <a:r>
              <a:rPr lang="fr-FR" sz="40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nikki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/>
            </a:r>
            <a:br>
              <a:rPr lang="fr-FR" sz="40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</a:br>
            <a:r>
              <a:rPr lang="fr-FR" sz="4000" dirty="0" smtClean="0">
                <a:latin typeface="Gentium" pitchFamily="2" charset="0"/>
              </a:rPr>
              <a:t>At the </a:t>
            </a:r>
            <a:r>
              <a:rPr lang="fr-FR" sz="4000" dirty="0" err="1" smtClean="0">
                <a:latin typeface="Gentium" pitchFamily="2" charset="0"/>
              </a:rPr>
              <a:t>level</a:t>
            </a:r>
            <a:r>
              <a:rPr lang="fr-FR" sz="4000" dirty="0" smtClean="0">
                <a:latin typeface="Gentium" pitchFamily="2" charset="0"/>
              </a:rPr>
              <a:t> of </a:t>
            </a:r>
            <a:r>
              <a:rPr lang="fr-FR" sz="4000" dirty="0" err="1" smtClean="0">
                <a:latin typeface="Gentium" pitchFamily="2" charset="0"/>
              </a:rPr>
              <a:t>letter</a:t>
            </a:r>
            <a:r>
              <a:rPr lang="fr-FR" sz="4000" dirty="0" smtClean="0">
                <a:latin typeface="Gentium" pitchFamily="2" charset="0"/>
              </a:rPr>
              <a:t>? </a:t>
            </a:r>
            <a:r>
              <a:rPr lang="fr-FR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n</a:t>
            </a:r>
            <a:r>
              <a:rPr lang="fr-FR" sz="40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</a:t>
            </a:r>
            <a:r>
              <a:rPr lang="fr-FR" sz="4000" dirty="0" err="1" smtClean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dirty="0" smtClean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i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</a:t>
            </a:r>
            <a:r>
              <a:rPr lang="fr-FR" sz="4000" dirty="0" err="1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orig</a:t>
            </a:r>
            <a:r>
              <a:rPr lang="fr-FR" sz="40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&gt;</a:t>
            </a:r>
            <a:r>
              <a:rPr lang="fr-FR" sz="40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kki</a:t>
            </a:r>
            <a:endParaRPr lang="fr-FR" sz="4000" dirty="0">
              <a:solidFill>
                <a:srgbClr val="000000"/>
              </a:solidFill>
              <a:highlight>
                <a:srgbClr val="FFFFFF"/>
              </a:highlight>
              <a:latin typeface="Gentium" pitchFamily="2" charset="0"/>
            </a:endParaRPr>
          </a:p>
          <a:p>
            <a:pPr marL="0" indent="0">
              <a:buNone/>
            </a:pPr>
            <a:r>
              <a:rPr lang="fr-FR" sz="4400" b="1" dirty="0" smtClean="0">
                <a:solidFill>
                  <a:srgbClr val="FF0000"/>
                </a:solidFill>
                <a:latin typeface="Gentium" pitchFamily="2" charset="0"/>
              </a:rPr>
              <a:t>TBC</a:t>
            </a:r>
          </a:p>
          <a:p>
            <a:pPr marL="0" indent="0">
              <a:buNone/>
            </a:pPr>
            <a:endParaRPr lang="fr-FR" sz="1100" b="1" dirty="0" smtClean="0">
              <a:solidFill>
                <a:srgbClr val="FF0000"/>
              </a:solidFill>
              <a:latin typeface="Gentium" pitchFamily="2" charset="0"/>
            </a:endParaRPr>
          </a:p>
          <a:p>
            <a:pPr marL="0" indent="0">
              <a:buNone/>
            </a:pPr>
            <a:r>
              <a:rPr lang="fr-FR" sz="3200" dirty="0" smtClean="0">
                <a:latin typeface="Gentium" pitchFamily="2" charset="0"/>
              </a:rPr>
              <a:t>+ </a:t>
            </a:r>
            <a:r>
              <a:rPr lang="fr-FR" sz="3200" dirty="0" err="1" smtClean="0">
                <a:latin typeface="Gentium" pitchFamily="2" charset="0"/>
              </a:rPr>
              <a:t>possibility</a:t>
            </a:r>
            <a:r>
              <a:rPr lang="fr-FR" sz="3200" dirty="0" smtClean="0">
                <a:latin typeface="Gentium" pitchFamily="2" charset="0"/>
              </a:rPr>
              <a:t> </a:t>
            </a:r>
            <a:r>
              <a:rPr lang="fr-FR" sz="3200" dirty="0" err="1" smtClean="0">
                <a:latin typeface="Gentium" pitchFamily="2" charset="0"/>
              </a:rPr>
              <a:t>that</a:t>
            </a:r>
            <a:r>
              <a:rPr lang="fr-FR" sz="3200" dirty="0" smtClean="0">
                <a:latin typeface="Gentium" pitchFamily="2" charset="0"/>
              </a:rPr>
              <a:t> </a:t>
            </a:r>
            <a:r>
              <a:rPr lang="fr-FR" sz="3200" dirty="0" err="1" smtClean="0">
                <a:latin typeface="Gentium" pitchFamily="2" charset="0"/>
              </a:rPr>
              <a:t>we</a:t>
            </a:r>
            <a:r>
              <a:rPr lang="fr-FR" sz="3200" dirty="0" smtClean="0">
                <a:latin typeface="Gentium" pitchFamily="2" charset="0"/>
              </a:rPr>
              <a:t> </a:t>
            </a:r>
            <a:r>
              <a:rPr lang="fr-FR" sz="3200" dirty="0" err="1" smtClean="0">
                <a:latin typeface="Gentium" pitchFamily="2" charset="0"/>
              </a:rPr>
              <a:t>will</a:t>
            </a:r>
            <a:r>
              <a:rPr lang="fr-FR" sz="3200" dirty="0" smtClean="0">
                <a:latin typeface="Gentium" pitchFamily="2" charset="0"/>
              </a:rPr>
              <a:t> use &lt;reg&gt; in </a:t>
            </a:r>
            <a:r>
              <a:rPr lang="fr-FR" sz="3200" dirty="0" err="1" smtClean="0">
                <a:latin typeface="Gentium" pitchFamily="2" charset="0"/>
              </a:rPr>
              <a:t>some</a:t>
            </a:r>
            <a:r>
              <a:rPr lang="fr-FR" sz="3200" dirty="0" smtClean="0">
                <a:latin typeface="Gentium" pitchFamily="2" charset="0"/>
              </a:rPr>
              <a:t> instances, </a:t>
            </a:r>
            <a:r>
              <a:rPr lang="fr-FR" sz="3200" dirty="0" err="1" smtClean="0">
                <a:latin typeface="Gentium" pitchFamily="2" charset="0"/>
              </a:rPr>
              <a:t>e.g</a:t>
            </a:r>
            <a:r>
              <a:rPr lang="fr-FR" sz="3200" dirty="0" smtClean="0">
                <a:latin typeface="Gentium" pitchFamily="2" charset="0"/>
              </a:rPr>
              <a:t>. </a:t>
            </a:r>
            <a:r>
              <a:rPr lang="fr-FR" sz="3200" dirty="0" err="1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dha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&lt;reg&gt;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r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&lt;/</a:t>
            </a:r>
            <a:r>
              <a:rPr lang="fr-FR" sz="32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itchFamily="2" charset="0"/>
              </a:rPr>
              <a:t>reg&gt;</a:t>
            </a:r>
            <a:r>
              <a:rPr lang="fr-F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Gentium" pitchFamily="2" charset="0"/>
              </a:rPr>
              <a:t>mma</a:t>
            </a:r>
            <a:r>
              <a:rPr lang="fr-FR" sz="3200" dirty="0" smtClean="0">
                <a:latin typeface="Gentium" pitchFamily="2" charset="0"/>
              </a:rPr>
              <a:t> </a:t>
            </a:r>
            <a:r>
              <a:rPr lang="fr-FR" sz="3200" b="1" dirty="0">
                <a:solidFill>
                  <a:srgbClr val="FF0000"/>
                </a:solidFill>
                <a:latin typeface="Gentium" pitchFamily="2" charset="0"/>
              </a:rPr>
              <a:t>TBC</a:t>
            </a:r>
          </a:p>
          <a:p>
            <a:pPr marL="0" indent="0">
              <a:buNone/>
            </a:pPr>
            <a:r>
              <a:rPr lang="fr-FR" sz="3200" dirty="0" smtClean="0">
                <a:latin typeface="Gentium" pitchFamily="2" charset="0"/>
              </a:rPr>
              <a:t>(</a:t>
            </a:r>
            <a:r>
              <a:rPr lang="fr-FR" sz="3200" i="1" dirty="0" err="1" smtClean="0">
                <a:latin typeface="Gentium" pitchFamily="2" charset="0"/>
              </a:rPr>
              <a:t>dhamma</a:t>
            </a:r>
            <a:r>
              <a:rPr lang="fr-FR" sz="3200" dirty="0" smtClean="0">
                <a:latin typeface="Gentium" pitchFamily="2" charset="0"/>
              </a:rPr>
              <a:t> </a:t>
            </a:r>
            <a:r>
              <a:rPr lang="fr-FR" sz="3200" dirty="0" err="1">
                <a:latin typeface="Gentium" pitchFamily="2" charset="0"/>
              </a:rPr>
              <a:t>inscribed</a:t>
            </a:r>
            <a:r>
              <a:rPr lang="fr-FR" sz="3200" dirty="0">
                <a:latin typeface="Gentium" pitchFamily="2" charset="0"/>
              </a:rPr>
              <a:t> for </a:t>
            </a:r>
            <a:r>
              <a:rPr lang="fr-FR" sz="3200" dirty="0" err="1">
                <a:latin typeface="Gentium" pitchFamily="2" charset="0"/>
              </a:rPr>
              <a:t>expected</a:t>
            </a:r>
            <a:r>
              <a:rPr lang="fr-FR" sz="3200" dirty="0">
                <a:latin typeface="Gentium" pitchFamily="2" charset="0"/>
              </a:rPr>
              <a:t> </a:t>
            </a:r>
            <a:r>
              <a:rPr lang="fr-FR" sz="3200" i="1" dirty="0" err="1">
                <a:latin typeface="Gentium" pitchFamily="2" charset="0"/>
              </a:rPr>
              <a:t>dharmma</a:t>
            </a:r>
            <a:r>
              <a:rPr lang="fr-FR" sz="3200" dirty="0">
                <a:latin typeface="Gentium" pitchFamily="2" charset="0"/>
              </a:rPr>
              <a:t>; but </a:t>
            </a:r>
            <a:r>
              <a:rPr lang="fr-FR" sz="3200" dirty="0" err="1">
                <a:latin typeface="Gentium" pitchFamily="2" charset="0"/>
              </a:rPr>
              <a:t>so</a:t>
            </a:r>
            <a:r>
              <a:rPr lang="fr-FR" sz="3200" dirty="0">
                <a:latin typeface="Gentium" pitchFamily="2" charset="0"/>
              </a:rPr>
              <a:t> </a:t>
            </a:r>
            <a:r>
              <a:rPr lang="fr-FR" sz="3200" dirty="0" err="1">
                <a:latin typeface="Gentium" pitchFamily="2" charset="0"/>
              </a:rPr>
              <a:t>often</a:t>
            </a:r>
            <a:r>
              <a:rPr lang="fr-FR" sz="3200" dirty="0">
                <a:latin typeface="Gentium" pitchFamily="2" charset="0"/>
              </a:rPr>
              <a:t> met </a:t>
            </a:r>
            <a:r>
              <a:rPr lang="fr-FR" sz="3200" dirty="0" err="1">
                <a:latin typeface="Gentium" pitchFamily="2" charset="0"/>
              </a:rPr>
              <a:t>with</a:t>
            </a:r>
            <a:r>
              <a:rPr lang="fr-FR" sz="3200" dirty="0">
                <a:latin typeface="Gentium" pitchFamily="2" charset="0"/>
              </a:rPr>
              <a:t> </a:t>
            </a:r>
            <a:r>
              <a:rPr lang="fr-FR" sz="3200" dirty="0" err="1">
                <a:latin typeface="Gentium" pitchFamily="2" charset="0"/>
              </a:rPr>
              <a:t>that</a:t>
            </a:r>
            <a:r>
              <a:rPr lang="fr-FR" sz="3200" dirty="0">
                <a:latin typeface="Gentium" pitchFamily="2" charset="0"/>
              </a:rPr>
              <a:t> </a:t>
            </a:r>
            <a:r>
              <a:rPr lang="fr-FR" sz="3200" dirty="0" err="1">
                <a:latin typeface="Gentium" pitchFamily="2" charset="0"/>
              </a:rPr>
              <a:t>might</a:t>
            </a:r>
            <a:r>
              <a:rPr lang="fr-FR" sz="3200" dirty="0">
                <a:latin typeface="Gentium" pitchFamily="2" charset="0"/>
              </a:rPr>
              <a:t> not </a:t>
            </a:r>
            <a:r>
              <a:rPr lang="fr-FR" sz="3200" dirty="0" err="1">
                <a:latin typeface="Gentium" pitchFamily="2" charset="0"/>
              </a:rPr>
              <a:t>be</a:t>
            </a:r>
            <a:r>
              <a:rPr lang="fr-FR" sz="3200" dirty="0">
                <a:latin typeface="Gentium" pitchFamily="2" charset="0"/>
              </a:rPr>
              <a:t> </a:t>
            </a:r>
            <a:r>
              <a:rPr lang="fr-FR" sz="3200" dirty="0" err="1">
                <a:latin typeface="Gentium" pitchFamily="2" charset="0"/>
              </a:rPr>
              <a:t>considered</a:t>
            </a:r>
            <a:r>
              <a:rPr lang="fr-FR" sz="3200" dirty="0">
                <a:latin typeface="Gentium" pitchFamily="2" charset="0"/>
              </a:rPr>
              <a:t> a </a:t>
            </a:r>
            <a:r>
              <a:rPr lang="fr-FR" sz="3200" dirty="0" err="1">
                <a:latin typeface="Gentium" pitchFamily="2" charset="0"/>
              </a:rPr>
              <a:t>mistake</a:t>
            </a:r>
            <a:r>
              <a:rPr lang="fr-FR" sz="3200" dirty="0" smtClean="0">
                <a:latin typeface="Gentium" pitchFamily="2" charset="0"/>
              </a:rPr>
              <a:t>)</a:t>
            </a:r>
            <a:endParaRPr lang="fr-FR" sz="4000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269" y="365125"/>
            <a:ext cx="11867321" cy="1325563"/>
          </a:xfrm>
        </p:spPr>
        <p:txBody>
          <a:bodyPr/>
          <a:lstStyle/>
          <a:p>
            <a:pPr algn="ct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tagging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orig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</a:t>
            </a:r>
            <a:r>
              <a:rPr lang="en-US" sz="3200" i="1" dirty="0" err="1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i</a:t>
            </a:r>
            <a:r>
              <a:rPr lang="en-US" sz="32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kki</a:t>
            </a:r>
            <a:r>
              <a:rPr lang="en-US" sz="3200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for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ī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kki</a:t>
            </a:r>
            <a:endParaRPr lang="en-US" sz="32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bh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u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mi</a:t>
            </a: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for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bh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ū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mi</a:t>
            </a:r>
            <a:endParaRPr lang="en-US" sz="3200" i="1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u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ṉṟu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for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ū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ṉṟu</a:t>
            </a:r>
            <a:endParaRPr lang="en-US" sz="3200" i="1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ai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cc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,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vai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ycc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,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vai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y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tta</a:t>
            </a:r>
            <a:r>
              <a:rPr lang="en-US" sz="32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for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vaitta</a:t>
            </a:r>
            <a:r>
              <a:rPr lang="en-US" sz="32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3200" i="1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Irregular sandhi:</a:t>
            </a:r>
            <a:endParaRPr lang="en-US" sz="32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Irupattai</a:t>
            </a:r>
            <a:r>
              <a:rPr lang="en-US" sz="3200" i="1" dirty="0" err="1" smtClean="0">
                <a:solidFill>
                  <a:srgbClr val="FF0000"/>
                </a:solidFill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y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ṅ-kaḻañcu</a:t>
            </a:r>
            <a:r>
              <a:rPr lang="en-US" sz="32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for </a:t>
            </a:r>
            <a:r>
              <a:rPr lang="en-US" sz="32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Irupattaiṅ-kaḻañcu</a:t>
            </a:r>
            <a:endParaRPr lang="en-US" sz="3200" i="1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3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itchFamily="34" charset="0"/>
                <a:cs typeface="Arial" pitchFamily="34" charset="0"/>
              </a:rPr>
              <a:t>Symbols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(EG 4.2)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84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Numeral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symbols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Require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tagging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&lt;g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type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numeral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100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&lt;/g&gt;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&lt;g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type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numeral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20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&lt;/g&gt;</a:t>
            </a:r>
            <a:r>
              <a:rPr lang="fr-FR" sz="32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3</a:t>
            </a:r>
          </a:p>
          <a:p>
            <a:pPr marL="35718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NB: no tag for 3 =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decimal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system,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so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only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at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transliteration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level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</a:p>
          <a:p>
            <a:pPr marL="35718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Number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expressed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in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words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(</a:t>
            </a:r>
            <a:r>
              <a:rPr lang="fr-FR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iraṇṭu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)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should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not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be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tagged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32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Generic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symbols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Empty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tag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with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type and descriptive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subtype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32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2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g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type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symbol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</a:t>
            </a:r>
            <a:r>
              <a:rPr lang="fr-FR" sz="3200" dirty="0" err="1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subtype</a:t>
            </a:r>
            <a:r>
              <a:rPr lang="fr-FR" sz="32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2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trefoil</a:t>
            </a:r>
            <a:r>
              <a:rPr lang="fr-FR" sz="3200" dirty="0" smtClean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2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/&gt;</a:t>
            </a:r>
            <a:r>
              <a:rPr lang="fr-FR" sz="3200" dirty="0">
                <a:latin typeface="Gentium" panose="02000503060000020004" pitchFamily="2" charset="0"/>
                <a:cs typeface="Arial" panose="020B0604020202020204" pitchFamily="34" charset="0"/>
              </a:rPr>
              <a:t> (symbole en forme de trèfle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itchFamily="34" charset="0"/>
                <a:cs typeface="Arial" pitchFamily="34" charset="0"/>
              </a:rPr>
              <a:t>Symbols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(EG 4.2)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4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Punctuation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marks</a:t>
            </a:r>
          </a:p>
          <a:p>
            <a:pPr marL="357188" indent="0">
              <a:buNone/>
            </a:pP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A few (</a:t>
            </a:r>
            <a:r>
              <a:rPr lang="fr-FR" sz="38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daṇḍa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)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at the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level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of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transliteration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without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tagging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(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see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EG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Appendix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E). </a:t>
            </a:r>
          </a:p>
          <a:p>
            <a:pPr marL="357188" indent="0">
              <a:buNone/>
            </a:pP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The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rest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to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be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as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generic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symbols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. </a:t>
            </a:r>
          </a:p>
          <a:p>
            <a:pPr marL="357188" indent="0">
              <a:buNone/>
            </a:pPr>
            <a:r>
              <a:rPr lang="fr-FR" sz="38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8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g</a:t>
            </a:r>
            <a:r>
              <a:rPr lang="fr-FR" sz="38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type</a:t>
            </a:r>
            <a:r>
              <a:rPr lang="fr-FR" sz="38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8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800" dirty="0" err="1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symbol</a:t>
            </a:r>
            <a:r>
              <a:rPr lang="fr-FR" sz="38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</a:t>
            </a:r>
            <a:r>
              <a:rPr lang="fr-FR" sz="38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</a:t>
            </a:r>
            <a:r>
              <a:rPr lang="fr-FR" sz="3800" dirty="0" err="1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subtype</a:t>
            </a:r>
            <a:r>
              <a:rPr lang="fr-FR" sz="3800" dirty="0" smtClean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800" dirty="0" smtClean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"…"</a:t>
            </a:r>
            <a:r>
              <a:rPr lang="fr-FR" sz="38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/&gt;</a:t>
            </a:r>
            <a:endParaRPr lang="fr-FR" sz="3800" dirty="0">
              <a:solidFill>
                <a:srgbClr val="000096"/>
              </a:solidFill>
              <a:highlight>
                <a:srgbClr val="FFFFFF"/>
              </a:highlight>
              <a:latin typeface="Gentium" panose="02000503060000020004" pitchFamily="2" charset="0"/>
            </a:endParaRPr>
          </a:p>
          <a:p>
            <a:pPr marL="0" indent="0">
              <a:buNone/>
            </a:pPr>
            <a:endParaRPr lang="fr-FR" sz="38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Space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filler</a:t>
            </a:r>
          </a:p>
          <a:p>
            <a:pPr marL="357188" indent="0">
              <a:buNone/>
            </a:pP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800" dirty="0">
                <a:latin typeface="Gentium" panose="02000503060000020004" pitchFamily="2" charset="0"/>
                <a:cs typeface="Arial" panose="020B0604020202020204" pitchFamily="34" charset="0"/>
              </a:rPr>
              <a:t>at the </a:t>
            </a:r>
            <a:r>
              <a:rPr lang="fr-FR" sz="3800" dirty="0" err="1">
                <a:latin typeface="Gentium" panose="02000503060000020004" pitchFamily="2" charset="0"/>
                <a:cs typeface="Arial" panose="020B0604020202020204" pitchFamily="34" charset="0"/>
              </a:rPr>
              <a:t>level</a:t>
            </a:r>
            <a:r>
              <a:rPr lang="fr-FR" sz="3800" dirty="0">
                <a:latin typeface="Gentium" panose="02000503060000020004" pitchFamily="2" charset="0"/>
                <a:cs typeface="Arial" panose="020B0604020202020204" pitchFamily="34" charset="0"/>
              </a:rPr>
              <a:t> of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transliteration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(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transliterated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 as "§" ) and </a:t>
            </a:r>
            <a:r>
              <a:rPr lang="fr-FR" sz="38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tagged</a:t>
            </a:r>
            <a:r>
              <a:rPr lang="fr-FR" sz="3800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  <a:endParaRPr lang="fr-FR" sz="38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357188" indent="0">
              <a:buNone/>
            </a:pPr>
            <a:r>
              <a:rPr lang="fr-FR" sz="38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8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g</a:t>
            </a:r>
            <a:r>
              <a:rPr lang="fr-FR" sz="3800" dirty="0">
                <a:solidFill>
                  <a:srgbClr val="F5844C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 type</a:t>
            </a:r>
            <a:r>
              <a:rPr lang="fr-FR" sz="3800" dirty="0">
                <a:solidFill>
                  <a:srgbClr val="FF804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=</a:t>
            </a:r>
            <a:r>
              <a:rPr lang="fr-FR" sz="3800" dirty="0">
                <a:solidFill>
                  <a:srgbClr val="9933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"filler"</a:t>
            </a:r>
            <a:r>
              <a:rPr lang="fr-FR" sz="38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fr-FR" sz="3800" dirty="0">
                <a:solidFill>
                  <a:srgbClr val="000000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§</a:t>
            </a:r>
            <a:r>
              <a:rPr lang="fr-FR" sz="38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&lt;/g</a:t>
            </a:r>
            <a:r>
              <a:rPr lang="fr-FR" sz="38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endParaRPr lang="fr-FR" sz="3800" dirty="0">
              <a:solidFill>
                <a:srgbClr val="000096"/>
              </a:solidFill>
              <a:highlight>
                <a:srgbClr val="FFFFFF"/>
              </a:highlight>
              <a:latin typeface="Gentium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4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Verse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38739"/>
            <a:ext cx="10515600" cy="1162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&lt;lg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en-GB" sz="3600" dirty="0" smtClean="0">
                <a:latin typeface="Gentium" panose="02000503060000020004" pitchFamily="2" charset="0"/>
                <a:ea typeface="等线"/>
                <a:cs typeface="Arial" pitchFamily="34" charset="0"/>
              </a:rPr>
              <a:t> [</a:t>
            </a:r>
            <a:r>
              <a:rPr lang="en-GB" sz="3600" dirty="0">
                <a:latin typeface="Gentium" panose="02000503060000020004" pitchFamily="2" charset="0"/>
                <a:ea typeface="等线"/>
                <a:cs typeface="Arial" pitchFamily="34" charset="0"/>
              </a:rPr>
              <a:t>line group] instead of 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&lt;ab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endParaRPr lang="en-GB" sz="3600" dirty="0" smtClean="0">
              <a:latin typeface="Gentium" panose="02000503060000020004" pitchFamily="2" charset="0"/>
              <a:ea typeface="等线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GB" sz="3600" dirty="0" smtClean="0">
                <a:latin typeface="Gentium" panose="02000503060000020004" pitchFamily="2" charset="0"/>
                <a:ea typeface="等线"/>
                <a:cs typeface="Arial" pitchFamily="34" charset="0"/>
              </a:rPr>
              <a:t>Inside 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&lt;lg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&gt;</a:t>
            </a:r>
            <a:r>
              <a:rPr lang="en-GB" sz="3600" dirty="0" smtClean="0">
                <a:latin typeface="Gentium" panose="02000503060000020004" pitchFamily="2" charset="0"/>
                <a:ea typeface="等线"/>
                <a:cs typeface="Arial" pitchFamily="34" charset="0"/>
              </a:rPr>
              <a:t>: 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&lt;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  <a:latin typeface="Gentium" panose="02000503060000020004" pitchFamily="2" charset="0"/>
              </a:rPr>
              <a:t>l&gt;</a:t>
            </a:r>
            <a:r>
              <a:rPr lang="en-GB" sz="3600" dirty="0" smtClean="0">
                <a:latin typeface="Gentium" panose="02000503060000020004" pitchFamily="2" charset="0"/>
                <a:ea typeface="等线"/>
                <a:cs typeface="Arial" pitchFamily="34" charset="0"/>
              </a:rPr>
              <a:t> </a:t>
            </a:r>
            <a:r>
              <a:rPr lang="en-GB" sz="3600" dirty="0">
                <a:latin typeface="Gentium" panose="02000503060000020004" pitchFamily="2" charset="0"/>
                <a:ea typeface="等线"/>
                <a:cs typeface="Arial" pitchFamily="34" charset="0"/>
              </a:rPr>
              <a:t>for verse line</a:t>
            </a:r>
            <a:r>
              <a:rPr lang="en-GB" sz="3600" dirty="0" smtClean="0">
                <a:latin typeface="Gentium" panose="02000503060000020004" pitchFamily="2" charset="0"/>
                <a:ea typeface="等线"/>
                <a:cs typeface="Arial" pitchFamily="34" charset="0"/>
              </a:rPr>
              <a:t>.</a:t>
            </a: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3339548"/>
            <a:ext cx="5324061" cy="304137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&lt;lg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"1"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met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"āciriyappā"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   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"1"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	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"2"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"…"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</a:t>
            </a:r>
            <a:r>
              <a:rPr lang="pt-BR" sz="32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pt-BR" sz="32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32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"26"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/>
            </a:r>
            <a:br>
              <a:rPr lang="pt-BR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&lt;/lg&gt;</a:t>
            </a:r>
            <a:endParaRPr lang="pt-BR" sz="3200" dirty="0">
              <a:solidFill>
                <a:srgbClr val="000096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70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Sandhi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Split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54965"/>
            <a:ext cx="10515600" cy="3721998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fr-FR" sz="36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</a:t>
            </a:r>
            <a:r>
              <a:rPr lang="fr-FR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akaṟ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in </a:t>
            </a:r>
            <a:r>
              <a:rPr lang="fr-FR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sandhi</a:t>
            </a:r>
            <a:r>
              <a:rPr lang="fr-FR" sz="36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&gt;&gt; 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&lt;&lt;</a:t>
            </a:r>
            <a:r>
              <a:rPr lang="fr-FR" sz="36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makaḷ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in </a:t>
            </a:r>
            <a:r>
              <a:rPr lang="fr-FR" sz="36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pausa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Markup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possible but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cumbersome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!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We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keep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the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form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as on the artefact (</a:t>
            </a:r>
            <a:r>
              <a:rPr lang="fr-FR" sz="36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makaṟ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)</a:t>
            </a:r>
            <a:r>
              <a:rPr lang="fr-FR" sz="36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fr-FR" sz="8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NB: at a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later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stage,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markup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could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be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added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on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separate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copies of the files (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e.g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. for a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chrestomathy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for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pedagogical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600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purposes</a:t>
            </a:r>
            <a:r>
              <a:rPr lang="fr-FR" sz="36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).</a:t>
            </a:r>
            <a:endParaRPr lang="fr-FR" sz="36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4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Word-Split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4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Authority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= MTL</a:t>
            </a:r>
          </a:p>
          <a:p>
            <a:pPr marL="0" indent="0">
              <a:buNone/>
            </a:pP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E.g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.: </a:t>
            </a:r>
            <a:r>
              <a:rPr lang="ta-IN" sz="3600" dirty="0" smtClean="0">
                <a:latin typeface="Gentium" pitchFamily="2" charset="0"/>
                <a:cs typeface="e-Tamil OTC" panose="02000000000000000000" pitchFamily="2" charset="0"/>
              </a:rPr>
              <a:t>இருமாவரை </a:t>
            </a:r>
            <a:r>
              <a:rPr lang="en-GB" sz="3600" dirty="0" err="1" smtClean="0">
                <a:latin typeface="Gentium" pitchFamily="2" charset="0"/>
                <a:cs typeface="Arial" panose="020B0604020202020204" pitchFamily="34" charset="0"/>
              </a:rPr>
              <a:t>iru</a:t>
            </a:r>
            <a:r>
              <a:rPr lang="en-GB" sz="3600" dirty="0" smtClean="0">
                <a:latin typeface="Gentium" pitchFamily="2" charset="0"/>
                <a:cs typeface="Arial" panose="020B0604020202020204" pitchFamily="34" charset="0"/>
              </a:rPr>
              <a:t>-</a:t>
            </a:r>
            <a:r>
              <a:rPr lang="en-GB" sz="3600" dirty="0" err="1" smtClean="0">
                <a:latin typeface="Gentium" pitchFamily="2" charset="0"/>
                <a:cs typeface="Arial" panose="020B0604020202020204" pitchFamily="34" charset="0"/>
              </a:rPr>
              <a:t>mā</a:t>
            </a:r>
            <a:r>
              <a:rPr lang="en-GB" sz="3600" dirty="0" smtClean="0">
                <a:latin typeface="Gentium" pitchFamily="2" charset="0"/>
                <a:cs typeface="Arial" panose="020B0604020202020204" pitchFamily="34" charset="0"/>
              </a:rPr>
              <a:t>-v-</a:t>
            </a:r>
            <a:r>
              <a:rPr lang="en-GB" sz="3600" dirty="0" err="1" smtClean="0">
                <a:latin typeface="Gentium" pitchFamily="2" charset="0"/>
                <a:cs typeface="Arial" panose="020B0604020202020204" pitchFamily="34" charset="0"/>
              </a:rPr>
              <a:t>arai</a:t>
            </a:r>
            <a:r>
              <a:rPr lang="en-GB" sz="3600" dirty="0" smtClean="0">
                <a:latin typeface="Gentium" pitchFamily="2" charset="0"/>
                <a:cs typeface="Arial" panose="020B0604020202020204" pitchFamily="34" charset="0"/>
              </a:rPr>
              <a:t> , n. &lt; id. +. The fraction ⅛ being a sum of </a:t>
            </a:r>
            <a:r>
              <a:rPr lang="ta-IN" sz="3600" dirty="0" smtClean="0">
                <a:latin typeface="Gentium" pitchFamily="2" charset="0"/>
                <a:cs typeface="e-Tamil OTC" panose="02000000000000000000" pitchFamily="2" charset="0"/>
              </a:rPr>
              <a:t>இருமா (</a:t>
            </a:r>
            <a:r>
              <a:rPr lang="en-GB" sz="3600" dirty="0" smtClean="0">
                <a:latin typeface="Gentium" pitchFamily="2" charset="0"/>
                <a:cs typeface="Arial" panose="020B0604020202020204" pitchFamily="34" charset="0"/>
              </a:rPr>
              <a:t>⅒) and </a:t>
            </a:r>
            <a:r>
              <a:rPr lang="ta-IN" sz="3600" dirty="0" smtClean="0">
                <a:latin typeface="Gentium" pitchFamily="2" charset="0"/>
                <a:cs typeface="e-Tamil OTC" panose="02000000000000000000" pitchFamily="2" charset="0"/>
              </a:rPr>
              <a:t>அரைமா (¹⁄₄₀); அரைக்கால்.</a:t>
            </a:r>
            <a:endParaRPr lang="fr-FR" sz="3600" dirty="0" smtClean="0">
              <a:latin typeface="Gentium" pitchFamily="2" charset="0"/>
              <a:cs typeface="e-Tamil OTC" panose="02000000000000000000" pitchFamily="2" charset="0"/>
            </a:endParaRPr>
          </a:p>
          <a:p>
            <a:pPr marL="0" indent="0">
              <a:buNone/>
            </a:pPr>
            <a:r>
              <a:rPr lang="fr-FR" sz="3600" dirty="0" err="1" smtClean="0">
                <a:latin typeface="Gentium" pitchFamily="2" charset="0"/>
                <a:cs typeface="e-Tamil OTC" panose="02000000000000000000" pitchFamily="2" charset="0"/>
              </a:rPr>
              <a:t>Thus</a:t>
            </a:r>
            <a:r>
              <a:rPr lang="fr-FR" sz="3600" dirty="0" smtClean="0">
                <a:latin typeface="Gentium" pitchFamily="2" charset="0"/>
                <a:cs typeface="e-Tamil OTC" panose="02000000000000000000" pitchFamily="2" charset="0"/>
              </a:rPr>
              <a:t> </a:t>
            </a:r>
            <a:r>
              <a:rPr lang="en-GB" sz="3600" i="1" dirty="0" err="1" smtClean="0">
                <a:latin typeface="Gentium" pitchFamily="2" charset="0"/>
                <a:cs typeface="Arial" panose="020B0604020202020204" pitchFamily="34" charset="0"/>
              </a:rPr>
              <a:t>irumāvarai</a:t>
            </a:r>
            <a:r>
              <a:rPr lang="en-GB" sz="3600" dirty="0" smtClean="0">
                <a:latin typeface="Gentium" pitchFamily="2" charset="0"/>
                <a:cs typeface="Arial" panose="020B0604020202020204" pitchFamily="34" charset="0"/>
              </a:rPr>
              <a:t> OR </a:t>
            </a:r>
            <a:r>
              <a:rPr lang="en-GB" sz="3600" i="1" dirty="0" err="1" smtClean="0">
                <a:latin typeface="Gentium" pitchFamily="2" charset="0"/>
                <a:cs typeface="Arial" panose="020B0604020202020204" pitchFamily="34" charset="0"/>
              </a:rPr>
              <a:t>iru</a:t>
            </a:r>
            <a:r>
              <a:rPr lang="en-GB" sz="3600" i="1" dirty="0" smtClean="0">
                <a:latin typeface="Gentium" pitchFamily="2" charset="0"/>
                <a:cs typeface="Arial" panose="020B0604020202020204" pitchFamily="34" charset="0"/>
              </a:rPr>
              <a:t>-</a:t>
            </a:r>
            <a:r>
              <a:rPr lang="en-GB" sz="3600" i="1" dirty="0" err="1" smtClean="0">
                <a:latin typeface="Gentium" pitchFamily="2" charset="0"/>
                <a:cs typeface="Arial" panose="020B0604020202020204" pitchFamily="34" charset="0"/>
              </a:rPr>
              <a:t>mā</a:t>
            </a:r>
            <a:r>
              <a:rPr lang="en-GB" sz="3600" i="1" dirty="0" smtClean="0">
                <a:latin typeface="Gentium" pitchFamily="2" charset="0"/>
                <a:cs typeface="Arial" panose="020B0604020202020204" pitchFamily="34" charset="0"/>
              </a:rPr>
              <a:t>-v-</a:t>
            </a:r>
            <a:r>
              <a:rPr lang="en-GB" sz="3600" i="1" dirty="0" err="1" smtClean="0">
                <a:latin typeface="Gentium" pitchFamily="2" charset="0"/>
                <a:cs typeface="Arial" panose="020B0604020202020204" pitchFamily="34" charset="0"/>
              </a:rPr>
              <a:t>arai</a:t>
            </a:r>
            <a:endParaRPr lang="fr-FR" sz="3600" i="1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fr-FR" sz="3600" dirty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3600" dirty="0" smtClean="0">
                <a:latin typeface="Gentium" pitchFamily="2" charset="0"/>
                <a:cs typeface="Arial" pitchFamily="34" charset="0"/>
              </a:rPr>
              <a:t>Convention to 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be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followed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constantly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so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as to 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be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 machine-</a:t>
            </a:r>
            <a:r>
              <a:rPr lang="fr-FR" sz="3600" dirty="0" err="1" smtClean="0">
                <a:latin typeface="Gentium" pitchFamily="2" charset="0"/>
                <a:cs typeface="Arial" pitchFamily="34" charset="0"/>
              </a:rPr>
              <a:t>actionable</a:t>
            </a:r>
            <a:r>
              <a:rPr lang="fr-FR" sz="3600" dirty="0" smtClean="0">
                <a:latin typeface="Gentium" pitchFamily="2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4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Adjectives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dirty="0" err="1">
                <a:latin typeface="Gentium" panose="02000503060000020004" pitchFamily="2" charset="0"/>
              </a:rPr>
              <a:t>Two</a:t>
            </a:r>
            <a:r>
              <a:rPr lang="fr-FR" sz="3200" dirty="0">
                <a:latin typeface="Gentium" panose="02000503060000020004" pitchFamily="2" charset="0"/>
              </a:rPr>
              <a:t> </a:t>
            </a:r>
            <a:r>
              <a:rPr lang="fr-FR" sz="3200" dirty="0" smtClean="0">
                <a:latin typeface="Gentium" panose="02000503060000020004" pitchFamily="2" charset="0"/>
              </a:rPr>
              <a:t>options: </a:t>
            </a:r>
          </a:p>
          <a:p>
            <a:pPr marL="514350" indent="-514350">
              <a:buAutoNum type="arabicParenBoth"/>
            </a:pPr>
            <a:r>
              <a:rPr lang="en-GB" sz="3200" dirty="0">
                <a:latin typeface="Gentium" panose="02000503060000020004" pitchFamily="2" charset="0"/>
              </a:rPr>
              <a:t>A</a:t>
            </a:r>
            <a:r>
              <a:rPr lang="en-GB" sz="3200" dirty="0" smtClean="0">
                <a:latin typeface="Gentium" panose="02000503060000020004" pitchFamily="2" charset="0"/>
              </a:rPr>
              <a:t>s </a:t>
            </a:r>
            <a:r>
              <a:rPr lang="en-GB" sz="3200" dirty="0">
                <a:latin typeface="Gentium" panose="02000503060000020004" pitchFamily="2" charset="0"/>
              </a:rPr>
              <a:t>discrete </a:t>
            </a:r>
            <a:r>
              <a:rPr lang="en-GB" sz="3200" dirty="0" smtClean="0">
                <a:latin typeface="Gentium" panose="02000503060000020004" pitchFamily="2" charset="0"/>
              </a:rPr>
              <a:t>words, </a:t>
            </a:r>
            <a:r>
              <a:rPr lang="en-GB" sz="3200" dirty="0">
                <a:latin typeface="Gentium" panose="02000503060000020004" pitchFamily="2" charset="0"/>
              </a:rPr>
              <a:t>except if </a:t>
            </a:r>
            <a:r>
              <a:rPr lang="en-GB" sz="3200" dirty="0" smtClean="0">
                <a:latin typeface="Gentium" panose="02000503060000020004" pitchFamily="2" charset="0"/>
              </a:rPr>
              <a:t>lexicalised</a:t>
            </a:r>
          </a:p>
          <a:p>
            <a:pPr marL="514350" indent="-514350">
              <a:buAutoNum type="arabicParenBoth"/>
            </a:pPr>
            <a:r>
              <a:rPr lang="en-GB" sz="3200" dirty="0" smtClean="0">
                <a:latin typeface="Gentium" panose="02000503060000020004" pitchFamily="2" charset="0"/>
              </a:rPr>
              <a:t>As  “prefix”, </a:t>
            </a:r>
            <a:r>
              <a:rPr lang="en-GB" sz="3200" dirty="0">
                <a:latin typeface="Gentium" panose="02000503060000020004" pitchFamily="2" charset="0"/>
              </a:rPr>
              <a:t>thus part of the word it qualifies. </a:t>
            </a:r>
            <a:endParaRPr lang="en-GB" sz="3200" dirty="0" smtClean="0">
              <a:latin typeface="Gentium" panose="02000503060000020004" pitchFamily="2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</a:rPr>
              <a:t>Option </a:t>
            </a:r>
            <a:r>
              <a:rPr lang="en-GB" sz="3200" dirty="0">
                <a:latin typeface="Gentium" panose="02000503060000020004" pitchFamily="2" charset="0"/>
              </a:rPr>
              <a:t>(2) is </a:t>
            </a:r>
            <a:r>
              <a:rPr lang="en-GB" sz="3200" dirty="0" smtClean="0">
                <a:latin typeface="Gentium" panose="02000503060000020004" pitchFamily="2" charset="0"/>
              </a:rPr>
              <a:t>preferred </a:t>
            </a:r>
            <a:r>
              <a:rPr lang="en-GB" sz="3200" dirty="0">
                <a:latin typeface="Gentium" panose="02000503060000020004" pitchFamily="2" charset="0"/>
              </a:rPr>
              <a:t>as </a:t>
            </a:r>
            <a:r>
              <a:rPr lang="en-GB" sz="3200" dirty="0" smtClean="0">
                <a:latin typeface="Gentium" panose="02000503060000020004" pitchFamily="2" charset="0"/>
              </a:rPr>
              <a:t>dispenses to check </a:t>
            </a:r>
            <a:r>
              <a:rPr lang="en-GB" sz="3200" dirty="0">
                <a:latin typeface="Gentium" panose="02000503060000020004" pitchFamily="2" charset="0"/>
              </a:rPr>
              <a:t>MTL about lexicalisation or not. </a:t>
            </a:r>
            <a:endParaRPr lang="en-GB" sz="3200" dirty="0" smtClean="0">
              <a:latin typeface="Gentium" panose="02000503060000020004" pitchFamily="2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</a:rPr>
              <a:t>THUS </a:t>
            </a:r>
            <a:r>
              <a:rPr lang="en-GB" sz="3200" i="1" dirty="0" err="1">
                <a:latin typeface="Gentium" panose="02000503060000020004" pitchFamily="2" charset="0"/>
              </a:rPr>
              <a:t>peruṅkōyil</a:t>
            </a:r>
            <a:r>
              <a:rPr lang="en-GB" sz="3200" dirty="0">
                <a:latin typeface="Gentium" panose="02000503060000020004" pitchFamily="2" charset="0"/>
              </a:rPr>
              <a:t> OR </a:t>
            </a:r>
            <a:r>
              <a:rPr lang="en-GB" sz="3200" i="1" dirty="0" err="1">
                <a:latin typeface="Gentium" panose="02000503060000020004" pitchFamily="2" charset="0"/>
              </a:rPr>
              <a:t>peruṅ-kōyil</a:t>
            </a:r>
            <a:r>
              <a:rPr lang="en-GB" sz="3200" dirty="0">
                <a:latin typeface="Gentium" panose="02000503060000020004" pitchFamily="2" charset="0"/>
              </a:rPr>
              <a:t> NOT </a:t>
            </a:r>
            <a:r>
              <a:rPr lang="en-GB" sz="3200" i="1" dirty="0" err="1">
                <a:latin typeface="Gentium" panose="02000503060000020004" pitchFamily="2" charset="0"/>
              </a:rPr>
              <a:t>peruṅ</a:t>
            </a:r>
            <a:r>
              <a:rPr lang="en-GB" sz="3200" i="1" dirty="0">
                <a:latin typeface="Gentium" panose="02000503060000020004" pitchFamily="2" charset="0"/>
              </a:rPr>
              <a:t> </a:t>
            </a:r>
            <a:r>
              <a:rPr lang="en-GB" sz="3200" i="1" dirty="0" err="1" smtClean="0">
                <a:latin typeface="Gentium" panose="02000503060000020004" pitchFamily="2" charset="0"/>
              </a:rPr>
              <a:t>kōyil</a:t>
            </a:r>
            <a:endParaRPr lang="en-GB" sz="3200" i="1" dirty="0" smtClean="0">
              <a:latin typeface="Gentium" panose="02000503060000020004" pitchFamily="2" charset="0"/>
            </a:endParaRPr>
          </a:p>
          <a:p>
            <a:pPr marL="0" indent="0">
              <a:buNone/>
            </a:pPr>
            <a:endParaRPr lang="en-GB" sz="3200" dirty="0" smtClean="0">
              <a:latin typeface="Gentium" panose="02000503060000020004" pitchFamily="2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</a:rPr>
              <a:t>Idem for numerals: </a:t>
            </a:r>
            <a:r>
              <a:rPr lang="fr-FR" sz="3200" i="1" dirty="0" err="1" smtClean="0">
                <a:latin typeface="Gentium" panose="02000503060000020004" pitchFamily="2" charset="0"/>
              </a:rPr>
              <a:t>iru</a:t>
            </a:r>
            <a:r>
              <a:rPr lang="fr-FR" sz="3200" i="1" dirty="0" smtClean="0">
                <a:latin typeface="Gentium" panose="02000503060000020004" pitchFamily="2" charset="0"/>
              </a:rPr>
              <a:t>-…</a:t>
            </a:r>
            <a:r>
              <a:rPr lang="fr-FR" sz="3200" dirty="0" smtClean="0">
                <a:latin typeface="Gentium" panose="02000503060000020004" pitchFamily="2" charset="0"/>
              </a:rPr>
              <a:t> </a:t>
            </a:r>
            <a:r>
              <a:rPr lang="fr-FR" sz="3200" dirty="0">
                <a:latin typeface="Gentium" panose="02000503060000020004" pitchFamily="2" charset="0"/>
              </a:rPr>
              <a:t>(adjectival) vs. </a:t>
            </a:r>
            <a:r>
              <a:rPr lang="fr-FR" sz="3200" i="1" dirty="0" err="1">
                <a:latin typeface="Gentium" panose="02000503060000020004" pitchFamily="2" charset="0"/>
              </a:rPr>
              <a:t>irāṇṭu</a:t>
            </a:r>
            <a:r>
              <a:rPr lang="fr-FR" sz="3200" i="1" dirty="0">
                <a:latin typeface="Gentium" panose="02000503060000020004" pitchFamily="2" charset="0"/>
              </a:rPr>
              <a:t> </a:t>
            </a:r>
            <a:r>
              <a:rPr lang="fr-FR" sz="3200" dirty="0">
                <a:latin typeface="Gentium" panose="02000503060000020004" pitchFamily="2" charset="0"/>
              </a:rPr>
              <a:t>(</a:t>
            </a:r>
            <a:r>
              <a:rPr lang="fr-FR" sz="3200" dirty="0" err="1">
                <a:latin typeface="Gentium" panose="02000503060000020004" pitchFamily="2" charset="0"/>
              </a:rPr>
              <a:t>predicative</a:t>
            </a:r>
            <a:r>
              <a:rPr lang="fr-FR" sz="3200" dirty="0">
                <a:latin typeface="Gentium" panose="02000503060000020004" pitchFamily="2" charset="0"/>
              </a:rPr>
              <a:t>)</a:t>
            </a:r>
            <a:endParaRPr lang="fr-FR" sz="3200" i="1" dirty="0">
              <a:latin typeface="Gentium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Numerals</a:t>
            </a:r>
            <a:r>
              <a:rPr lang="fr-F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5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iru</a:t>
            </a:r>
            <a:r>
              <a:rPr lang="fr-F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fr-FR" sz="5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iraṇṭu</a:t>
            </a:r>
            <a:r>
              <a:rPr lang="fr-FR" sz="5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9534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See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Wilden’s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Gentium" panose="02000503060000020004" pitchFamily="2" charset="0"/>
                <a:cs typeface="Arial" panose="020B0604020202020204" pitchFamily="34" charset="0"/>
              </a:rPr>
              <a:t>G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rammar</a:t>
            </a:r>
            <a:r>
              <a:rPr lang="fr-FR" sz="3200" dirty="0">
                <a:latin typeface="Gentium" panose="02000503060000020004" pitchFamily="2" charset="0"/>
                <a:cs typeface="Arial" panose="020B0604020202020204" pitchFamily="34" charset="0"/>
              </a:rPr>
              <a:t>, p. 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52, </a:t>
            </a:r>
            <a:r>
              <a:rPr lang="fr-FR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where</a:t>
            </a:r>
            <a:r>
              <a:rPr lang="fr-FR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d</a:t>
            </a:r>
            <a:r>
              <a:rPr lang="en-GB" sz="32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istinction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 is made </a:t>
            </a:r>
            <a:r>
              <a:rPr lang="en-GB" sz="3200" dirty="0">
                <a:latin typeface="Gentium" panose="02000503060000020004" pitchFamily="2" charset="0"/>
                <a:cs typeface="Arial" panose="020B0604020202020204" pitchFamily="34" charset="0"/>
              </a:rPr>
              <a:t>between adjectival 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(</a:t>
            </a: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iru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) and predicative (</a:t>
            </a: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iraṇṭu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endParaRPr lang="fr-FR" sz="8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>
                <a:latin typeface="Gentium" panose="02000503060000020004" pitchFamily="2" charset="0"/>
                <a:cs typeface="Arial" panose="020B0604020202020204" pitchFamily="34" charset="0"/>
              </a:rPr>
              <a:t>Not many real adjectives in Tamil, but 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normally treated </a:t>
            </a:r>
            <a:r>
              <a:rPr lang="en-GB" sz="3200" dirty="0">
                <a:latin typeface="Gentium" panose="02000503060000020004" pitchFamily="2" charset="0"/>
                <a:cs typeface="Arial" panose="020B0604020202020204" pitchFamily="34" charset="0"/>
              </a:rPr>
              <a:t>as element of a compound:</a:t>
            </a:r>
            <a:endParaRPr lang="fr-FR" sz="32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i="1" dirty="0" err="1">
                <a:latin typeface="Gentium" panose="02000503060000020004" pitchFamily="2" charset="0"/>
                <a:cs typeface="Arial" panose="020B0604020202020204" pitchFamily="34" charset="0"/>
              </a:rPr>
              <a:t>peru-nilam</a:t>
            </a:r>
            <a:endParaRPr lang="fr-FR" sz="3200" i="1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peruṅ-kōyil</a:t>
            </a:r>
            <a:endParaRPr lang="en-GB" sz="3200" i="1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THUS</a:t>
            </a:r>
            <a:r>
              <a:rPr lang="en-GB" sz="32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iru-kalam</a:t>
            </a:r>
            <a:r>
              <a:rPr lang="en-GB" sz="32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and</a:t>
            </a:r>
            <a:r>
              <a:rPr lang="en-GB" sz="32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kalam</a:t>
            </a:r>
            <a:r>
              <a:rPr lang="en-GB" sz="32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en-GB" sz="32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iraṇṭu</a:t>
            </a:r>
            <a:endParaRPr lang="en-GB" sz="32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 smtClean="0">
                <a:latin typeface="Gentium" panose="02000503060000020004" pitchFamily="2" charset="0"/>
                <a:cs typeface="Arial" panose="020B0604020202020204" pitchFamily="34" charset="0"/>
              </a:rPr>
              <a:t>That is, we treat all adjectives as “prefix”.</a:t>
            </a:r>
            <a:endParaRPr lang="fr-FR" sz="3200" dirty="0">
              <a:latin typeface="Gentium" panose="0200050306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0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itchFamily="34" charset="0"/>
                <a:cs typeface="Arial" pitchFamily="34" charset="0"/>
              </a:rPr>
              <a:t>Encoding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Tamil </a:t>
            </a:r>
            <a:r>
              <a:rPr lang="fr-FR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exts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0278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FR" sz="8000" dirty="0" smtClean="0">
                <a:latin typeface="Gentium" panose="02000503060000020004" pitchFamily="2" charset="0"/>
                <a:cs typeface="Arial" panose="020B0604020202020204" pitchFamily="34" charset="0"/>
              </a:rPr>
              <a:t>NB, in </a:t>
            </a:r>
            <a:r>
              <a:rPr lang="fr-FR" sz="80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encoding</a:t>
            </a:r>
            <a:r>
              <a:rPr lang="fr-FR" sz="8000" dirty="0" smtClean="0">
                <a:latin typeface="Gentium" panose="02000503060000020004" pitchFamily="2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fr-FR" sz="80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893763" indent="-531813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8000" dirty="0" smtClean="0">
                <a:latin typeface="Gentium" panose="02000503060000020004" pitchFamily="2" charset="0"/>
                <a:cs typeface="Arial" panose="020B0604020202020204" pitchFamily="34" charset="0"/>
              </a:rPr>
              <a:t>(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1) </a:t>
            </a:r>
            <a:r>
              <a:rPr lang="fr-FR" sz="8000" i="1" dirty="0" err="1">
                <a:latin typeface="Gentium" panose="02000503060000020004" pitchFamily="2" charset="0"/>
                <a:cs typeface="Arial" panose="020B0604020202020204" pitchFamily="34" charset="0"/>
              </a:rPr>
              <a:t>tta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ALWAYS </a:t>
            </a:r>
            <a:r>
              <a:rPr lang="fr-FR" sz="8000" dirty="0" err="1">
                <a:latin typeface="Gentium" panose="02000503060000020004" pitchFamily="2" charset="0"/>
                <a:cs typeface="Arial" panose="020B0604020202020204" pitchFamily="34" charset="0"/>
              </a:rPr>
              <a:t>means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ta-IN" sz="8000" dirty="0">
                <a:latin typeface="Gentium" panose="02000503060000020004" pitchFamily="2" charset="0"/>
              </a:rPr>
              <a:t>தத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8000" dirty="0" err="1">
                <a:latin typeface="Gentium" panose="02000503060000020004" pitchFamily="2" charset="0"/>
                <a:cs typeface="Arial" panose="020B0604020202020204" pitchFamily="34" charset="0"/>
              </a:rPr>
              <a:t>understood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as </a:t>
            </a:r>
            <a:r>
              <a:rPr lang="ta-IN" sz="8000" dirty="0">
                <a:latin typeface="Gentium" panose="02000503060000020004" pitchFamily="2" charset="0"/>
              </a:rPr>
              <a:t>த்த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, i.e. </a:t>
            </a:r>
            <a:r>
              <a:rPr lang="fr-FR" sz="8000" dirty="0" err="1">
                <a:latin typeface="Gentium" panose="02000503060000020004" pitchFamily="2" charset="0"/>
                <a:cs typeface="Arial" panose="020B0604020202020204" pitchFamily="34" charset="0"/>
              </a:rPr>
              <a:t>implicit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8000" i="1" dirty="0" err="1">
                <a:latin typeface="Gentium" panose="02000503060000020004" pitchFamily="2" charset="0"/>
                <a:cs typeface="Arial" panose="020B0604020202020204" pitchFamily="34" charset="0"/>
              </a:rPr>
              <a:t>puḷḷi</a:t>
            </a:r>
            <a:endParaRPr lang="fr-FR" sz="8000" i="1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893763" indent="-531813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(2) </a:t>
            </a:r>
            <a:r>
              <a:rPr lang="fr-FR" sz="8000" i="1" dirty="0" err="1">
                <a:latin typeface="Gentium" panose="02000503060000020004" pitchFamily="2" charset="0"/>
                <a:cs typeface="Arial" panose="020B0604020202020204" pitchFamily="34" charset="0"/>
              </a:rPr>
              <a:t>t·ta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8000" dirty="0" err="1">
                <a:latin typeface="Gentium" panose="02000503060000020004" pitchFamily="2" charset="0"/>
                <a:cs typeface="Arial" panose="020B0604020202020204" pitchFamily="34" charset="0"/>
              </a:rPr>
              <a:t>means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ta-IN" sz="8000" dirty="0">
                <a:latin typeface="Gentium" panose="02000503060000020004" pitchFamily="2" charset="0"/>
              </a:rPr>
              <a:t>த்த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, i.e. explicit </a:t>
            </a:r>
            <a:r>
              <a:rPr lang="fr-FR" sz="8000" i="1" dirty="0" err="1">
                <a:latin typeface="Gentium" panose="02000503060000020004" pitchFamily="2" charset="0"/>
                <a:cs typeface="Arial" panose="020B0604020202020204" pitchFamily="34" charset="0"/>
              </a:rPr>
              <a:t>puḷḷi</a:t>
            </a:r>
            <a:endParaRPr lang="fr-FR" sz="80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893763" indent="-531813">
              <a:lnSpc>
                <a:spcPct val="170000"/>
              </a:lnSpc>
              <a:spcBef>
                <a:spcPts val="0"/>
              </a:spcBef>
              <a:buNone/>
            </a:pP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(3) </a:t>
            </a:r>
            <a:r>
              <a:rPr lang="fr-FR" sz="80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t=ta </a:t>
            </a:r>
            <a:r>
              <a:rPr lang="fr-FR" sz="80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means</a:t>
            </a:r>
            <a:r>
              <a:rPr lang="fr-FR" sz="80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a </a:t>
            </a:r>
            <a:r>
              <a:rPr lang="fr-FR" sz="8000" dirty="0" err="1">
                <a:latin typeface="Gentium" panose="02000503060000020004" pitchFamily="2" charset="0"/>
                <a:cs typeface="Arial" panose="020B0604020202020204" pitchFamily="34" charset="0"/>
              </a:rPr>
              <a:t>conjunct</a:t>
            </a:r>
            <a:r>
              <a:rPr lang="fr-FR" sz="8000" dirty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80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akṣara</a:t>
            </a:r>
            <a:r>
              <a:rPr lang="fr-FR" sz="80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/</a:t>
            </a:r>
            <a:r>
              <a:rPr lang="fr-FR" sz="80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eḻuttu</a:t>
            </a:r>
            <a:endParaRPr lang="fr-FR" sz="6000" i="1" dirty="0" smtClean="0"/>
          </a:p>
          <a:p>
            <a:pPr marL="0" indent="0">
              <a:buNone/>
            </a:pPr>
            <a:endParaRPr lang="fr-FR" sz="6000" i="1" dirty="0" smtClean="0"/>
          </a:p>
          <a:p>
            <a:pPr marL="0" indent="0">
              <a:buNone/>
            </a:pPr>
            <a:endParaRPr lang="fr-FR" sz="6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35932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3939" y="1708376"/>
            <a:ext cx="10515600" cy="4495780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, 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adverbial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suffix</a:t>
            </a:r>
            <a:endParaRPr lang="fr-FR" sz="3200" dirty="0" smtClean="0">
              <a:latin typeface="Gentium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	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kāṇiyāka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OR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kāṇi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-y-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NOT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ḵāṇi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-y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</a:t>
            </a:r>
            <a:endParaRPr lang="fr-FR" sz="3200" i="1" dirty="0" smtClean="0">
              <a:latin typeface="Gentium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err="1">
                <a:latin typeface="Gentium" pitchFamily="2" charset="0"/>
                <a:ea typeface="DengXian"/>
                <a:cs typeface="Arial" panose="020B0604020202020204" pitchFamily="34" charset="0"/>
              </a:rPr>
              <a:t>ā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ṉa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, adjectival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suffix</a:t>
            </a:r>
            <a:endParaRPr lang="fr-FR" sz="3200" dirty="0" smtClean="0">
              <a:latin typeface="Gentium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	…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varmar-āṉa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NOT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varmar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āṉa</a:t>
            </a:r>
            <a:endParaRPr lang="fr-FR" sz="3200" i="1" dirty="0" smtClean="0">
              <a:latin typeface="Gentium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ākavum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(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),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predicate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of infinitive proposition =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discrete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word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	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Iṟai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-y-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āvat</a:t>
            </a:r>
            <a:r>
              <a:rPr lang="fr-FR" sz="3200" i="1" dirty="0">
                <a:latin typeface="Gentium" pitchFamily="2" charset="0"/>
                <a:ea typeface="DengXian"/>
                <a:cs typeface="Arial" panose="020B0604020202020204" pitchFamily="34" charset="0"/>
              </a:rPr>
              <a:t>’ </a:t>
            </a:r>
            <a:r>
              <a:rPr lang="fr-FR" sz="3200" i="1" dirty="0" err="1">
                <a:latin typeface="Gentium" pitchFamily="2" charset="0"/>
                <a:ea typeface="DengXian"/>
                <a:cs typeface="Arial" panose="020B0604020202020204" pitchFamily="34" charset="0"/>
              </a:rPr>
              <a:t>ākavum</a:t>
            </a:r>
            <a:r>
              <a:rPr lang="fr-FR" sz="3200" i="1" dirty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NOT 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Iṟai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-y-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āvat</a:t>
            </a:r>
            <a:r>
              <a:rPr lang="fr-FR" sz="3200" i="1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-</a:t>
            </a: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ākavum</a:t>
            </a:r>
            <a:endParaRPr lang="fr-FR" sz="3200" i="1" dirty="0" smtClean="0">
              <a:latin typeface="Gentium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3200" i="1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ākki</a:t>
            </a:r>
            <a:r>
              <a:rPr lang="fr-FR" sz="3200" dirty="0">
                <a:latin typeface="Gentium" pitchFamily="2" charset="0"/>
                <a:ea typeface="DengXian"/>
                <a:cs typeface="Arial" panose="020B0604020202020204" pitchFamily="34" charset="0"/>
              </a:rPr>
              <a:t>, absolutive 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=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discrete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200" dirty="0" err="1" smtClean="0">
                <a:latin typeface="Gentium" pitchFamily="2" charset="0"/>
                <a:ea typeface="DengXian"/>
                <a:cs typeface="Arial" panose="020B0604020202020204" pitchFamily="34" charset="0"/>
              </a:rPr>
              <a:t>word</a:t>
            </a:r>
            <a:r>
              <a:rPr lang="fr-FR" sz="3200" dirty="0" smtClean="0">
                <a:latin typeface="Gentium" pitchFamily="2" charset="0"/>
                <a:ea typeface="DengXian"/>
                <a:cs typeface="Arial" panose="020B0604020202020204" pitchFamily="34" charset="0"/>
              </a:rPr>
              <a:t>.</a:t>
            </a:r>
            <a:endParaRPr lang="fr-FR" sz="3200" dirty="0">
              <a:latin typeface="Gentium" pitchFamily="2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āku-tal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-split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smtClean="0">
                <a:latin typeface="Gentium" panose="02000503060000020004" pitchFamily="2" charset="0"/>
                <a:cs typeface="Arial" pitchFamily="34" charset="0"/>
              </a:rPr>
              <a:t>…</a:t>
            </a:r>
            <a:r>
              <a:rPr lang="fr-FR" sz="4100" dirty="0" smtClean="0">
                <a:latin typeface="Gentium" pitchFamily="2" charset="0"/>
                <a:cs typeface="Arial" pitchFamily="34" charset="0"/>
              </a:rPr>
              <a:t>-</a:t>
            </a: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uḷḷa</a:t>
            </a:r>
            <a:endParaRPr lang="fr-FR" sz="4100" i="1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3āvatu</a:t>
            </a:r>
            <a:r>
              <a:rPr lang="fr-FR" sz="4100" i="1" dirty="0">
                <a:latin typeface="Gentium" pitchFamily="2" charset="0"/>
                <a:cs typeface="Arial" pitchFamily="34" charset="0"/>
              </a:rPr>
              <a:t>, 3vatu, 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3-vatu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itu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-</a:t>
            </a: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v-ē</a:t>
            </a:r>
            <a:r>
              <a:rPr lang="fr-FR" sz="4100" dirty="0">
                <a:latin typeface="Gentium" pitchFamily="2" charset="0"/>
                <a:cs typeface="Arial" pitchFamily="34" charset="0"/>
              </a:rPr>
              <a:t>, </a:t>
            </a: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koḷḷ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-ō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100" i="1" dirty="0" err="1" smtClean="0">
                <a:latin typeface="Gentium" panose="02000503060000020004" pitchFamily="2" charset="0"/>
              </a:rPr>
              <a:t>tiru</a:t>
            </a:r>
            <a:r>
              <a:rPr lang="en-GB" sz="4100" i="1" dirty="0" smtClean="0">
                <a:latin typeface="Gentium" panose="02000503060000020004" pitchFamily="2" charset="0"/>
              </a:rPr>
              <a:t>- </a:t>
            </a:r>
            <a:r>
              <a:rPr lang="en-GB" sz="4100" dirty="0" smtClean="0">
                <a:latin typeface="Gentium" panose="02000503060000020004" pitchFamily="2" charset="0"/>
              </a:rPr>
              <a:t>(noun</a:t>
            </a:r>
            <a:r>
              <a:rPr lang="en-GB" sz="4100" dirty="0">
                <a:latin typeface="Gentium" panose="02000503060000020004" pitchFamily="2" charset="0"/>
              </a:rPr>
              <a:t>, </a:t>
            </a:r>
            <a:r>
              <a:rPr lang="en-GB" sz="4100" dirty="0" smtClean="0">
                <a:latin typeface="Gentium" panose="02000503060000020004" pitchFamily="2" charset="0"/>
              </a:rPr>
              <a:t>treated </a:t>
            </a:r>
            <a:r>
              <a:rPr lang="en-GB" sz="4100" dirty="0">
                <a:latin typeface="Gentium" panose="02000503060000020004" pitchFamily="2" charset="0"/>
              </a:rPr>
              <a:t>as an </a:t>
            </a:r>
            <a:r>
              <a:rPr lang="en-GB" sz="4100" dirty="0" smtClean="0">
                <a:latin typeface="Gentium" panose="02000503060000020004" pitchFamily="2" charset="0"/>
              </a:rPr>
              <a:t>adjective).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100" dirty="0" smtClean="0">
                <a:latin typeface="Gentium" panose="02000503060000020004" pitchFamily="2" charset="0"/>
              </a:rPr>
              <a:t>THUS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100" i="1" dirty="0" err="1" smtClean="0">
                <a:latin typeface="Gentium" panose="02000503060000020004" pitchFamily="2" charset="0"/>
              </a:rPr>
              <a:t>tiruvālaṅtuṟai</a:t>
            </a:r>
            <a:r>
              <a:rPr lang="en-GB" sz="4100" i="1" dirty="0" smtClean="0">
                <a:latin typeface="Gentium" panose="02000503060000020004" pitchFamily="2" charset="0"/>
              </a:rPr>
              <a:t> </a:t>
            </a:r>
            <a:r>
              <a:rPr lang="en-GB" sz="4100" dirty="0" smtClean="0">
                <a:latin typeface="Gentium" panose="02000503060000020004" pitchFamily="2" charset="0"/>
              </a:rPr>
              <a:t>OR </a:t>
            </a:r>
            <a:r>
              <a:rPr lang="en-GB" sz="4100" i="1" dirty="0" err="1" smtClean="0">
                <a:latin typeface="Gentium" panose="02000503060000020004" pitchFamily="2" charset="0"/>
              </a:rPr>
              <a:t>tiru</a:t>
            </a:r>
            <a:r>
              <a:rPr lang="en-GB" sz="4100" i="1" dirty="0" smtClean="0">
                <a:latin typeface="Gentium" panose="02000503060000020004" pitchFamily="2" charset="0"/>
              </a:rPr>
              <a:t>-v-</a:t>
            </a:r>
            <a:r>
              <a:rPr lang="en-GB" sz="4100" i="1" dirty="0" err="1" smtClean="0">
                <a:latin typeface="Gentium" panose="02000503060000020004" pitchFamily="2" charset="0"/>
              </a:rPr>
              <a:t>ālaṅ</a:t>
            </a:r>
            <a:r>
              <a:rPr lang="en-GB" sz="4100" i="1" dirty="0" smtClean="0">
                <a:latin typeface="Gentium" panose="02000503060000020004" pitchFamily="2" charset="0"/>
              </a:rPr>
              <a:t>-</a:t>
            </a:r>
            <a:r>
              <a:rPr lang="en-GB" sz="4100" i="1" dirty="0" err="1" smtClean="0">
                <a:latin typeface="Gentium" panose="02000503060000020004" pitchFamily="2" charset="0"/>
              </a:rPr>
              <a:t>tuṟai</a:t>
            </a:r>
            <a:r>
              <a:rPr lang="en-GB" sz="4100" dirty="0" smtClean="0">
                <a:latin typeface="Gentium" panose="02000503060000020004" pitchFamily="2" charset="0"/>
              </a:rPr>
              <a:t> </a:t>
            </a:r>
            <a:r>
              <a:rPr lang="en-GB" sz="4100" dirty="0">
                <a:latin typeface="Gentium" panose="02000503060000020004" pitchFamily="2" charset="0"/>
              </a:rPr>
              <a:t>NOT </a:t>
            </a:r>
            <a:r>
              <a:rPr lang="en-GB" sz="4100" i="1" dirty="0" err="1">
                <a:latin typeface="Gentium" panose="02000503060000020004" pitchFamily="2" charset="0"/>
              </a:rPr>
              <a:t>tiru</a:t>
            </a:r>
            <a:r>
              <a:rPr lang="en-GB" sz="4100" i="1" dirty="0">
                <a:latin typeface="Gentium" panose="02000503060000020004" pitchFamily="2" charset="0"/>
              </a:rPr>
              <a:t>-v </a:t>
            </a:r>
            <a:r>
              <a:rPr lang="en-GB" sz="4100" i="1" dirty="0" err="1" smtClean="0">
                <a:latin typeface="Gentium" panose="02000503060000020004" pitchFamily="2" charset="0"/>
              </a:rPr>
              <a:t>ālan-tuṟai</a:t>
            </a:r>
            <a:endParaRPr lang="en-GB" sz="4100" dirty="0">
              <a:latin typeface="Gentium" panose="02000503060000020004" pitchFamily="2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4100" i="1" dirty="0" err="1">
                <a:latin typeface="Gentium" panose="02000503060000020004" pitchFamily="2" charset="0"/>
              </a:rPr>
              <a:t>t</a:t>
            </a:r>
            <a:r>
              <a:rPr lang="en-GB" sz="4100" i="1" dirty="0" err="1" smtClean="0">
                <a:latin typeface="Gentium" panose="02000503060000020004" pitchFamily="2" charset="0"/>
              </a:rPr>
              <a:t>irunallam</a:t>
            </a:r>
            <a:r>
              <a:rPr lang="en-GB" sz="4100" dirty="0" smtClean="0">
                <a:latin typeface="Gentium" panose="02000503060000020004" pitchFamily="2" charset="0"/>
              </a:rPr>
              <a:t> OR </a:t>
            </a:r>
            <a:r>
              <a:rPr lang="en-GB" sz="4100" i="1" dirty="0" err="1" smtClean="0">
                <a:latin typeface="Gentium" panose="02000503060000020004" pitchFamily="2" charset="0"/>
              </a:rPr>
              <a:t>tiru-nallam</a:t>
            </a:r>
            <a:r>
              <a:rPr lang="en-GB" sz="4100" dirty="0" smtClean="0">
                <a:latin typeface="Gentium" panose="02000503060000020004" pitchFamily="2" charset="0"/>
              </a:rPr>
              <a:t> </a:t>
            </a:r>
            <a:r>
              <a:rPr lang="en-GB" sz="4100" dirty="0">
                <a:latin typeface="Gentium" panose="02000503060000020004" pitchFamily="2" charset="0"/>
              </a:rPr>
              <a:t>NOT </a:t>
            </a:r>
            <a:r>
              <a:rPr lang="en-GB" sz="4100" dirty="0" err="1">
                <a:latin typeface="Gentium" panose="02000503060000020004" pitchFamily="2" charset="0"/>
              </a:rPr>
              <a:t>tiru</a:t>
            </a:r>
            <a:r>
              <a:rPr lang="en-GB" sz="4100" dirty="0">
                <a:latin typeface="Gentium" panose="02000503060000020004" pitchFamily="2" charset="0"/>
              </a:rPr>
              <a:t> </a:t>
            </a:r>
            <a:r>
              <a:rPr lang="en-GB" sz="4100" dirty="0" err="1">
                <a:latin typeface="Gentium" panose="02000503060000020004" pitchFamily="2" charset="0"/>
              </a:rPr>
              <a:t>nallam</a:t>
            </a:r>
            <a:r>
              <a:rPr lang="en-GB" sz="4100" dirty="0">
                <a:latin typeface="Gentium" panose="02000503060000020004" pitchFamily="2" charset="0"/>
              </a:rPr>
              <a:t>.</a:t>
            </a:r>
            <a:endParaRPr lang="fr-FR" sz="4100" i="1" dirty="0" smtClean="0">
              <a:latin typeface="Gentium" pitchFamily="2" charset="0"/>
              <a:cs typeface="Arial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2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-split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incaintōmarutūr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fr-FR" sz="4100" i="1" dirty="0">
                <a:latin typeface="Gentium" pitchFamily="2" charset="0"/>
                <a:cs typeface="Arial" pitchFamily="34" charset="0"/>
              </a:rPr>
              <a:t>(&gt; </a:t>
            </a: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icaintōm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 </a:t>
            </a:r>
            <a:r>
              <a:rPr lang="fr-FR" sz="4100" i="1" dirty="0" err="1">
                <a:latin typeface="Gentium" pitchFamily="2" charset="0"/>
                <a:cs typeface="Arial" pitchFamily="34" charset="0"/>
              </a:rPr>
              <a:t>marutūr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yāṇṭ</a:t>
            </a:r>
            <a:r>
              <a:rPr lang="fr-FR" sz="4100" i="1" dirty="0" smtClean="0">
                <a:latin typeface="Gentium" pitchFamily="2" charset="0"/>
                <a:cs typeface="Arial" pitchFamily="34" charset="0"/>
              </a:rPr>
              <a:t>’ </a:t>
            </a:r>
            <a:r>
              <a:rPr lang="fr-FR" sz="4100" i="1" dirty="0" err="1" smtClean="0">
                <a:latin typeface="Gentium" pitchFamily="2" charset="0"/>
                <a:cs typeface="Arial" pitchFamily="34" charset="0"/>
              </a:rPr>
              <a:t>ēḻāvatu</a:t>
            </a:r>
            <a:endParaRPr lang="fr-FR" sz="4100" i="1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100" i="1" dirty="0" err="1">
                <a:latin typeface="Gentium" pitchFamily="2" charset="0"/>
                <a:cs typeface="Arial" pitchFamily="34" charset="0"/>
              </a:rPr>
              <a:t>eṉ</a:t>
            </a:r>
            <a:r>
              <a:rPr lang="fr-FR" sz="4100" i="1" dirty="0">
                <a:latin typeface="Gentium" pitchFamily="2" charset="0"/>
                <a:cs typeface="Arial" pitchFamily="34" charset="0"/>
              </a:rPr>
              <a:t> </a:t>
            </a:r>
            <a:r>
              <a:rPr lang="fr-FR" sz="4100" i="1" dirty="0" err="1">
                <a:latin typeface="Gentium" pitchFamily="2" charset="0"/>
                <a:cs typeface="Arial" pitchFamily="34" charset="0"/>
              </a:rPr>
              <a:t>eḻuttu</a:t>
            </a:r>
            <a:r>
              <a:rPr lang="fr-FR" sz="4100" i="1" dirty="0">
                <a:latin typeface="Gentium" pitchFamily="2" charset="0"/>
                <a:cs typeface="Arial" pitchFamily="34" charset="0"/>
              </a:rPr>
              <a:t> </a:t>
            </a:r>
            <a:r>
              <a:rPr lang="fr-FR" sz="4100" dirty="0">
                <a:latin typeface="Gentium" pitchFamily="2" charset="0"/>
                <a:cs typeface="Arial" pitchFamily="34" charset="0"/>
              </a:rPr>
              <a:t>NOT </a:t>
            </a:r>
            <a:r>
              <a:rPr lang="fr-FR" sz="4100" i="1" dirty="0" err="1">
                <a:latin typeface="Gentium" pitchFamily="2" charset="0"/>
                <a:cs typeface="Arial" pitchFamily="34" charset="0"/>
              </a:rPr>
              <a:t>eṉ-eluttu</a:t>
            </a:r>
            <a:endParaRPr lang="fr-FR" sz="4100" i="1" dirty="0">
              <a:latin typeface="Gentium" pitchFamily="2" charset="0"/>
              <a:cs typeface="Arial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-FR" sz="4100" i="1" dirty="0" smtClean="0">
              <a:latin typeface="Gentium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49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-split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0369" y="1825625"/>
            <a:ext cx="11171976" cy="452085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eṉṟ</a:t>
            </a:r>
            <a:r>
              <a:rPr lang="fr-FR" sz="39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’ </a:t>
            </a:r>
            <a:r>
              <a:rPr lang="fr-FR" sz="39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aruḷi</a:t>
            </a:r>
            <a:r>
              <a:rPr lang="fr-FR" sz="39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NOT </a:t>
            </a: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eṉṟ-aruḷi</a:t>
            </a:r>
            <a:endParaRPr lang="fr-FR" sz="3900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karuppūr-uṭaiya</a:t>
            </a:r>
            <a:r>
              <a:rPr lang="fr-FR" sz="39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vēṅkaṭavaṉ</a:t>
            </a:r>
            <a:r>
              <a:rPr lang="fr-FR" sz="39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NOT</a:t>
            </a:r>
            <a:r>
              <a:rPr lang="fr-FR" sz="39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karuppūr</a:t>
            </a:r>
            <a:r>
              <a:rPr lang="fr-FR" sz="39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uṭaiya</a:t>
            </a:r>
            <a:r>
              <a:rPr lang="fr-FR" sz="3900" i="1" dirty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err="1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vēṅkaṭavaṉ</a:t>
            </a:r>
            <a:endParaRPr lang="fr-FR" sz="3900" i="1" dirty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karuppūr-uṭaiyaṉ</a:t>
            </a:r>
            <a:r>
              <a:rPr lang="fr-FR" sz="39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NOT </a:t>
            </a: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karuppūr</a:t>
            </a:r>
            <a:r>
              <a:rPr lang="fr-FR" sz="3900" i="1" dirty="0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3900" i="1" dirty="0" err="1" smtClean="0">
                <a:latin typeface="Gentium" panose="02000503060000020004" pitchFamily="2" charset="0"/>
                <a:ea typeface="DengXian"/>
                <a:cs typeface="Arial" panose="020B0604020202020204" pitchFamily="34" charset="0"/>
              </a:rPr>
              <a:t>uṭaiyaṉ</a:t>
            </a:r>
            <a:endParaRPr lang="fr-FR" sz="3900" i="1" dirty="0" smtClean="0">
              <a:latin typeface="Gentium" panose="02000503060000020004" pitchFamily="2" charset="0"/>
              <a:ea typeface="DengXian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fr-FR" sz="4100" i="1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But </a:t>
            </a:r>
            <a:r>
              <a:rPr lang="fr-FR" sz="33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uṭaiyār</a:t>
            </a:r>
            <a:r>
              <a:rPr lang="fr-FR" sz="33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if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used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alone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without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determinant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preceding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,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is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to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be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as a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discrete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word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,</a:t>
            </a:r>
            <a:endParaRPr lang="fr-FR" sz="3300" dirty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</a:t>
            </a:r>
            <a:r>
              <a:rPr lang="fr-FR" sz="33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kiḻar</a:t>
            </a:r>
            <a:r>
              <a:rPr lang="fr-FR" sz="33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, </a:t>
            </a:r>
            <a:r>
              <a:rPr lang="fr-FR" sz="33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kiḻavaṉ</a:t>
            </a:r>
            <a:r>
              <a:rPr lang="fr-FR" sz="33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like</a:t>
            </a:r>
            <a:r>
              <a:rPr lang="fr-FR" sz="33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3300" i="1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uṭaiyaṉ</a:t>
            </a:r>
            <a:r>
              <a:rPr lang="fr-FR" sz="3300" i="1" dirty="0" smtClean="0">
                <a:latin typeface="Gentium" panose="02000503060000020004" pitchFamily="2" charset="0"/>
                <a:cs typeface="Arial" panose="020B0604020202020204" pitchFamily="34" charset="0"/>
              </a:rPr>
              <a:t>.</a:t>
            </a:r>
            <a:endParaRPr lang="fr-FR" sz="3300" dirty="0"/>
          </a:p>
        </p:txBody>
      </p:sp>
    </p:spTree>
    <p:extLst>
      <p:ext uri="{BB962C8B-B14F-4D97-AF65-F5344CB8AC3E}">
        <p14:creationId xmlns:p14="http://schemas.microsoft.com/office/powerpoint/2010/main" val="1081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35981" y="221107"/>
            <a:ext cx="3268579" cy="1325563"/>
          </a:xfrm>
        </p:spPr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Allographs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9928" y="3141541"/>
            <a:ext cx="10515600" cy="1443267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Too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much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granularity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. No </a:t>
            </a: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Markup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needed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Dealt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</a:t>
            </a:r>
            <a:r>
              <a:rPr lang="fr-FR" sz="4000" dirty="0" err="1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with</a:t>
            </a:r>
            <a:r>
              <a:rPr lang="fr-FR" sz="4000" dirty="0" smtClean="0">
                <a:latin typeface="Arial" panose="020B0604020202020204" pitchFamily="34" charset="0"/>
                <a:ea typeface="DengXian"/>
                <a:cs typeface="Arial" panose="020B0604020202020204" pitchFamily="34" charset="0"/>
              </a:rPr>
              <a:t> in TEI header.</a:t>
            </a:r>
            <a:endParaRPr lang="fr-FR" sz="4000" dirty="0">
              <a:latin typeface="Arial" panose="020B0604020202020204" pitchFamily="34" charset="0"/>
              <a:ea typeface="DengXian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9928" y="4944530"/>
            <a:ext cx="102968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en-US" sz="3200" dirty="0" err="1">
                <a:solidFill>
                  <a:srgbClr val="000096"/>
                </a:solidFill>
                <a:highlight>
                  <a:srgbClr val="FFFFFF"/>
                </a:highlight>
              </a:rPr>
              <a:t>handDesc</a:t>
            </a:r>
            <a:r>
              <a:rPr lang="en-US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en-US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	&lt;</a:t>
            </a:r>
            <a:r>
              <a:rPr lang="en-US" sz="3200" dirty="0" err="1">
                <a:solidFill>
                  <a:srgbClr val="000096"/>
                </a:solidFill>
                <a:highlight>
                  <a:srgbClr val="FFFFFF"/>
                </a:highlight>
              </a:rPr>
              <a:t>handNote</a:t>
            </a:r>
            <a:r>
              <a:rPr lang="en-US" sz="32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description of </a:t>
            </a:r>
            <a:r>
              <a:rPr lang="en-US" sz="3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letters</a:t>
            </a:r>
            <a:r>
              <a:rPr lang="en-US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en-US" sz="3200" dirty="0" err="1">
                <a:solidFill>
                  <a:srgbClr val="000096"/>
                </a:solidFill>
                <a:highlight>
                  <a:srgbClr val="FFFFFF"/>
                </a:highlight>
              </a:rPr>
              <a:t>handNote</a:t>
            </a:r>
            <a:r>
              <a:rPr lang="en-US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  <a:p>
            <a:r>
              <a:rPr lang="fr-F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sz="3200" dirty="0" err="1">
                <a:solidFill>
                  <a:srgbClr val="000096"/>
                </a:solidFill>
                <a:highlight>
                  <a:srgbClr val="FFFFFF"/>
                </a:highlight>
              </a:rPr>
              <a:t>handDesc</a:t>
            </a:r>
            <a:r>
              <a:rPr lang="fr-F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endParaRPr lang="fr-FR" sz="3200" dirty="0">
              <a:solidFill>
                <a:srgbClr val="000096"/>
              </a:solidFill>
              <a:highlight>
                <a:srgbClr val="FFFFFF"/>
              </a:highligh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" y="205204"/>
            <a:ext cx="2842383" cy="26854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t="15011" r="9063" b="12985"/>
          <a:stretch/>
        </p:blipFill>
        <p:spPr>
          <a:xfrm>
            <a:off x="6745705" y="487204"/>
            <a:ext cx="5301920" cy="16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82065" y="335628"/>
            <a:ext cx="7814185" cy="1325563"/>
          </a:xfrm>
        </p:spPr>
        <p:txBody>
          <a:bodyPr/>
          <a:lstStyle/>
          <a:p>
            <a:pPr algn="ctr"/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etters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999704"/>
            <a:ext cx="10730948" cy="73742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4800" dirty="0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&lt;</a:t>
            </a:r>
            <a:r>
              <a:rPr lang="fr-FR" sz="4800" dirty="0" err="1" smtClean="0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unclear</a:t>
            </a:r>
            <a:r>
              <a:rPr lang="fr-FR" sz="4800" dirty="0" smtClean="0">
                <a:solidFill>
                  <a:srgbClr val="F584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fr-FR" sz="4800" dirty="0" err="1">
                <a:solidFill>
                  <a:srgbClr val="F5844C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reason</a:t>
            </a:r>
            <a:r>
              <a:rPr lang="fr-FR" sz="4800" dirty="0">
                <a:solidFill>
                  <a:srgbClr val="FF804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=</a:t>
            </a:r>
            <a:r>
              <a:rPr lang="fr-FR" sz="4800" dirty="0">
                <a:solidFill>
                  <a:srgbClr val="9933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"</a:t>
            </a:r>
            <a:r>
              <a:rPr lang="fr-FR" sz="4800" dirty="0" err="1">
                <a:solidFill>
                  <a:srgbClr val="9933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form</a:t>
            </a:r>
            <a:r>
              <a:rPr lang="fr-FR" sz="4800" dirty="0" smtClean="0">
                <a:solidFill>
                  <a:srgbClr val="9933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"</a:t>
            </a:r>
            <a:r>
              <a:rPr lang="fr-FR" sz="4800" dirty="0" smtClean="0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  <a:r>
              <a:rPr lang="fr-FR" sz="4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ḷū</a:t>
            </a:r>
            <a:r>
              <a:rPr lang="fr-FR" sz="4800" dirty="0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&lt;/</a:t>
            </a:r>
            <a:r>
              <a:rPr lang="fr-FR" sz="4800" dirty="0" err="1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unclear</a:t>
            </a:r>
            <a:r>
              <a:rPr lang="fr-FR" sz="4800" dirty="0" smtClean="0">
                <a:solidFill>
                  <a:srgbClr val="000096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  <a:endParaRPr lang="fr-FR" sz="4800" dirty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4" y="482332"/>
            <a:ext cx="3255308" cy="265907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848726" y="2257240"/>
            <a:ext cx="53179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sz="6600" dirty="0" smtClean="0"/>
              <a:t>லூ</a:t>
            </a:r>
            <a:r>
              <a:rPr lang="fr-FR" sz="6600" dirty="0" smtClean="0"/>
              <a:t> or </a:t>
            </a:r>
            <a:r>
              <a:rPr lang="ta-IN" sz="6600" dirty="0" smtClean="0"/>
              <a:t>ளூ</a:t>
            </a:r>
            <a:r>
              <a:rPr lang="fr-FR" sz="6600" dirty="0" smtClean="0"/>
              <a:t>?</a:t>
            </a:r>
          </a:p>
          <a:p>
            <a:r>
              <a:rPr lang="fr-FR" sz="6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lū</a:t>
            </a:r>
            <a:r>
              <a:rPr lang="fr-F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66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ḷū</a:t>
            </a:r>
            <a:r>
              <a:rPr lang="fr-F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4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746" y="4026310"/>
            <a:ext cx="7300865" cy="2579866"/>
          </a:xfrm>
        </p:spPr>
        <p:txBody>
          <a:bodyPr>
            <a:normAutofit/>
          </a:bodyPr>
          <a:lstStyle/>
          <a:p>
            <a:pPr algn="ctr"/>
            <a:r>
              <a:rPr lang="fr-FR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Candirādi</a:t>
            </a:r>
            <a:r>
              <a:rPr lang="fr-F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ttavat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31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tta</a:t>
            </a:r>
            <a:r>
              <a:rPr lang="fr-FR" sz="3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= Tamil script NOT Grantha)</a:t>
            </a:r>
            <a:r>
              <a:rPr lang="fr-FR" sz="3100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sz="31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r-FR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candirāditta</a:t>
            </a:r>
            <a:r>
              <a:rPr lang="fr-FR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6" y="326307"/>
            <a:ext cx="11713275" cy="31864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99" y="3906908"/>
            <a:ext cx="3133896" cy="26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Punctuation</a:t>
            </a:r>
            <a:r>
              <a:rPr lang="fr-F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old</a:t>
            </a:r>
            <a:r>
              <a:rPr lang="fr-F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policy</a:t>
            </a:r>
            <a:r>
              <a:rPr lang="fr-F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fr-FR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Standard type: </a:t>
            </a:r>
            <a:r>
              <a:rPr lang="en-US" i="1" dirty="0" err="1" smtClean="0">
                <a:solidFill>
                  <a:srgbClr val="FFFF00"/>
                </a:solidFill>
              </a:rPr>
              <a:t>daṇḍa</a:t>
            </a:r>
            <a:endParaRPr lang="en-US" i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0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&lt;g type="punctuation"&gt;</a:t>
            </a:r>
            <a:r>
              <a:rPr lang="en-US" dirty="0"/>
              <a:t>|</a:t>
            </a:r>
            <a:r>
              <a:rPr lang="en-US" dirty="0">
                <a:solidFill>
                  <a:srgbClr val="00B0F0"/>
                </a:solidFill>
              </a:rPr>
              <a:t>&lt;/g</a:t>
            </a:r>
            <a:r>
              <a:rPr lang="en-US" dirty="0" smtClean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36195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Automatically converted to</a:t>
            </a:r>
            <a:endParaRPr lang="en-US" dirty="0">
              <a:solidFill>
                <a:srgbClr val="FFFF00"/>
              </a:solidFill>
            </a:endParaRPr>
          </a:p>
          <a:p>
            <a:pPr marL="36195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&lt;pc&gt;&lt;g </a:t>
            </a:r>
            <a:r>
              <a:rPr lang="en-US" dirty="0">
                <a:solidFill>
                  <a:srgbClr val="00B0F0"/>
                </a:solidFill>
              </a:rPr>
              <a:t>type="punctuation"&gt;</a:t>
            </a:r>
            <a:r>
              <a:rPr lang="en-US" dirty="0"/>
              <a:t>|</a:t>
            </a:r>
            <a:r>
              <a:rPr lang="en-US" dirty="0">
                <a:solidFill>
                  <a:srgbClr val="00B0F0"/>
                </a:solidFill>
              </a:rPr>
              <a:t>&lt;/g</a:t>
            </a:r>
            <a:r>
              <a:rPr lang="en-US" dirty="0" smtClean="0">
                <a:solidFill>
                  <a:srgbClr val="00B0F0"/>
                </a:solidFill>
              </a:rPr>
              <a:t>&gt;&lt;/pc&gt;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Non-standard type</a:t>
            </a:r>
          </a:p>
          <a:p>
            <a:pPr marL="0" indent="0">
              <a:buNone/>
            </a:pPr>
            <a:endParaRPr lang="en-US" sz="1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&lt;g </a:t>
            </a:r>
            <a:r>
              <a:rPr lang="en-US" dirty="0">
                <a:solidFill>
                  <a:srgbClr val="00B0F0"/>
                </a:solidFill>
              </a:rPr>
              <a:t>type="punctuation"&gt;</a:t>
            </a:r>
            <a:r>
              <a:rPr lang="en-US" dirty="0"/>
              <a:t>||||—</a:t>
            </a:r>
            <a:r>
              <a:rPr lang="en-US" dirty="0">
                <a:solidFill>
                  <a:srgbClr val="00B0F0"/>
                </a:solidFill>
              </a:rPr>
              <a:t>&lt;/g&gt;&lt;note&gt;4 parallel vertical strokes and 1 horizontal stroke&lt;/note&gt;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0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Syllable split between two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transliteration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(convertible to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if </a:t>
            </a: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fr-FR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Symbols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for “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prescript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postscript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vowel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” in display,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. ⌈ and ⌉ </a:t>
            </a:r>
            <a:r>
              <a:rPr lang="fr-FR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TBC</a:t>
            </a:r>
          </a:p>
          <a:p>
            <a:pPr marL="0" indent="0">
              <a:buNone/>
            </a:pPr>
            <a:endParaRPr lang="fr-FR" sz="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a-I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க</a:t>
            </a:r>
            <a:r>
              <a:rPr lang="ta-I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ா</a:t>
            </a:r>
            <a:r>
              <a:rPr lang="fr-FR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kā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⌉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&lt;lb/&gt;</a:t>
            </a:r>
            <a:endParaRPr lang="fr-FR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ெ</a:t>
            </a:r>
            <a:r>
              <a:rPr lang="ta-I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ta-I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க</a:t>
            </a:r>
            <a:r>
              <a:rPr lang="fr-FR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lb/&gt;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⌈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ெ</a:t>
            </a:r>
            <a:r>
              <a:rPr lang="ta-I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க</a:t>
            </a:r>
            <a:r>
              <a:rPr lang="ta-I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ா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⌉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&lt;lb/&gt;</a:t>
            </a:r>
            <a:endParaRPr lang="fr-FR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ெ</a:t>
            </a:r>
            <a:r>
              <a:rPr lang="ta-IN" sz="3200" dirty="0" smtClean="0">
                <a:solidFill>
                  <a:srgbClr val="000000"/>
                </a:solidFill>
                <a:latin typeface="Arial" panose="020B0604020202020204" pitchFamily="34" charset="0"/>
              </a:rPr>
              <a:t>|</a:t>
            </a:r>
            <a:r>
              <a:rPr lang="ta-IN" sz="3200" dirty="0" smtClean="0">
                <a:solidFill>
                  <a:srgbClr val="00B050"/>
                </a:solidFill>
                <a:latin typeface="Arial" panose="020B0604020202020204" pitchFamily="34" charset="0"/>
              </a:rPr>
              <a:t>க</a:t>
            </a:r>
            <a:r>
              <a:rPr lang="ta-IN" sz="3200" dirty="0" smtClean="0">
                <a:solidFill>
                  <a:srgbClr val="FF0000"/>
                </a:solidFill>
                <a:latin typeface="Arial" panose="020B0604020202020204" pitchFamily="34" charset="0"/>
              </a:rPr>
              <a:t>ா</a:t>
            </a:r>
            <a:r>
              <a:rPr lang="fr-F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pt-BR" sz="32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lb/&gt;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⌈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</a:p>
        </p:txBody>
      </p:sp>
    </p:spTree>
    <p:extLst>
      <p:ext uri="{BB962C8B-B14F-4D97-AF65-F5344CB8AC3E}">
        <p14:creationId xmlns:p14="http://schemas.microsoft.com/office/powerpoint/2010/main" val="30163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GB" b="1" i="1" dirty="0" err="1" smtClean="0">
                <a:latin typeface="Arial" pitchFamily="34" charset="0"/>
                <a:cs typeface="Arial" pitchFamily="34" charset="0"/>
              </a:rPr>
              <a:t>Puḷḷi</a:t>
            </a:r>
            <a:endParaRPr lang="fr-FR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03987"/>
            <a:ext cx="10515600" cy="377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Gentium" panose="02000503060000020004" pitchFamily="2" charset="0"/>
                <a:cs typeface="Arial" pitchFamily="34" charset="0"/>
              </a:rPr>
              <a:t>If the </a:t>
            </a:r>
            <a:r>
              <a:rPr lang="en-US" sz="3600" i="1" dirty="0" err="1" smtClean="0">
                <a:latin typeface="Gentium" panose="02000503060000020004" pitchFamily="2" charset="0"/>
                <a:cs typeface="Arial" pitchFamily="34" charset="0"/>
              </a:rPr>
              <a:t>puḷḷi</a:t>
            </a:r>
            <a:r>
              <a:rPr lang="en-US" sz="3600" dirty="0" smtClean="0">
                <a:latin typeface="Gentium" panose="02000503060000020004" pitchFamily="2" charset="0"/>
                <a:cs typeface="Arial" pitchFamily="34" charset="0"/>
              </a:rPr>
              <a:t> is used, it has to be encoded at the level of transliteration.</a:t>
            </a:r>
          </a:p>
          <a:p>
            <a:pPr marL="0" indent="0">
              <a:buNone/>
            </a:pPr>
            <a:r>
              <a:rPr lang="en-US" sz="3600" dirty="0">
                <a:latin typeface="Gentium" panose="02000503060000020004" pitchFamily="2" charset="0"/>
                <a:cs typeface="Arial" pitchFamily="34" charset="0"/>
              </a:rPr>
              <a:t>U</a:t>
            </a:r>
            <a:r>
              <a:rPr lang="en-US" sz="3600" dirty="0" smtClean="0">
                <a:latin typeface="Gentium" panose="02000503060000020004" pitchFamily="2" charset="0"/>
                <a:cs typeface="Arial" pitchFamily="34" charset="0"/>
              </a:rPr>
              <a:t>se </a:t>
            </a:r>
            <a:r>
              <a:rPr lang="en-US" sz="3600" dirty="0">
                <a:latin typeface="Gentium" panose="02000503060000020004" pitchFamily="2" charset="0"/>
                <a:cs typeface="Arial" pitchFamily="34" charset="0"/>
              </a:rPr>
              <a:t>· (U+00B7 Middle Dot</a:t>
            </a:r>
            <a:r>
              <a:rPr lang="en-US" sz="3600" dirty="0" smtClean="0">
                <a:latin typeface="Gentium" panose="02000503060000020004" pitchFamily="2" charset="0"/>
                <a:cs typeface="Arial" pitchFamily="34" charset="0"/>
              </a:rPr>
              <a:t>) after the letter bearing the </a:t>
            </a:r>
            <a:r>
              <a:rPr lang="en-US" sz="3600" i="1" dirty="0" err="1" smtClean="0">
                <a:latin typeface="Gentium" panose="02000503060000020004" pitchFamily="2" charset="0"/>
                <a:cs typeface="Arial" pitchFamily="34" charset="0"/>
              </a:rPr>
              <a:t>puḷḷi</a:t>
            </a:r>
            <a:endParaRPr lang="en-US" sz="3600" i="1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en-US" sz="36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Gentium" panose="02000503060000020004" pitchFamily="2" charset="0"/>
                <a:cs typeface="Arial" pitchFamily="34" charset="0"/>
              </a:rPr>
              <a:t>E.g.: m·</a:t>
            </a:r>
            <a:endParaRPr lang="sv-SE" sz="3600" dirty="0">
              <a:latin typeface="Gentium" panose="02000503060000020004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Syllable</a:t>
            </a:r>
            <a:r>
              <a:rPr lang="fr-F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Split </a:t>
            </a:r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fr-F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Lines</a:t>
            </a:r>
            <a:endParaRPr lang="fr-FR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14261"/>
          </a:xfrm>
          <a:solidFill>
            <a:srgbClr val="C00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a-IN" dirty="0" smtClean="0">
                <a:solidFill>
                  <a:srgbClr val="FFFF00"/>
                </a:solidFill>
              </a:rPr>
              <a:t>கொ</a:t>
            </a:r>
            <a:endParaRPr lang="fr-F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a-IN" dirty="0" smtClean="0">
                <a:solidFill>
                  <a:srgbClr val="FFFF00"/>
                </a:solidFill>
              </a:rPr>
              <a:t>ெக</a:t>
            </a:r>
            <a:r>
              <a:rPr lang="en-GB" dirty="0">
                <a:solidFill>
                  <a:srgbClr val="FFFF00"/>
                </a:solidFill>
              </a:rPr>
              <a:t>|</a:t>
            </a:r>
            <a:r>
              <a:rPr lang="ta-IN" dirty="0" smtClean="0">
                <a:solidFill>
                  <a:srgbClr val="FFFF00"/>
                </a:solidFill>
              </a:rPr>
              <a:t>ா</a:t>
            </a:r>
            <a:r>
              <a:rPr lang="fr-FR" dirty="0" smtClean="0">
                <a:solidFill>
                  <a:srgbClr val="FFFF00"/>
                </a:solidFill>
              </a:rPr>
              <a:t>		(</a:t>
            </a:r>
            <a:r>
              <a:rPr lang="en-GB" dirty="0" smtClean="0">
                <a:solidFill>
                  <a:srgbClr val="FFFF00"/>
                </a:solidFill>
              </a:rPr>
              <a:t>“|” = line-break)</a:t>
            </a:r>
            <a:r>
              <a:rPr lang="en-GB" dirty="0">
                <a:solidFill>
                  <a:srgbClr val="FFFF00"/>
                </a:solidFill>
              </a:rPr>
              <a:t>	</a:t>
            </a:r>
            <a:endParaRPr lang="en-GB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ta-IN" dirty="0" smtClean="0">
                <a:solidFill>
                  <a:srgbClr val="FFFF00"/>
                </a:solidFill>
              </a:rPr>
              <a:t>ெ</a:t>
            </a:r>
            <a:r>
              <a:rPr lang="en-GB" dirty="0">
                <a:solidFill>
                  <a:srgbClr val="FFFF00"/>
                </a:solidFill>
              </a:rPr>
              <a:t>|</a:t>
            </a:r>
            <a:r>
              <a:rPr lang="ta-IN" dirty="0" smtClean="0">
                <a:solidFill>
                  <a:srgbClr val="FFFF00"/>
                </a:solidFill>
              </a:rPr>
              <a:t>கா</a:t>
            </a:r>
            <a:r>
              <a:rPr lang="en-GB" dirty="0">
                <a:solidFill>
                  <a:srgbClr val="FFFF00"/>
                </a:solidFill>
              </a:rPr>
              <a:t>	</a:t>
            </a:r>
            <a:endParaRPr lang="en-GB" dirty="0" smtClean="0">
              <a:solidFill>
                <a:srgbClr val="FFFF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14400" y="3611805"/>
            <a:ext cx="10725150" cy="14311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b="1" dirty="0" err="1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rddh|ā</a:t>
            </a: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</a:p>
          <a:p>
            <a:pPr algn="just"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</a:t>
            </a:r>
            <a:r>
              <a:rPr lang="en-GB" dirty="0" err="1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type="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aksara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" part="I"&gt;</a:t>
            </a:r>
            <a:r>
              <a:rPr lang="en-GB" dirty="0" err="1">
                <a:solidFill>
                  <a:srgbClr val="000000"/>
                </a:solidFill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rddh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&lt;/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&gt;&lt;lb n="2"&gt;&lt;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type="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aksara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" part="F"&gt;</a:t>
            </a:r>
            <a:r>
              <a:rPr lang="en-GB" dirty="0">
                <a:solidFill>
                  <a:srgbClr val="000000"/>
                </a:solidFill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ā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&lt;/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&gt;</a:t>
            </a:r>
          </a:p>
          <a:p>
            <a:pPr algn="just">
              <a:spcAft>
                <a:spcPts val="600"/>
              </a:spcAft>
            </a:pPr>
            <a:r>
              <a:rPr lang="en-GB" b="1" dirty="0" err="1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r</a:t>
            </a:r>
            <a:r>
              <a:rPr lang="en-GB" b="1" dirty="0" err="1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ddh|e</a:t>
            </a: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</a:t>
            </a:r>
            <a:r>
              <a:rPr lang="en-GB" dirty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(-e | </a:t>
            </a:r>
            <a:r>
              <a:rPr lang="en-GB" dirty="0" err="1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rddh</a:t>
            </a:r>
            <a:r>
              <a:rPr lang="en-GB" dirty="0" smtClean="0"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, in fact in the original Indian alphabet:)</a:t>
            </a:r>
            <a:endParaRPr lang="fr-FR" dirty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type="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aksara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" part="F"&gt;</a:t>
            </a:r>
            <a:r>
              <a:rPr lang="en-GB" dirty="0">
                <a:solidFill>
                  <a:srgbClr val="000000"/>
                </a:solidFill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e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&lt;/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&gt;&lt;lb n="2"&gt;&lt;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 type="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aksara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" part="I"&gt;</a:t>
            </a:r>
            <a:r>
              <a:rPr lang="en-GB" dirty="0" err="1">
                <a:solidFill>
                  <a:srgbClr val="000000"/>
                </a:solidFill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rddh</a:t>
            </a:r>
            <a:r>
              <a:rPr lang="en-GB" dirty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&lt;/</a:t>
            </a:r>
            <a:r>
              <a:rPr lang="en-GB" dirty="0" err="1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seg</a:t>
            </a:r>
            <a:r>
              <a:rPr lang="en-GB" dirty="0" smtClean="0">
                <a:solidFill>
                  <a:srgbClr val="0070C0"/>
                </a:solidFill>
                <a:latin typeface="Gentium" panose="02000503060000020004" pitchFamily="2" charset="0"/>
                <a:ea typeface="DengXian"/>
                <a:cs typeface="Courier New" panose="02070309020205020404" pitchFamily="49" charset="0"/>
              </a:rPr>
              <a:t>&gt;</a:t>
            </a:r>
            <a:endParaRPr lang="fr-FR" dirty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kāl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issue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0025"/>
            <a:ext cx="10515600" cy="4340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>
                <a:latin typeface="Arial" pitchFamily="34" charset="0"/>
                <a:cs typeface="Arial" pitchFamily="34" charset="0"/>
              </a:rPr>
              <a:t>The </a:t>
            </a:r>
            <a:r>
              <a:rPr lang="en-GB" sz="3600" i="1" dirty="0" err="1">
                <a:latin typeface="Arial" pitchFamily="34" charset="0"/>
                <a:cs typeface="Arial" pitchFamily="34" charset="0"/>
              </a:rPr>
              <a:t>kāl</a:t>
            </a:r>
            <a:r>
              <a:rPr lang="en-GB" sz="3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ancient script is ambiguous as it represents medial </a:t>
            </a:r>
            <a:r>
              <a:rPr lang="en-GB" sz="3600" i="1" dirty="0">
                <a:latin typeface="Arial" pitchFamily="34" charset="0"/>
                <a:cs typeface="Arial" pitchFamily="34" charset="0"/>
              </a:rPr>
              <a:t>ā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(</a:t>
            </a:r>
            <a:r>
              <a:rPr lang="en-GB" sz="3600" i="1" dirty="0">
                <a:latin typeface="Arial" pitchFamily="34" charset="0"/>
                <a:cs typeface="Arial" pitchFamily="34" charset="0"/>
              </a:rPr>
              <a:t>-ā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, </a:t>
            </a:r>
            <a:r>
              <a:rPr lang="ta-IN" sz="3600" dirty="0">
                <a:latin typeface="Arial" pitchFamily="34" charset="0"/>
              </a:rPr>
              <a:t>ா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), </a:t>
            </a:r>
            <a:r>
              <a:rPr lang="en-GB" sz="3600" i="1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(</a:t>
            </a:r>
            <a:r>
              <a:rPr lang="ta-IN" sz="3600" dirty="0">
                <a:latin typeface="Arial" pitchFamily="34" charset="0"/>
              </a:rPr>
              <a:t>ர்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) and </a:t>
            </a:r>
            <a:r>
              <a:rPr lang="en-GB" sz="3600" i="1" dirty="0" err="1">
                <a:latin typeface="Arial" pitchFamily="34" charset="0"/>
                <a:cs typeface="Arial" pitchFamily="34" charset="0"/>
              </a:rPr>
              <a:t>ra</a:t>
            </a:r>
            <a:r>
              <a:rPr lang="en-GB" sz="3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(</a:t>
            </a:r>
            <a:r>
              <a:rPr lang="ta-IN" sz="3600" dirty="0">
                <a:latin typeface="Arial" pitchFamily="34" charset="0"/>
              </a:rPr>
              <a:t>ர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).</a:t>
            </a:r>
            <a:endParaRPr lang="fr-FR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a-IN" sz="3600" dirty="0">
                <a:latin typeface="Arial" pitchFamily="34" charset="0"/>
              </a:rPr>
              <a:t>க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 err="1">
                <a:latin typeface="Arial" pitchFamily="34" charset="0"/>
                <a:cs typeface="Arial" pitchFamily="34" charset="0"/>
              </a:rPr>
              <a:t>ka</a:t>
            </a:r>
            <a:endParaRPr lang="fr-FR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a-IN" sz="3600" dirty="0">
                <a:latin typeface="Arial" pitchFamily="34" charset="0"/>
              </a:rPr>
              <a:t>கா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in ancient inscriptions = </a:t>
            </a:r>
            <a:r>
              <a:rPr lang="en-GB" sz="3600" i="1" dirty="0" err="1">
                <a:latin typeface="Arial" pitchFamily="34" charset="0"/>
                <a:cs typeface="Arial" pitchFamily="34" charset="0"/>
              </a:rPr>
              <a:t>kā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OR </a:t>
            </a:r>
            <a:r>
              <a:rPr lang="en-GB" sz="3600" i="1" dirty="0" err="1">
                <a:latin typeface="Arial" pitchFamily="34" charset="0"/>
                <a:cs typeface="Arial" pitchFamily="34" charset="0"/>
              </a:rPr>
              <a:t>kar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OR </a:t>
            </a:r>
            <a:r>
              <a:rPr lang="en-GB" sz="3600" i="1" dirty="0" err="1">
                <a:latin typeface="Arial" pitchFamily="34" charset="0"/>
                <a:cs typeface="Arial" pitchFamily="34" charset="0"/>
              </a:rPr>
              <a:t>kara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</a:t>
            </a:r>
            <a:endParaRPr lang="fr-FR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sz="1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Arial" pitchFamily="34" charset="0"/>
                <a:cs typeface="Arial" pitchFamily="34" charset="0"/>
              </a:rPr>
              <a:t>Modern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script</a:t>
            </a:r>
            <a:endParaRPr lang="fr-FR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a-IN" sz="3600" dirty="0">
                <a:latin typeface="Arial" pitchFamily="34" charset="0"/>
              </a:rPr>
              <a:t>கா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 = </a:t>
            </a:r>
            <a:r>
              <a:rPr lang="en-GB" sz="3600" dirty="0" err="1" smtClean="0">
                <a:latin typeface="Arial" pitchFamily="34" charset="0"/>
                <a:cs typeface="Arial" pitchFamily="34" charset="0"/>
              </a:rPr>
              <a:t>kā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a-IN" sz="3600" dirty="0" smtClean="0">
                <a:latin typeface="Arial" pitchFamily="34" charset="0"/>
              </a:rPr>
              <a:t>கர்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= </a:t>
            </a:r>
            <a:r>
              <a:rPr lang="en-GB" sz="3600" dirty="0" err="1" smtClean="0">
                <a:latin typeface="Arial" pitchFamily="34" charset="0"/>
                <a:cs typeface="Arial" pitchFamily="34" charset="0"/>
              </a:rPr>
              <a:t>kar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ta-IN" sz="3600" dirty="0" smtClean="0">
                <a:latin typeface="Arial" pitchFamily="34" charset="0"/>
              </a:rPr>
              <a:t>கர</a:t>
            </a:r>
            <a:r>
              <a:rPr lang="en-GB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dirty="0">
                <a:latin typeface="Arial" pitchFamily="34" charset="0"/>
                <a:cs typeface="Arial" pitchFamily="34" charset="0"/>
              </a:rPr>
              <a:t>= </a:t>
            </a:r>
            <a:r>
              <a:rPr lang="en-GB" sz="3600" dirty="0" err="1" smtClean="0">
                <a:latin typeface="Arial" pitchFamily="34" charset="0"/>
                <a:cs typeface="Arial" pitchFamily="34" charset="0"/>
              </a:rPr>
              <a:t>kara</a:t>
            </a:r>
            <a:endParaRPr lang="fr-FR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 descr="C:\Users\admin\Documents\AA02__EN_COURS\AA4_000__Ellis_cowpox\-ra-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7" y="265470"/>
            <a:ext cx="1149145" cy="1246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Scenario A: simple interrupted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akṣaras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க&lt;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lb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/&gt;ா		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kā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⌉&lt;&gt;</a:t>
            </a:r>
          </a:p>
          <a:p>
            <a:pPr marL="0" indent="0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ெ&lt;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lb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/&gt;க		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&lt;&gt;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⌈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கெ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lb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/&gt;ா		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ko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⌉&lt;&gt;</a:t>
            </a:r>
          </a:p>
          <a:p>
            <a:pPr marL="0" indent="0">
              <a:buNone/>
            </a:pP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ெ&lt;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lb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/&gt;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கா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		&lt;&gt;⌈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ko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(NB: 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lb</a:t>
            </a:r>
            <a:r>
              <a:rPr lang="en-US" dirty="0">
                <a:latin typeface="Arial" pitchFamily="34" charset="0"/>
                <a:cs typeface="Arial" pitchFamily="34" charset="0"/>
              </a:rPr>
              <a:t>/&gt; may instead be &lt;space/&gt;)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9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Scenario B: simple ambiguous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kāl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/>
              <a:t>Context </a:t>
            </a:r>
            <a:r>
              <a:rPr lang="en-US" dirty="0"/>
              <a:t>doesn't clearly tell how a </a:t>
            </a:r>
            <a:r>
              <a:rPr lang="en-US" dirty="0" err="1"/>
              <a:t>kāl</a:t>
            </a:r>
            <a:r>
              <a:rPr lang="en-US" dirty="0"/>
              <a:t> should be </a:t>
            </a:r>
            <a:r>
              <a:rPr lang="en-US" dirty="0" smtClean="0"/>
              <a:t>understood.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/>
              <a:t>கா</a:t>
            </a:r>
            <a:r>
              <a:rPr lang="en-US" dirty="0"/>
              <a:t> would be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k&lt;choice&gt;&lt;unclear&gt;ā&lt;/unclear&gt;&lt;unclear&gt;</a:t>
            </a:r>
            <a:r>
              <a:rPr lang="en-US" dirty="0" err="1"/>
              <a:t>ara</a:t>
            </a:r>
            <a:r>
              <a:rPr lang="en-US" dirty="0"/>
              <a:t>&lt;/unclear&gt;&lt;unclear&gt;</a:t>
            </a:r>
            <a:r>
              <a:rPr lang="en-US" dirty="0" err="1"/>
              <a:t>ar</a:t>
            </a:r>
            <a:r>
              <a:rPr lang="en-US" dirty="0"/>
              <a:t>&lt;/unclear&gt;&lt;unclear&gt;</a:t>
            </a:r>
            <a:r>
              <a:rPr lang="en-US" dirty="0" err="1"/>
              <a:t>ra</a:t>
            </a:r>
            <a:r>
              <a:rPr lang="en-US" dirty="0"/>
              <a:t>&lt;/unclear&gt;&lt;/choice&gt;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 smtClean="0"/>
              <a:t>கொ</a:t>
            </a:r>
            <a:r>
              <a:rPr lang="en-US" dirty="0" smtClean="0"/>
              <a:t> </a:t>
            </a:r>
            <a:r>
              <a:rPr lang="en-US" dirty="0"/>
              <a:t>would be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k&lt;choice&gt;&lt;unclear&gt;o&lt;/unclear&gt;&lt;unclear&gt;era&lt;/unclear&gt;&lt;unclear&gt;</a:t>
            </a:r>
            <a:r>
              <a:rPr lang="en-US" dirty="0" err="1"/>
              <a:t>er</a:t>
            </a:r>
            <a:r>
              <a:rPr lang="en-US" dirty="0"/>
              <a:t>&lt;/unclear&gt;&lt;/choice&gt;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9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525042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I </a:t>
            </a:r>
            <a:r>
              <a:rPr lang="en-US" dirty="0"/>
              <a:t>expect there will be very few cases where all of the alternatives are </a:t>
            </a:r>
            <a:r>
              <a:rPr lang="en-US" dirty="0" smtClean="0"/>
              <a:t>indeed possible,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In </a:t>
            </a:r>
            <a:r>
              <a:rPr lang="en-US" dirty="0"/>
              <a:t>most cases, it will probably be acceptable (and much simpler) to encode these </a:t>
            </a:r>
            <a:r>
              <a:rPr lang="en-US" dirty="0" smtClean="0"/>
              <a:t>as: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k&lt;unclear&gt;ā</a:t>
            </a:r>
            <a:r>
              <a:rPr lang="en-US" dirty="0"/>
              <a:t>&lt;/unclear&gt; and k&lt;unclear&gt;o&lt;/unclear&gt; OR </a:t>
            </a:r>
            <a:r>
              <a:rPr lang="en-US" dirty="0" err="1"/>
              <a:t>ka</a:t>
            </a:r>
            <a:r>
              <a:rPr lang="en-US" dirty="0"/>
              <a:t>&lt;unclear&gt;</a:t>
            </a:r>
            <a:r>
              <a:rPr lang="en-US" dirty="0" err="1"/>
              <a:t>ra</a:t>
            </a:r>
            <a:r>
              <a:rPr lang="en-US" dirty="0"/>
              <a:t>&lt;/unclear&gt; and </a:t>
            </a:r>
            <a:r>
              <a:rPr lang="en-US" dirty="0" err="1"/>
              <a:t>ke</a:t>
            </a:r>
            <a:r>
              <a:rPr lang="en-US" dirty="0"/>
              <a:t>&lt;unclear&gt;</a:t>
            </a:r>
            <a:r>
              <a:rPr lang="en-US" dirty="0" err="1"/>
              <a:t>ra</a:t>
            </a:r>
            <a:r>
              <a:rPr lang="en-US" dirty="0"/>
              <a:t>&lt;/unclear&gt; (whichever seems more likely); readers who care will I assume be able to figure out </a:t>
            </a:r>
            <a:r>
              <a:rPr lang="en-US" dirty="0" smtClean="0"/>
              <a:t>the alternatives.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Attribute “reason= “</a:t>
            </a:r>
            <a:r>
              <a:rPr lang="en-US" dirty="0" err="1" smtClean="0">
                <a:solidFill>
                  <a:srgbClr val="FF0000"/>
                </a:solidFill>
              </a:rPr>
              <a:t>kāl</a:t>
            </a:r>
            <a:r>
              <a:rPr lang="en-US" dirty="0" smtClean="0">
                <a:solidFill>
                  <a:srgbClr val="FF0000"/>
                </a:solidFill>
              </a:rPr>
              <a:t>” necessary?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2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Scenario C: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interrupted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akṣara</a:t>
            </a:r>
            <a:r>
              <a:rPr lang="en-US" dirty="0">
                <a:latin typeface="Arial" pitchFamily="34" charset="0"/>
                <a:cs typeface="Arial" pitchFamily="34" charset="0"/>
              </a:rPr>
              <a:t> with ambiguous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kāl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64773"/>
            <a:ext cx="10515600" cy="4112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Combine the </a:t>
            </a:r>
            <a:r>
              <a:rPr lang="fr-FR" dirty="0" err="1"/>
              <a:t>above</a:t>
            </a:r>
            <a:r>
              <a:rPr lang="fr-FR" dirty="0"/>
              <a:t> </a:t>
            </a:r>
            <a:r>
              <a:rPr lang="fr-FR" dirty="0" err="1"/>
              <a:t>approaches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THUS:</a:t>
            </a:r>
          </a:p>
          <a:p>
            <a:pPr marL="0" indent="0">
              <a:buNone/>
            </a:pPr>
            <a:r>
              <a:rPr lang="ta-IN" dirty="0"/>
              <a:t>க&lt;</a:t>
            </a:r>
            <a:r>
              <a:rPr lang="fr-FR" dirty="0"/>
              <a:t>lb/&gt;</a:t>
            </a:r>
            <a:r>
              <a:rPr lang="ta-IN" dirty="0"/>
              <a:t>ா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k&lt;</a:t>
            </a:r>
            <a:r>
              <a:rPr lang="fr-FR" dirty="0" err="1"/>
              <a:t>choice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&gt;ā&lt;/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&gt;ara&lt;/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</a:t>
            </a:r>
            <a:r>
              <a:rPr lang="fr-FR" dirty="0" err="1"/>
              <a:t>ar</a:t>
            </a:r>
            <a:r>
              <a:rPr lang="fr-FR" dirty="0"/>
              <a:t>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&gt;ra&lt;/</a:t>
            </a:r>
            <a:r>
              <a:rPr lang="fr-FR" dirty="0" err="1"/>
              <a:t>unclear</a:t>
            </a:r>
            <a:r>
              <a:rPr lang="fr-FR" dirty="0"/>
              <a:t>&gt;&lt;/</a:t>
            </a:r>
            <a:r>
              <a:rPr lang="fr-FR" dirty="0" err="1"/>
              <a:t>choice</a:t>
            </a:r>
            <a:r>
              <a:rPr lang="fr-FR" dirty="0"/>
              <a:t>&gt;&lt;lb/&gt;⌉</a:t>
            </a:r>
          </a:p>
          <a:p>
            <a:pPr marL="0" indent="0">
              <a:buNone/>
            </a:pPr>
            <a:r>
              <a:rPr lang="ta-IN" dirty="0"/>
              <a:t>கெ&lt;</a:t>
            </a:r>
            <a:r>
              <a:rPr lang="fr-FR" dirty="0"/>
              <a:t>lb/&gt;</a:t>
            </a:r>
            <a:r>
              <a:rPr lang="ta-IN" dirty="0"/>
              <a:t>ா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k&lt;</a:t>
            </a:r>
            <a:r>
              <a:rPr lang="fr-FR" dirty="0" err="1"/>
              <a:t>choice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&gt;o&lt;/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</a:t>
            </a:r>
            <a:r>
              <a:rPr lang="fr-FR" dirty="0" err="1"/>
              <a:t>era</a:t>
            </a:r>
            <a:r>
              <a:rPr lang="fr-FR" dirty="0"/>
              <a:t>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&gt;er&lt;/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</a:t>
            </a:r>
            <a:r>
              <a:rPr lang="fr-FR" dirty="0" err="1"/>
              <a:t>re</a:t>
            </a:r>
            <a:r>
              <a:rPr lang="fr-FR" dirty="0"/>
              <a:t>&lt;/</a:t>
            </a:r>
            <a:r>
              <a:rPr lang="fr-FR" dirty="0" err="1"/>
              <a:t>unclear</a:t>
            </a:r>
            <a:r>
              <a:rPr lang="fr-FR" dirty="0"/>
              <a:t>&gt;&lt;/</a:t>
            </a:r>
            <a:r>
              <a:rPr lang="fr-FR" dirty="0" err="1"/>
              <a:t>choice</a:t>
            </a:r>
            <a:r>
              <a:rPr lang="fr-FR" dirty="0"/>
              <a:t>&gt;&lt;lb/&gt;⌉ </a:t>
            </a:r>
          </a:p>
          <a:p>
            <a:pPr marL="0" indent="0">
              <a:buNone/>
            </a:pPr>
            <a:r>
              <a:rPr lang="fr-FR" dirty="0"/>
              <a:t>and </a:t>
            </a:r>
            <a:r>
              <a:rPr lang="ta-IN" dirty="0"/>
              <a:t>ெ&lt;</a:t>
            </a:r>
            <a:r>
              <a:rPr lang="fr-FR" dirty="0"/>
              <a:t>lb/&gt;</a:t>
            </a:r>
            <a:r>
              <a:rPr lang="ta-IN" dirty="0"/>
              <a:t>கா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⌈&lt;lb/&gt;k&lt;</a:t>
            </a:r>
            <a:r>
              <a:rPr lang="fr-FR" dirty="0" err="1"/>
              <a:t>choice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&gt;o&lt;/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</a:t>
            </a:r>
            <a:r>
              <a:rPr lang="fr-FR" dirty="0" err="1"/>
              <a:t>era</a:t>
            </a:r>
            <a:r>
              <a:rPr lang="fr-FR" dirty="0"/>
              <a:t>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&gt;er&lt;/</a:t>
            </a:r>
            <a:r>
              <a:rPr lang="fr-FR" dirty="0" err="1"/>
              <a:t>unclear</a:t>
            </a:r>
            <a:r>
              <a:rPr lang="fr-FR" dirty="0"/>
              <a:t>&gt;&lt;</a:t>
            </a:r>
            <a:r>
              <a:rPr lang="fr-FR" dirty="0" err="1"/>
              <a:t>unclear</a:t>
            </a:r>
            <a:r>
              <a:rPr lang="fr-FR" dirty="0"/>
              <a:t>&gt;</a:t>
            </a:r>
            <a:r>
              <a:rPr lang="fr-FR" dirty="0" err="1"/>
              <a:t>re</a:t>
            </a:r>
            <a:r>
              <a:rPr lang="fr-FR" dirty="0"/>
              <a:t>&lt;/</a:t>
            </a:r>
            <a:r>
              <a:rPr lang="fr-FR" dirty="0" err="1"/>
              <a:t>unclear</a:t>
            </a:r>
            <a:r>
              <a:rPr lang="fr-FR" dirty="0"/>
              <a:t>&gt;&lt;/</a:t>
            </a:r>
            <a:r>
              <a:rPr lang="fr-FR" dirty="0" err="1"/>
              <a:t>choice</a:t>
            </a:r>
            <a:r>
              <a:rPr lang="fr-FR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477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8310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Scenario D: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interrupted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akṣara</a:t>
            </a:r>
            <a:r>
              <a:rPr lang="en-US" dirty="0">
                <a:latin typeface="Arial" pitchFamily="34" charset="0"/>
                <a:cs typeface="Arial" pitchFamily="34" charset="0"/>
              </a:rPr>
              <a:t> followed by a lacuna with supplied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kāl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772697"/>
            <a:ext cx="10515600" cy="34042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Again</a:t>
            </a:r>
            <a:r>
              <a:rPr lang="en-US" dirty="0"/>
              <a:t>, combine the above approaches. If for example you have க or </a:t>
            </a:r>
            <a:r>
              <a:rPr lang="en-US" dirty="0" err="1"/>
              <a:t>கெ</a:t>
            </a:r>
            <a:r>
              <a:rPr lang="en-US" dirty="0"/>
              <a:t> at the end of the line and the beginning of the next line is lost, but you know from the context that the correct reading must be </a:t>
            </a:r>
            <a:r>
              <a:rPr lang="en-US" dirty="0" err="1"/>
              <a:t>kā</a:t>
            </a:r>
            <a:r>
              <a:rPr lang="en-US" dirty="0"/>
              <a:t> or </a:t>
            </a:r>
            <a:r>
              <a:rPr lang="en-US" dirty="0" err="1"/>
              <a:t>ko</a:t>
            </a:r>
            <a:r>
              <a:rPr lang="en-US" dirty="0"/>
              <a:t>, then mark up</a:t>
            </a:r>
          </a:p>
          <a:p>
            <a:pPr marL="0" indent="0">
              <a:buNone/>
            </a:pPr>
            <a:r>
              <a:rPr lang="en-US" dirty="0"/>
              <a:t>k&lt;supplied reason="lost"&gt;ā&lt;/supplied&gt;&lt;</a:t>
            </a:r>
            <a:r>
              <a:rPr lang="en-US" dirty="0" err="1"/>
              <a:t>lb</a:t>
            </a:r>
            <a:r>
              <a:rPr lang="en-US" dirty="0"/>
              <a:t>/&gt;⌉</a:t>
            </a:r>
          </a:p>
          <a:p>
            <a:pPr marL="0" indent="0">
              <a:buNone/>
            </a:pPr>
            <a:r>
              <a:rPr lang="en-US" dirty="0"/>
              <a:t>and k&lt;unclear&gt;o&lt;/unclear&gt;&lt;</a:t>
            </a:r>
            <a:r>
              <a:rPr lang="en-US" dirty="0" err="1"/>
              <a:t>lb</a:t>
            </a:r>
            <a:r>
              <a:rPr lang="en-US" dirty="0"/>
              <a:t>/&gt;⌉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93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46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Scenario 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en-US" dirty="0" smtClean="0"/>
              <a:t>interrupted </a:t>
            </a:r>
            <a:r>
              <a:rPr lang="en-US" dirty="0" err="1"/>
              <a:t>akṣara</a:t>
            </a:r>
            <a:r>
              <a:rPr lang="en-US" dirty="0"/>
              <a:t> followed by a lacuna with possibly lost </a:t>
            </a:r>
            <a:r>
              <a:rPr lang="en-US" dirty="0" err="1"/>
              <a:t>kāl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69457"/>
            <a:ext cx="10515600" cy="3507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don't think anything needs to be done in the markup to indicate a "possibly lost </a:t>
            </a:r>
            <a:r>
              <a:rPr lang="en-US" dirty="0" err="1"/>
              <a:t>kāl</a:t>
            </a:r>
            <a:r>
              <a:rPr lang="en-US" dirty="0"/>
              <a:t>" in a lacuna where you can't make a restoration from context. Thus, if you have க or </a:t>
            </a:r>
            <a:r>
              <a:rPr lang="en-US" dirty="0" err="1"/>
              <a:t>கெ</a:t>
            </a:r>
            <a:r>
              <a:rPr lang="en-US" dirty="0"/>
              <a:t> followed by a lacuna (directly or after an intervening line break or binding hole), then I guess you would simply transliterate </a:t>
            </a:r>
            <a:r>
              <a:rPr lang="en-US" dirty="0" err="1"/>
              <a:t>ka</a:t>
            </a:r>
            <a:r>
              <a:rPr lang="en-US" dirty="0"/>
              <a:t>/</a:t>
            </a:r>
            <a:r>
              <a:rPr lang="en-US" dirty="0" err="1"/>
              <a:t>ke</a:t>
            </a:r>
            <a:r>
              <a:rPr lang="en-US" dirty="0"/>
              <a:t> followed by &lt;gap/&gt; (possibly adding &lt;unclear&gt; to the vowel in those transliterations), and again leave it to readers to know that a </a:t>
            </a:r>
            <a:r>
              <a:rPr lang="en-US" dirty="0" err="1"/>
              <a:t>ka</a:t>
            </a:r>
            <a:r>
              <a:rPr lang="en-US" dirty="0"/>
              <a:t> or </a:t>
            </a:r>
            <a:r>
              <a:rPr lang="en-US" dirty="0" err="1"/>
              <a:t>ke</a:t>
            </a:r>
            <a:r>
              <a:rPr lang="en-US" dirty="0"/>
              <a:t> before a lacuna may actually be a partially preserved </a:t>
            </a:r>
            <a:r>
              <a:rPr lang="en-US" dirty="0" err="1"/>
              <a:t>kā</a:t>
            </a:r>
            <a:r>
              <a:rPr lang="en-US" dirty="0"/>
              <a:t> or </a:t>
            </a:r>
            <a:r>
              <a:rPr lang="en-US" dirty="0" err="1"/>
              <a:t>ko</a:t>
            </a:r>
            <a:r>
              <a:rPr lang="en-US" dirty="0"/>
              <a:t>, even if the lacuna comes after an interruption</a:t>
            </a:r>
            <a:r>
              <a:rPr lang="en-US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3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Grantha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Syllables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08221"/>
            <a:ext cx="10515600" cy="3768741"/>
          </a:xfrm>
        </p:spPr>
        <p:txBody>
          <a:bodyPr/>
          <a:lstStyle/>
          <a:p>
            <a:pPr marL="0" indent="0">
              <a:buNone/>
            </a:pP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Grantha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syllables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 are to </a:t>
            </a:r>
            <a:r>
              <a:rPr lang="fr-FR" sz="4400" dirty="0" err="1">
                <a:latin typeface="Gentium" panose="02000503060000020004" pitchFamily="2" charset="0"/>
                <a:cs typeface="Arial" pitchFamily="34" charset="0"/>
              </a:rPr>
              <a:t>be</a:t>
            </a:r>
            <a:r>
              <a:rPr lang="fr-FR" sz="4400" dirty="0">
                <a:latin typeface="Gentium" panose="02000503060000020004" pitchFamily="2" charset="0"/>
                <a:cs typeface="Arial" pitchFamily="34" charset="0"/>
              </a:rPr>
              <a:t>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tagged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 as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follows</a:t>
            </a:r>
            <a:endParaRPr lang="fr-FR" sz="4400" dirty="0" smtClean="0"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5406"/>
            <a:ext cx="10496993" cy="22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Grantha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Syllables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334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What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 if the Grantha script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is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also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 </a:t>
            </a:r>
            <a:r>
              <a:rPr lang="fr-FR" sz="4400" dirty="0" err="1" smtClean="0">
                <a:latin typeface="Gentium" panose="02000503060000020004" pitchFamily="2" charset="0"/>
                <a:cs typeface="Arial" pitchFamily="34" charset="0"/>
              </a:rPr>
              <a:t>ornate</a:t>
            </a:r>
            <a:r>
              <a:rPr lang="fr-FR" sz="4400" dirty="0" smtClean="0">
                <a:latin typeface="Gentium" panose="02000503060000020004" pitchFamily="2" charset="0"/>
                <a:cs typeface="Arial" pitchFamily="34" charset="0"/>
              </a:rPr>
              <a:t>?</a:t>
            </a: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&lt;hi</a:t>
            </a:r>
            <a:r>
              <a:rPr lang="fr-FR" sz="3600" dirty="0">
                <a:solidFill>
                  <a:srgbClr val="F5844C"/>
                </a:solidFill>
                <a:highlight>
                  <a:srgbClr val="FFFFFF"/>
                </a:highlight>
              </a:rPr>
              <a:t> rend</a:t>
            </a:r>
            <a:r>
              <a:rPr lang="fr-FR" sz="36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3600" dirty="0">
                <a:solidFill>
                  <a:srgbClr val="993300"/>
                </a:solidFill>
                <a:highlight>
                  <a:srgbClr val="FFFFFF"/>
                </a:highlight>
              </a:rPr>
              <a:t>"grantha </a:t>
            </a:r>
            <a:r>
              <a:rPr lang="fr-FR" sz="3600" dirty="0" err="1">
                <a:solidFill>
                  <a:srgbClr val="993300"/>
                </a:solidFill>
                <a:highlight>
                  <a:srgbClr val="FFFFFF"/>
                </a:highlight>
              </a:rPr>
              <a:t>ornate</a:t>
            </a:r>
            <a:r>
              <a:rPr lang="fr-FR" sz="36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sz="3600" dirty="0" err="1">
                <a:solidFill>
                  <a:srgbClr val="000000"/>
                </a:solidFill>
                <a:highlight>
                  <a:srgbClr val="FFFFFF"/>
                </a:highlight>
              </a:rPr>
              <a:t>tribhu</a:t>
            </a:r>
            <a:r>
              <a:rPr lang="fr-FR" sz="3600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sz="36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hi&gt;</a:t>
            </a:r>
            <a:r>
              <a:rPr lang="fr-FR" sz="3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vaṉa</a:t>
            </a:r>
            <a:endParaRPr lang="fr-FR" sz="3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r-FR" sz="3600" dirty="0">
              <a:solidFill>
                <a:srgbClr val="FFFF00"/>
              </a:solidFill>
              <a:latin typeface="Gentium" panose="02000503060000020004" pitchFamily="2" charset="0"/>
              <a:cs typeface="Arial" pitchFamily="34" charset="0"/>
            </a:endParaRPr>
          </a:p>
          <a:p>
            <a:pPr marL="0" indent="0">
              <a:buNone/>
            </a:pPr>
            <a:r>
              <a:rPr lang="fr-FR" sz="3600" dirty="0" err="1" smtClean="0">
                <a:latin typeface="Gentium" panose="02000503060000020004" pitchFamily="2" charset="0"/>
                <a:cs typeface="Arial" pitchFamily="34" charset="0"/>
              </a:rPr>
              <a:t>See</a:t>
            </a:r>
            <a:r>
              <a:rPr lang="fr-FR" sz="3600" dirty="0" smtClean="0">
                <a:latin typeface="Gentium" panose="02000503060000020004" pitchFamily="2" charset="0"/>
                <a:cs typeface="Arial" pitchFamily="34" charset="0"/>
              </a:rPr>
              <a:t> EG 7.5</a:t>
            </a:r>
          </a:p>
          <a:p>
            <a:pPr marL="0" indent="0">
              <a:buNone/>
            </a:pPr>
            <a:endParaRPr lang="fr-FR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9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Tamil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Conjunct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Letters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12257"/>
            <a:ext cx="10515600" cy="396470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600" dirty="0" err="1" smtClean="0">
                <a:latin typeface="Gentium" panose="02000503060000020004" pitchFamily="2" charset="0"/>
              </a:rPr>
              <a:t>E.g</a:t>
            </a:r>
            <a:r>
              <a:rPr lang="fr-FR" sz="4600" dirty="0" smtClean="0">
                <a:latin typeface="Gentium" panose="02000503060000020004" pitchFamily="2" charset="0"/>
              </a:rPr>
              <a:t>. </a:t>
            </a:r>
            <a:r>
              <a:rPr lang="fr-FR" sz="4600" i="1" dirty="0" smtClean="0">
                <a:latin typeface="Gentium" panose="02000503060000020004" pitchFamily="2" charset="0"/>
              </a:rPr>
              <a:t>tt</a:t>
            </a:r>
            <a:r>
              <a:rPr lang="fr-FR" sz="4600" dirty="0" smtClean="0">
                <a:latin typeface="Gentium" panose="02000503060000020004" pitchFamily="2" charset="0"/>
              </a:rPr>
              <a:t>,</a:t>
            </a:r>
            <a:r>
              <a:rPr lang="fr-FR" sz="4600" i="1" dirty="0" smtClean="0">
                <a:latin typeface="Gentium" panose="02000503060000020004" pitchFamily="2" charset="0"/>
              </a:rPr>
              <a:t> </a:t>
            </a:r>
            <a:r>
              <a:rPr lang="fr-FR" sz="4600" i="1" dirty="0" err="1" smtClean="0">
                <a:latin typeface="Gentium" panose="02000503060000020004" pitchFamily="2" charset="0"/>
              </a:rPr>
              <a:t>kk</a:t>
            </a:r>
            <a:r>
              <a:rPr lang="fr-FR" sz="4600" dirty="0" smtClean="0">
                <a:latin typeface="Gentium" panose="02000503060000020004" pitchFamily="2" charset="0"/>
              </a:rPr>
              <a:t>, </a:t>
            </a:r>
            <a:r>
              <a:rPr lang="fr-FR" sz="4600" i="1" dirty="0" err="1" smtClean="0">
                <a:latin typeface="Gentium" panose="02000503060000020004" pitchFamily="2" charset="0"/>
              </a:rPr>
              <a:t>kku</a:t>
            </a:r>
            <a:r>
              <a:rPr lang="fr-FR" sz="4600" dirty="0" smtClean="0">
                <a:latin typeface="Gentium" panose="02000503060000020004" pitchFamily="2" charset="0"/>
              </a:rPr>
              <a:t>,</a:t>
            </a:r>
            <a:r>
              <a:rPr lang="fr-FR" sz="4600" i="1" dirty="0" smtClean="0">
                <a:latin typeface="Gentium" panose="02000503060000020004" pitchFamily="2" charset="0"/>
              </a:rPr>
              <a:t> nt</a:t>
            </a:r>
            <a:r>
              <a:rPr lang="fr-FR" sz="4600" dirty="0" smtClean="0">
                <a:latin typeface="Gentium" panose="02000503060000020004" pitchFamily="2" charset="0"/>
              </a:rPr>
              <a:t>, 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4600" dirty="0" smtClean="0">
              <a:latin typeface="Gentium" panose="02000503060000020004" pitchFamily="2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Treated</a:t>
            </a:r>
            <a:r>
              <a:rPr lang="fr-FR" sz="4600" dirty="0" smtClean="0">
                <a:latin typeface="Gentium" panose="02000503060000020004" pitchFamily="2" charset="0"/>
                <a:cs typeface="Arial" panose="020B0604020202020204" pitchFamily="34" charset="0"/>
              </a:rPr>
              <a:t> in </a:t>
            </a:r>
            <a:r>
              <a:rPr lang="fr-FR" sz="4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transliteration</a:t>
            </a:r>
            <a:r>
              <a:rPr lang="fr-FR" sz="4600" dirty="0" smtClean="0">
                <a:latin typeface="Gentium" panose="02000503060000020004" pitchFamily="2" charset="0"/>
                <a:cs typeface="Arial" panose="020B0604020202020204" pitchFamily="34" charset="0"/>
              </a:rPr>
              <a:t>, </a:t>
            </a:r>
            <a:r>
              <a:rPr lang="fr-FR" sz="4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thus</a:t>
            </a:r>
            <a:endParaRPr lang="fr-FR" sz="46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46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600" i="1" dirty="0" smtClean="0">
                <a:latin typeface="Gentium" panose="02000503060000020004" pitchFamily="2" charset="0"/>
              </a:rPr>
              <a:t>t=t</a:t>
            </a:r>
            <a:r>
              <a:rPr lang="fr-FR" sz="4600" dirty="0">
                <a:latin typeface="Gentium" panose="02000503060000020004" pitchFamily="2" charset="0"/>
              </a:rPr>
              <a:t>,</a:t>
            </a:r>
            <a:r>
              <a:rPr lang="fr-FR" sz="4600" i="1" dirty="0">
                <a:latin typeface="Gentium" panose="02000503060000020004" pitchFamily="2" charset="0"/>
              </a:rPr>
              <a:t> </a:t>
            </a:r>
            <a:r>
              <a:rPr lang="fr-FR" sz="4600" i="1" dirty="0" smtClean="0">
                <a:latin typeface="Gentium" panose="02000503060000020004" pitchFamily="2" charset="0"/>
              </a:rPr>
              <a:t>k=k</a:t>
            </a:r>
            <a:r>
              <a:rPr lang="fr-FR" sz="4600" dirty="0">
                <a:latin typeface="Gentium" panose="02000503060000020004" pitchFamily="2" charset="0"/>
              </a:rPr>
              <a:t>, </a:t>
            </a:r>
            <a:r>
              <a:rPr lang="fr-FR" sz="4600" i="1" dirty="0" smtClean="0">
                <a:latin typeface="Gentium" panose="02000503060000020004" pitchFamily="2" charset="0"/>
              </a:rPr>
              <a:t>k=</a:t>
            </a:r>
            <a:r>
              <a:rPr lang="fr-FR" sz="4600" i="1" dirty="0" err="1" smtClean="0">
                <a:latin typeface="Gentium" panose="02000503060000020004" pitchFamily="2" charset="0"/>
              </a:rPr>
              <a:t>ku</a:t>
            </a:r>
            <a:r>
              <a:rPr lang="fr-FR" sz="4600" dirty="0">
                <a:latin typeface="Gentium" panose="02000503060000020004" pitchFamily="2" charset="0"/>
              </a:rPr>
              <a:t>,</a:t>
            </a:r>
            <a:r>
              <a:rPr lang="fr-FR" sz="4600" i="1" dirty="0">
                <a:latin typeface="Gentium" panose="02000503060000020004" pitchFamily="2" charset="0"/>
              </a:rPr>
              <a:t> </a:t>
            </a:r>
            <a:r>
              <a:rPr lang="fr-FR" sz="4600" i="1" dirty="0" smtClean="0">
                <a:latin typeface="Gentium" panose="02000503060000020004" pitchFamily="2" charset="0"/>
              </a:rPr>
              <a:t>n=t</a:t>
            </a:r>
            <a:endParaRPr lang="fr-FR" sz="60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sz="6000" i="1" dirty="0" smtClean="0"/>
          </a:p>
          <a:p>
            <a:pPr marL="0" indent="0">
              <a:buNone/>
            </a:pPr>
            <a:endParaRPr lang="fr-FR" sz="6000" i="1" dirty="0" smtClean="0"/>
          </a:p>
          <a:p>
            <a:pPr marL="0" indent="0">
              <a:buNone/>
            </a:pPr>
            <a:endParaRPr lang="fr-FR" sz="6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60852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itchFamily="34" charset="0"/>
                <a:cs typeface="Arial" pitchFamily="34" charset="0"/>
              </a:rPr>
              <a:t>Tamil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Conjunct</a:t>
            </a:r>
            <a:r>
              <a:rPr lang="fr-F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latin typeface="Arial" pitchFamily="34" charset="0"/>
                <a:cs typeface="Arial" pitchFamily="34" charset="0"/>
              </a:rPr>
              <a:t>Letters</a:t>
            </a:r>
            <a:endParaRPr lang="fr-F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7600" dirty="0" err="1" smtClean="0">
                <a:latin typeface="Gentium" panose="02000503060000020004" pitchFamily="2" charset="0"/>
              </a:rPr>
              <a:t>What</a:t>
            </a:r>
            <a:r>
              <a:rPr lang="fr-FR" sz="7600" dirty="0" smtClean="0">
                <a:latin typeface="Gentium" panose="02000503060000020004" pitchFamily="2" charset="0"/>
              </a:rPr>
              <a:t> if the </a:t>
            </a:r>
            <a:r>
              <a:rPr lang="fr-FR" sz="7600" dirty="0" err="1" smtClean="0">
                <a:latin typeface="Gentium" panose="02000503060000020004" pitchFamily="2" charset="0"/>
              </a:rPr>
              <a:t>conjunct</a:t>
            </a:r>
            <a:r>
              <a:rPr lang="fr-FR" sz="7600" dirty="0" smtClean="0">
                <a:latin typeface="Gentium" panose="02000503060000020004" pitchFamily="2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</a:rPr>
              <a:t>is</a:t>
            </a:r>
            <a:r>
              <a:rPr lang="fr-FR" sz="7600" dirty="0" smtClean="0">
                <a:latin typeface="Gentium" panose="02000503060000020004" pitchFamily="2" charset="0"/>
              </a:rPr>
              <a:t> at the </a:t>
            </a:r>
            <a:r>
              <a:rPr lang="fr-FR" sz="7600" dirty="0" err="1" smtClean="0">
                <a:latin typeface="Gentium" panose="02000503060000020004" pitchFamily="2" charset="0"/>
              </a:rPr>
              <a:t>boundary</a:t>
            </a:r>
            <a:r>
              <a:rPr lang="fr-FR" sz="7600" dirty="0" smtClean="0">
                <a:latin typeface="Gentium" panose="02000503060000020004" pitchFamily="2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</a:rPr>
              <a:t>between</a:t>
            </a:r>
            <a:r>
              <a:rPr lang="fr-FR" sz="7600" dirty="0" smtClean="0">
                <a:latin typeface="Gentium" panose="02000503060000020004" pitchFamily="2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</a:rPr>
              <a:t>two</a:t>
            </a:r>
            <a:r>
              <a:rPr lang="fr-FR" sz="7600" dirty="0" smtClean="0">
                <a:latin typeface="Gentium" panose="02000503060000020004" pitchFamily="2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</a:rPr>
              <a:t>words</a:t>
            </a:r>
            <a:r>
              <a:rPr lang="fr-FR" sz="7600" dirty="0" smtClean="0">
                <a:latin typeface="Gentium" panose="02000503060000020004" pitchFamily="2" charset="0"/>
              </a:rPr>
              <a:t> or </a:t>
            </a:r>
            <a:r>
              <a:rPr lang="fr-FR" sz="7600" dirty="0" err="1" smtClean="0">
                <a:latin typeface="Gentium" panose="02000503060000020004" pitchFamily="2" charset="0"/>
              </a:rPr>
              <a:t>two</a:t>
            </a:r>
            <a:r>
              <a:rPr lang="fr-FR" sz="7600" dirty="0" smtClean="0">
                <a:latin typeface="Gentium" panose="02000503060000020004" pitchFamily="2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</a:rPr>
              <a:t>elements</a:t>
            </a:r>
            <a:r>
              <a:rPr lang="fr-FR" sz="7600" dirty="0" smtClean="0">
                <a:latin typeface="Gentium" panose="02000503060000020004" pitchFamily="2" charset="0"/>
              </a:rPr>
              <a:t> of a compound </a:t>
            </a:r>
            <a:r>
              <a:rPr lang="fr-FR" sz="7600" dirty="0" err="1" smtClean="0">
                <a:latin typeface="Gentium" panose="02000503060000020004" pitchFamily="2" charset="0"/>
              </a:rPr>
              <a:t>word</a:t>
            </a:r>
            <a:r>
              <a:rPr lang="fr-FR" sz="7600" dirty="0" smtClean="0">
                <a:latin typeface="Gentium" panose="02000503060000020004" pitchFamily="2" charset="0"/>
              </a:rPr>
              <a:t>?</a:t>
            </a:r>
            <a:endParaRPr lang="fr-FR" sz="76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7600" dirty="0" smtClean="0">
              <a:solidFill>
                <a:srgbClr val="000000"/>
              </a:solidFill>
              <a:latin typeface="Gentium" panose="02000503060000020004" pitchFamily="2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7600" i="1" dirty="0" smtClean="0">
                <a:solidFill>
                  <a:srgbClr val="000000"/>
                </a:solidFill>
                <a:latin typeface="Gentium" panose="02000503060000020004" pitchFamily="2" charset="0"/>
              </a:rPr>
              <a:t>k</a:t>
            </a:r>
            <a:r>
              <a:rPr lang="fr-FR" sz="7600" i="1" dirty="0">
                <a:solidFill>
                  <a:srgbClr val="000000"/>
                </a:solidFill>
                <a:latin typeface="Gentium" panose="02000503060000020004" pitchFamily="2" charset="0"/>
              </a:rPr>
              <a:t>= </a:t>
            </a:r>
            <a:r>
              <a:rPr lang="fr-FR" sz="7600" i="1" dirty="0" smtClean="0">
                <a:solidFill>
                  <a:srgbClr val="000000"/>
                </a:solidFill>
                <a:latin typeface="Gentium" panose="02000503060000020004" pitchFamily="2" charset="0"/>
              </a:rPr>
              <a:t>ka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7600" i="1" dirty="0" smtClean="0">
                <a:solidFill>
                  <a:srgbClr val="000000"/>
                </a:solidFill>
                <a:latin typeface="Gentium" panose="02000503060000020004" pitchFamily="2" charset="0"/>
              </a:rPr>
              <a:t>k</a:t>
            </a:r>
            <a:r>
              <a:rPr lang="fr-FR" sz="7600" i="1" dirty="0">
                <a:solidFill>
                  <a:srgbClr val="000000"/>
                </a:solidFill>
                <a:latin typeface="Gentium" panose="02000503060000020004" pitchFamily="2" charset="0"/>
              </a:rPr>
              <a:t>=-ka </a:t>
            </a:r>
            <a:r>
              <a:rPr lang="fr-FR" sz="7600" dirty="0">
                <a:solidFill>
                  <a:srgbClr val="000000"/>
                </a:solidFill>
                <a:latin typeface="Gentium" panose="02000503060000020004" pitchFamily="2" charset="0"/>
              </a:rPr>
              <a:t>(or </a:t>
            </a:r>
            <a:r>
              <a:rPr lang="fr-FR" sz="7600" i="1" dirty="0">
                <a:solidFill>
                  <a:srgbClr val="000000"/>
                </a:solidFill>
                <a:latin typeface="Gentium" panose="02000503060000020004" pitchFamily="2" charset="0"/>
              </a:rPr>
              <a:t>k-=ka</a:t>
            </a:r>
            <a:r>
              <a:rPr lang="fr-FR" sz="7600" dirty="0" smtClean="0">
                <a:solidFill>
                  <a:srgbClr val="000000"/>
                </a:solidFill>
                <a:latin typeface="Gentium" panose="02000503060000020004" pitchFamily="2" charset="0"/>
              </a:rPr>
              <a:t>? </a:t>
            </a:r>
            <a:r>
              <a:rPr lang="fr-FR" sz="7600" b="1" dirty="0" smtClean="0">
                <a:solidFill>
                  <a:srgbClr val="FF0000"/>
                </a:solidFill>
                <a:latin typeface="Gentium" panose="02000503060000020004" pitchFamily="2" charset="0"/>
              </a:rPr>
              <a:t>TBC</a:t>
            </a:r>
            <a:r>
              <a:rPr lang="fr-FR" sz="7600" dirty="0" smtClean="0">
                <a:solidFill>
                  <a:srgbClr val="000000"/>
                </a:solidFill>
                <a:latin typeface="Gentium" panose="02000503060000020004" pitchFamily="2" charset="0"/>
              </a:rPr>
              <a:t>)</a:t>
            </a:r>
            <a:endParaRPr lang="fr-FR" sz="76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7600" dirty="0" smtClean="0">
              <a:latin typeface="Gentium" panose="02000503060000020004" pitchFamily="2" charset="0"/>
              <a:cs typeface="Arial" panose="020B0604020202020204" pitchFamily="34" charset="0"/>
            </a:endParaRPr>
          </a:p>
          <a:p>
            <a:pPr marL="35401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7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Probably</a:t>
            </a:r>
            <a:r>
              <a:rPr lang="fr-FR" sz="76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automatically</a:t>
            </a:r>
            <a:r>
              <a:rPr lang="fr-FR" sz="7600" dirty="0" smtClean="0">
                <a:latin typeface="Gentium" panose="02000503060000020004" pitchFamily="2" charset="0"/>
                <a:cs typeface="Arial" panose="020B0604020202020204" pitchFamily="34" charset="0"/>
              </a:rPr>
              <a:t> </a:t>
            </a:r>
            <a:r>
              <a:rPr lang="fr-FR" sz="7600" dirty="0" err="1" smtClean="0">
                <a:latin typeface="Gentium" panose="02000503060000020004" pitchFamily="2" charset="0"/>
                <a:cs typeface="Arial" panose="020B0604020202020204" pitchFamily="34" charset="0"/>
              </a:rPr>
              <a:t>replaced</a:t>
            </a:r>
            <a:r>
              <a:rPr lang="fr-FR" sz="7600" dirty="0" smtClean="0">
                <a:latin typeface="Gentium" panose="02000503060000020004" pitchFamily="2" charset="0"/>
                <a:cs typeface="Arial" panose="020B0604020202020204" pitchFamily="34" charset="0"/>
              </a:rPr>
              <a:t> by</a:t>
            </a:r>
          </a:p>
          <a:p>
            <a:pPr marL="354013" indent="0" algn="just">
              <a:spcBef>
                <a:spcPts val="0"/>
              </a:spcBef>
              <a:buNone/>
            </a:pP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&lt;</a:t>
            </a:r>
            <a:r>
              <a:rPr lang="fr-FR" sz="7600" dirty="0" err="1">
                <a:solidFill>
                  <a:srgbClr val="000080"/>
                </a:solidFill>
                <a:latin typeface="Gentium" panose="02000503060000020004" pitchFamily="2" charset="0"/>
              </a:rPr>
              <a:t>seg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 </a:t>
            </a:r>
            <a:r>
              <a:rPr lang="fr-FR" sz="7600" dirty="0">
                <a:solidFill>
                  <a:srgbClr val="008080"/>
                </a:solidFill>
                <a:latin typeface="Gentium" panose="02000503060000020004" pitchFamily="2" charset="0"/>
              </a:rPr>
              <a:t>type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=</a:t>
            </a:r>
            <a:r>
              <a:rPr lang="fr-FR" sz="7600" dirty="0">
                <a:solidFill>
                  <a:srgbClr val="DD1144"/>
                </a:solidFill>
                <a:latin typeface="Gentium" panose="02000503060000020004" pitchFamily="2" charset="0"/>
              </a:rPr>
              <a:t>"</a:t>
            </a:r>
            <a:r>
              <a:rPr lang="fr-FR" sz="7600" dirty="0" err="1">
                <a:solidFill>
                  <a:srgbClr val="DD1144"/>
                </a:solidFill>
                <a:latin typeface="Gentium" panose="02000503060000020004" pitchFamily="2" charset="0"/>
              </a:rPr>
              <a:t>aksara</a:t>
            </a:r>
            <a:r>
              <a:rPr lang="fr-FR" sz="7600" dirty="0">
                <a:solidFill>
                  <a:srgbClr val="DD1144"/>
                </a:solidFill>
                <a:latin typeface="Gentium" panose="02000503060000020004" pitchFamily="2" charset="0"/>
              </a:rPr>
              <a:t>"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&gt;</a:t>
            </a:r>
            <a:r>
              <a:rPr lang="fr-FR" sz="7600" dirty="0">
                <a:solidFill>
                  <a:srgbClr val="333333"/>
                </a:solidFill>
                <a:latin typeface="Gentium" panose="02000503060000020004" pitchFamily="2" charset="0"/>
              </a:rPr>
              <a:t>k ka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&lt;/</a:t>
            </a:r>
            <a:r>
              <a:rPr lang="fr-FR" sz="7600" dirty="0" err="1">
                <a:solidFill>
                  <a:srgbClr val="000080"/>
                </a:solidFill>
                <a:latin typeface="Gentium" panose="02000503060000020004" pitchFamily="2" charset="0"/>
              </a:rPr>
              <a:t>seg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&gt;</a:t>
            </a:r>
            <a:endParaRPr lang="fr-FR" sz="7600" dirty="0">
              <a:latin typeface="Gentium" panose="02000503060000020004" pitchFamily="2" charset="0"/>
            </a:endParaRPr>
          </a:p>
          <a:p>
            <a:pPr marL="354013" indent="0">
              <a:buNone/>
            </a:pP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&lt;</a:t>
            </a:r>
            <a:r>
              <a:rPr lang="fr-FR" sz="7600" dirty="0" err="1">
                <a:solidFill>
                  <a:srgbClr val="000080"/>
                </a:solidFill>
                <a:latin typeface="Gentium" panose="02000503060000020004" pitchFamily="2" charset="0"/>
              </a:rPr>
              <a:t>seg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 </a:t>
            </a:r>
            <a:r>
              <a:rPr lang="fr-FR" sz="7600" dirty="0">
                <a:solidFill>
                  <a:srgbClr val="008080"/>
                </a:solidFill>
                <a:latin typeface="Gentium" panose="02000503060000020004" pitchFamily="2" charset="0"/>
              </a:rPr>
              <a:t>type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=</a:t>
            </a:r>
            <a:r>
              <a:rPr lang="fr-FR" sz="7600" dirty="0">
                <a:solidFill>
                  <a:srgbClr val="DD1144"/>
                </a:solidFill>
                <a:latin typeface="Gentium" panose="02000503060000020004" pitchFamily="2" charset="0"/>
              </a:rPr>
              <a:t>"</a:t>
            </a:r>
            <a:r>
              <a:rPr lang="fr-FR" sz="7600" dirty="0" err="1">
                <a:solidFill>
                  <a:srgbClr val="DD1144"/>
                </a:solidFill>
                <a:latin typeface="Gentium" panose="02000503060000020004" pitchFamily="2" charset="0"/>
              </a:rPr>
              <a:t>aksara</a:t>
            </a:r>
            <a:r>
              <a:rPr lang="fr-FR" sz="7600" dirty="0">
                <a:solidFill>
                  <a:srgbClr val="DD1144"/>
                </a:solidFill>
                <a:latin typeface="Gentium" panose="02000503060000020004" pitchFamily="2" charset="0"/>
              </a:rPr>
              <a:t>"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&gt;</a:t>
            </a:r>
            <a:r>
              <a:rPr lang="fr-FR" sz="7600" dirty="0" err="1">
                <a:solidFill>
                  <a:srgbClr val="333333"/>
                </a:solidFill>
                <a:latin typeface="Gentium" panose="02000503060000020004" pitchFamily="2" charset="0"/>
              </a:rPr>
              <a:t>k-ka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&lt;/</a:t>
            </a:r>
            <a:r>
              <a:rPr lang="fr-FR" sz="7600" dirty="0" err="1">
                <a:solidFill>
                  <a:srgbClr val="000080"/>
                </a:solidFill>
                <a:latin typeface="Gentium" panose="02000503060000020004" pitchFamily="2" charset="0"/>
              </a:rPr>
              <a:t>seg</a:t>
            </a:r>
            <a:r>
              <a:rPr lang="fr-FR" sz="7600" dirty="0">
                <a:solidFill>
                  <a:srgbClr val="000080"/>
                </a:solidFill>
                <a:latin typeface="Gentium" panose="02000503060000020004" pitchFamily="2" charset="0"/>
              </a:rPr>
              <a:t>&gt;</a:t>
            </a:r>
            <a:endParaRPr lang="fr-FR" sz="7600" i="1" dirty="0" smtClean="0">
              <a:latin typeface="Gentium" panose="02000503060000020004" pitchFamily="2" charset="0"/>
            </a:endParaRPr>
          </a:p>
          <a:p>
            <a:pPr marL="0" indent="0">
              <a:buNone/>
            </a:pPr>
            <a:endParaRPr lang="fr-FR" sz="6000" i="1" dirty="0" smtClean="0"/>
          </a:p>
          <a:p>
            <a:pPr marL="0" indent="0">
              <a:buNone/>
            </a:pPr>
            <a:endParaRPr lang="fr-FR" sz="60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fr-FR" sz="6000" i="1" dirty="0"/>
          </a:p>
        </p:txBody>
      </p:sp>
    </p:spTree>
    <p:extLst>
      <p:ext uri="{BB962C8B-B14F-4D97-AF65-F5344CB8AC3E}">
        <p14:creationId xmlns:p14="http://schemas.microsoft.com/office/powerpoint/2010/main" val="140935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2343705"/>
            <a:ext cx="11039061" cy="383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5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pt-BR" sz="54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lb </a:t>
            </a:r>
            <a:r>
              <a:rPr lang="pt-BR" sz="54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n</a:t>
            </a:r>
            <a:r>
              <a:rPr lang="pt-BR" sz="5400" dirty="0" smtClean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54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"1" </a:t>
            </a:r>
            <a:r>
              <a:rPr lang="pt-BR" sz="54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GB" sz="54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 for </a:t>
            </a:r>
            <a:r>
              <a:rPr lang="en-GB" sz="5400" dirty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physical line on the artefact</a:t>
            </a:r>
            <a:r>
              <a:rPr lang="en-GB" sz="54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endParaRPr lang="fr-FR" sz="1200" dirty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pt-BR" sz="5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pt-BR" sz="54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lb </a:t>
            </a:r>
            <a:r>
              <a:rPr lang="pt-BR" sz="54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n</a:t>
            </a:r>
            <a:r>
              <a:rPr lang="pt-BR" sz="5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5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pt-BR" sz="54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2" </a:t>
            </a:r>
            <a:r>
              <a:rPr lang="pt-BR" sz="5400" dirty="0" smtClean="0">
                <a:solidFill>
                  <a:srgbClr val="F5844C"/>
                </a:solidFill>
                <a:highlight>
                  <a:srgbClr val="FFFFFF"/>
                </a:highlight>
              </a:rPr>
              <a:t>break</a:t>
            </a:r>
            <a:r>
              <a:rPr lang="pt-BR" sz="5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pt-BR" sz="5400" dirty="0">
                <a:solidFill>
                  <a:srgbClr val="993300"/>
                </a:solidFill>
                <a:highlight>
                  <a:srgbClr val="FFFFFF"/>
                </a:highlight>
              </a:rPr>
              <a:t>"no</a:t>
            </a:r>
            <a:r>
              <a:rPr lang="pt-BR" sz="5400" dirty="0" smtClean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pt-BR" sz="5400" dirty="0" smtClean="0">
                <a:solidFill>
                  <a:srgbClr val="000096"/>
                </a:solidFill>
                <a:highlight>
                  <a:srgbClr val="FFFFFF"/>
                </a:highlight>
              </a:rPr>
              <a:t>/&gt;</a:t>
            </a:r>
            <a:r>
              <a:rPr lang="en-GB" sz="54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 when </a:t>
            </a:r>
            <a:r>
              <a:rPr lang="en-GB" sz="5400" dirty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the line breaks a word between line 1 and 2</a:t>
            </a:r>
            <a:r>
              <a:rPr lang="en-GB" sz="5400" dirty="0" smtClean="0">
                <a:latin typeface="Gentium" panose="02000503060000020004" pitchFamily="2" charset="0"/>
                <a:ea typeface="DengXian"/>
                <a:cs typeface="Latha" panose="020B0604020202020204" pitchFamily="34" charset="0"/>
              </a:rPr>
              <a:t>.</a:t>
            </a:r>
            <a:endParaRPr lang="fr-FR" sz="5400" dirty="0">
              <a:latin typeface="Gentium" panose="02000503060000020004" pitchFamily="2" charset="0"/>
              <a:ea typeface="DengXian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6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1844</Words>
  <Application>Microsoft Office PowerPoint</Application>
  <PresentationFormat>Grand écran</PresentationFormat>
  <Paragraphs>331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9" baseType="lpstr">
      <vt:lpstr>Arial</vt:lpstr>
      <vt:lpstr>Calibri</vt:lpstr>
      <vt:lpstr>Calibri Light</vt:lpstr>
      <vt:lpstr>Consolas</vt:lpstr>
      <vt:lpstr>Courier New</vt:lpstr>
      <vt:lpstr>DengXian</vt:lpstr>
      <vt:lpstr>DengXian</vt:lpstr>
      <vt:lpstr>e-Tamil OTC</vt:lpstr>
      <vt:lpstr>Gentium</vt:lpstr>
      <vt:lpstr>Latha</vt:lpstr>
      <vt:lpstr>Times New Roman</vt:lpstr>
      <vt:lpstr>Thème Office</vt:lpstr>
      <vt:lpstr>Raccourcis</vt:lpstr>
      <vt:lpstr>Space/Espace</vt:lpstr>
      <vt:lpstr>Encoding Tamil Texts</vt:lpstr>
      <vt:lpstr>Puḷḷi</vt:lpstr>
      <vt:lpstr>Grantha Syllables</vt:lpstr>
      <vt:lpstr>Grantha Syllables</vt:lpstr>
      <vt:lpstr>Tamil Conjunct Letters</vt:lpstr>
      <vt:lpstr>Tamil Conjunct Letters</vt:lpstr>
      <vt:lpstr>Basic Markup</vt:lpstr>
      <vt:lpstr>Basic Markup</vt:lpstr>
      <vt:lpstr>&lt;milestone/&gt; (EG 3.6)</vt:lpstr>
      <vt:lpstr>Présentation PowerPoint</vt:lpstr>
      <vt:lpstr>Table (EGv01, p. 55)</vt:lpstr>
      <vt:lpstr>Editorial Correction Scribal Omission</vt:lpstr>
      <vt:lpstr>NB</vt:lpstr>
      <vt:lpstr>Lacunae</vt:lpstr>
      <vt:lpstr>Editorial Correction Scribal Error</vt:lpstr>
      <vt:lpstr>Editorial Correction Editorial Deletion</vt:lpstr>
      <vt:lpstr>Normalisation / Regularisation / Standardisation</vt:lpstr>
      <vt:lpstr>Correction OR Standardisation?</vt:lpstr>
      <vt:lpstr>Where to place &lt;orig&gt;&lt;/orig&gt; ?</vt:lpstr>
      <vt:lpstr>Examples of tagging only with &lt;orig&gt;&lt;/orig&gt;</vt:lpstr>
      <vt:lpstr>Symbols (EG 4.2)</vt:lpstr>
      <vt:lpstr>Symbols (EG 4.2)</vt:lpstr>
      <vt:lpstr>Verse</vt:lpstr>
      <vt:lpstr>Sandhi Split</vt:lpstr>
      <vt:lpstr>Word-Split</vt:lpstr>
      <vt:lpstr>Adjectives</vt:lpstr>
      <vt:lpstr>Numerals: iru vs. iraṇṭu </vt:lpstr>
      <vt:lpstr>Forms derived from āku-tal</vt:lpstr>
      <vt:lpstr>Examples of word-split</vt:lpstr>
      <vt:lpstr>Examples of word-split</vt:lpstr>
      <vt:lpstr>Examples of word-split</vt:lpstr>
      <vt:lpstr>Allographs</vt:lpstr>
      <vt:lpstr>Particular Form of Letters</vt:lpstr>
      <vt:lpstr>Candirādittavat  (tta = Tamil script NOT Grantha) NOT candirādittavat</vt:lpstr>
      <vt:lpstr>Présentation PowerPoint</vt:lpstr>
      <vt:lpstr>Punctuation (old policy)</vt:lpstr>
      <vt:lpstr>Syllable split between two lines</vt:lpstr>
      <vt:lpstr>Syllable Split between Lines</vt:lpstr>
      <vt:lpstr>The kāl issue</vt:lpstr>
      <vt:lpstr>Scenario A: simple interrupted akṣaras</vt:lpstr>
      <vt:lpstr>Scenario B: simple ambiguous kāl</vt:lpstr>
      <vt:lpstr>Présentation PowerPoint</vt:lpstr>
      <vt:lpstr>Scenario C:  interrupted akṣara with ambiguous kāl</vt:lpstr>
      <vt:lpstr>Scenario D:  interrupted akṣara followed by a lacuna with supplied kāl</vt:lpstr>
      <vt:lpstr>Scenario E interrupted akṣara followed by a lacuna with possibly lost kāl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manufrancis</dc:creator>
  <cp:lastModifiedBy>manufrancis</cp:lastModifiedBy>
  <cp:revision>77</cp:revision>
  <dcterms:created xsi:type="dcterms:W3CDTF">2019-10-01T13:56:47Z</dcterms:created>
  <dcterms:modified xsi:type="dcterms:W3CDTF">2020-02-04T13:50:38Z</dcterms:modified>
</cp:coreProperties>
</file>