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7023100" cy="9906000"/>
  <p:notesSz cx="7023100" cy="9906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31" autoAdjust="0"/>
    <p:restoredTop sz="94660"/>
  </p:normalViewPr>
  <p:slideViewPr>
    <p:cSldViewPr>
      <p:cViewPr>
        <p:scale>
          <a:sx n="75" d="100"/>
          <a:sy n="75" d="100"/>
        </p:scale>
        <p:origin x="-27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732" y="3070860"/>
            <a:ext cx="5969635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3465" y="5547360"/>
            <a:ext cx="491617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1155" y="2278380"/>
            <a:ext cx="3055048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16896" y="2278380"/>
            <a:ext cx="3055048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0" y="1133792"/>
            <a:ext cx="7019925" cy="0"/>
          </a:xfrm>
          <a:custGeom>
            <a:avLst/>
            <a:gdLst/>
            <a:ahLst/>
            <a:cxnLst/>
            <a:rect l="l" t="t" r="r" b="b"/>
            <a:pathLst>
              <a:path w="7019925">
                <a:moveTo>
                  <a:pt x="0" y="0"/>
                </a:moveTo>
                <a:lnTo>
                  <a:pt x="7019925" y="0"/>
                </a:lnTo>
              </a:path>
            </a:pathLst>
          </a:custGeom>
          <a:ln w="53975">
            <a:solidFill>
              <a:srgbClr val="867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70" y="1106805"/>
            <a:ext cx="7019925" cy="53975"/>
          </a:xfrm>
          <a:custGeom>
            <a:avLst/>
            <a:gdLst/>
            <a:ahLst/>
            <a:cxnLst/>
            <a:rect l="l" t="t" r="r" b="b"/>
            <a:pathLst>
              <a:path w="7019925" h="53975">
                <a:moveTo>
                  <a:pt x="0" y="53975"/>
                </a:moveTo>
                <a:lnTo>
                  <a:pt x="7019925" y="53975"/>
                </a:lnTo>
                <a:lnTo>
                  <a:pt x="701992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ln w="9525">
            <a:solidFill>
              <a:srgbClr val="867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155" y="396240"/>
            <a:ext cx="632079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155" y="2278380"/>
            <a:ext cx="632079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87854" y="9212580"/>
            <a:ext cx="2247392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1155" y="9212580"/>
            <a:ext cx="1615313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08807" y="8996713"/>
            <a:ext cx="2032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350" y="685800"/>
            <a:ext cx="19742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1.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KAMERALAR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750" y="1676400"/>
            <a:ext cx="5715000" cy="56764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1.1. </a:t>
            </a:r>
            <a:r>
              <a:rPr b="1" spc="-5" dirty="0">
                <a:latin typeface="Times New Roman"/>
                <a:cs typeface="Times New Roman"/>
              </a:rPr>
              <a:t>Kamera Nedir?</a:t>
            </a:r>
            <a:endParaRPr>
              <a:latin typeface="Times New Roman"/>
              <a:cs typeface="Times New Roman"/>
            </a:endParaRPr>
          </a:p>
          <a:p>
            <a:pPr marL="12700" marR="5715" indent="359410" algn="just">
              <a:lnSpc>
                <a:spcPct val="95900"/>
              </a:lnSpc>
              <a:spcBef>
                <a:spcPts val="1215"/>
              </a:spcBef>
            </a:pPr>
            <a:r>
              <a:rPr sz="1400" spc="-5" dirty="0">
                <a:latin typeface="Times New Roman"/>
                <a:cs typeface="Times New Roman"/>
              </a:rPr>
              <a:t>Kameralar televizyon yayıncılığının temel donanımlarındandır. Yaklaşık </a:t>
            </a:r>
            <a:r>
              <a:rPr sz="1400" dirty="0">
                <a:latin typeface="Times New Roman"/>
                <a:cs typeface="Times New Roman"/>
              </a:rPr>
              <a:t>yüz </a:t>
            </a:r>
            <a:r>
              <a:rPr sz="1400" spc="-5" dirty="0">
                <a:latin typeface="Times New Roman"/>
                <a:cs typeface="Times New Roman"/>
              </a:rPr>
              <a:t>yıl önce  </a:t>
            </a:r>
            <a:r>
              <a:rPr sz="1400" dirty="0">
                <a:latin typeface="Times New Roman"/>
                <a:cs typeface="Times New Roman"/>
              </a:rPr>
              <a:t>icad </a:t>
            </a:r>
            <a:r>
              <a:rPr sz="1400" spc="-5" dirty="0">
                <a:latin typeface="Times New Roman"/>
                <a:cs typeface="Times New Roman"/>
              </a:rPr>
              <a:t>edilen kameralar bugün hayatımızın </a:t>
            </a:r>
            <a:r>
              <a:rPr sz="1400" dirty="0">
                <a:latin typeface="Times New Roman"/>
                <a:cs typeface="Times New Roman"/>
              </a:rPr>
              <a:t>pek çok alanında </a:t>
            </a:r>
            <a:r>
              <a:rPr sz="1400" spc="-5" dirty="0">
                <a:latin typeface="Times New Roman"/>
                <a:cs typeface="Times New Roman"/>
              </a:rPr>
              <a:t>yerini almıştır. Kameraların </a:t>
            </a:r>
            <a:r>
              <a:rPr sz="1400" dirty="0">
                <a:latin typeface="Times New Roman"/>
                <a:cs typeface="Times New Roman"/>
              </a:rPr>
              <a:t>TV  </a:t>
            </a:r>
            <a:r>
              <a:rPr sz="1400" spc="-5" dirty="0">
                <a:latin typeface="Times New Roman"/>
                <a:cs typeface="Times New Roman"/>
              </a:rPr>
              <a:t>yayıncılığı için kullanılanları dışında kişisel çekimler </a:t>
            </a:r>
            <a:r>
              <a:rPr sz="1400" dirty="0">
                <a:latin typeface="Times New Roman"/>
                <a:cs typeface="Times New Roman"/>
              </a:rPr>
              <a:t>için </a:t>
            </a:r>
            <a:r>
              <a:rPr sz="1400" spc="-5" dirty="0">
                <a:latin typeface="Times New Roman"/>
                <a:cs typeface="Times New Roman"/>
              </a:rPr>
              <a:t>amatör kameralar, bina güvenliği  </a:t>
            </a:r>
            <a:r>
              <a:rPr sz="1400" dirty="0">
                <a:latin typeface="Times New Roman"/>
                <a:cs typeface="Times New Roman"/>
              </a:rPr>
              <a:t>için </a:t>
            </a:r>
            <a:r>
              <a:rPr sz="1400" spc="-5" dirty="0">
                <a:latin typeface="Times New Roman"/>
                <a:cs typeface="Times New Roman"/>
              </a:rPr>
              <a:t>güvenlik kameraları, </a:t>
            </a:r>
            <a:r>
              <a:rPr sz="1400" spc="-10" dirty="0">
                <a:latin typeface="Times New Roman"/>
                <a:cs typeface="Times New Roman"/>
              </a:rPr>
              <a:t>su </a:t>
            </a:r>
            <a:r>
              <a:rPr sz="1400" spc="-5" dirty="0">
                <a:latin typeface="Times New Roman"/>
                <a:cs typeface="Times New Roman"/>
              </a:rPr>
              <a:t>altını görüntülemek </a:t>
            </a:r>
            <a:r>
              <a:rPr sz="1400" dirty="0">
                <a:latin typeface="Times New Roman"/>
                <a:cs typeface="Times New Roman"/>
              </a:rPr>
              <a:t>için </a:t>
            </a:r>
            <a:r>
              <a:rPr sz="1400" spc="-5" dirty="0">
                <a:latin typeface="Times New Roman"/>
                <a:cs typeface="Times New Roman"/>
              </a:rPr>
              <a:t>su </a:t>
            </a:r>
            <a:r>
              <a:rPr sz="1400" dirty="0">
                <a:latin typeface="Times New Roman"/>
                <a:cs typeface="Times New Roman"/>
              </a:rPr>
              <a:t>altı </a:t>
            </a:r>
            <a:r>
              <a:rPr sz="1400" spc="-5" dirty="0">
                <a:latin typeface="Times New Roman"/>
                <a:cs typeface="Times New Roman"/>
              </a:rPr>
              <a:t>kameraları </a:t>
            </a:r>
            <a:r>
              <a:rPr sz="1400" spc="-10" dirty="0">
                <a:latin typeface="Times New Roman"/>
                <a:cs typeface="Times New Roman"/>
              </a:rPr>
              <a:t>ve </a:t>
            </a:r>
            <a:r>
              <a:rPr sz="1400" spc="-5" dirty="0">
                <a:latin typeface="Times New Roman"/>
                <a:cs typeface="Times New Roman"/>
              </a:rPr>
              <a:t>tıbbi amaçlarla  kullanılan tıbbi gözlem kameraları gibi pek </a:t>
            </a:r>
            <a:r>
              <a:rPr sz="1400" dirty="0">
                <a:latin typeface="Times New Roman"/>
                <a:cs typeface="Times New Roman"/>
              </a:rPr>
              <a:t>çok türü </a:t>
            </a:r>
            <a:r>
              <a:rPr sz="1400" spc="-5" dirty="0">
                <a:latin typeface="Times New Roman"/>
                <a:cs typeface="Times New Roman"/>
              </a:rPr>
              <a:t>vardır.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</a:pPr>
            <a:r>
              <a:rPr sz="1400" dirty="0">
                <a:latin typeface="Times New Roman"/>
                <a:cs typeface="Times New Roman"/>
              </a:rPr>
              <a:t>Video </a:t>
            </a:r>
            <a:r>
              <a:rPr sz="1400" spc="-5" dirty="0">
                <a:latin typeface="Times New Roman"/>
                <a:cs typeface="Times New Roman"/>
              </a:rPr>
              <a:t>kameralar, fotoğraf makinelerinin gelişmiş hali </a:t>
            </a:r>
            <a:r>
              <a:rPr sz="1400" dirty="0">
                <a:latin typeface="Times New Roman"/>
                <a:cs typeface="Times New Roman"/>
              </a:rPr>
              <a:t>olarak da </a:t>
            </a:r>
            <a:r>
              <a:rPr sz="1400" spc="-5" dirty="0">
                <a:latin typeface="Times New Roman"/>
                <a:cs typeface="Times New Roman"/>
              </a:rPr>
              <a:t>nitelendirilebilir. Batı  dillerinde fotoğraf makinelerinin “camera”, kameraların ise </a:t>
            </a:r>
            <a:r>
              <a:rPr sz="1400" dirty="0">
                <a:latin typeface="Times New Roman"/>
                <a:cs typeface="Times New Roman"/>
              </a:rPr>
              <a:t>“video camera” </a:t>
            </a:r>
            <a:r>
              <a:rPr sz="1400" spc="-5" dirty="0">
                <a:latin typeface="Times New Roman"/>
                <a:cs typeface="Times New Roman"/>
              </a:rPr>
              <a:t>olarak  adlandırılmaları </a:t>
            </a:r>
            <a:r>
              <a:rPr sz="1400" dirty="0">
                <a:latin typeface="Times New Roman"/>
                <a:cs typeface="Times New Roman"/>
              </a:rPr>
              <a:t>bu </a:t>
            </a:r>
            <a:r>
              <a:rPr sz="1400" spc="-5" dirty="0">
                <a:latin typeface="Times New Roman"/>
                <a:cs typeface="Times New Roman"/>
              </a:rPr>
              <a:t>tezi </a:t>
            </a:r>
            <a:r>
              <a:rPr sz="1400" dirty="0">
                <a:latin typeface="Times New Roman"/>
                <a:cs typeface="Times New Roman"/>
              </a:rPr>
              <a:t>doğrular. Kameraları </a:t>
            </a:r>
            <a:r>
              <a:rPr sz="1400" spc="-5" dirty="0">
                <a:latin typeface="Times New Roman"/>
                <a:cs typeface="Times New Roman"/>
              </a:rPr>
              <a:t>fotoğraf makinelerinden ayıran iki temel fark,  </a:t>
            </a:r>
            <a:r>
              <a:rPr sz="1400" dirty="0">
                <a:latin typeface="Times New Roman"/>
                <a:cs typeface="Times New Roman"/>
              </a:rPr>
              <a:t>tek tek yerine </a:t>
            </a:r>
            <a:r>
              <a:rPr sz="1400" spc="-5" dirty="0">
                <a:latin typeface="Times New Roman"/>
                <a:cs typeface="Times New Roman"/>
              </a:rPr>
              <a:t>seri halde görüntü çekmeleri </a:t>
            </a:r>
            <a:r>
              <a:rPr sz="1400" spc="-10" dirty="0">
                <a:latin typeface="Times New Roman"/>
                <a:cs typeface="Times New Roman"/>
              </a:rPr>
              <a:t>ve </a:t>
            </a:r>
            <a:r>
              <a:rPr sz="1400" dirty="0">
                <a:latin typeface="Times New Roman"/>
                <a:cs typeface="Times New Roman"/>
              </a:rPr>
              <a:t>ses kaydedebilmeleridir. Kamera </a:t>
            </a:r>
            <a:r>
              <a:rPr sz="1400" spc="-5" dirty="0">
                <a:latin typeface="Times New Roman"/>
                <a:cs typeface="Times New Roman"/>
              </a:rPr>
              <a:t>kelimesi  Latince </a:t>
            </a:r>
            <a:r>
              <a:rPr sz="1400" dirty="0">
                <a:latin typeface="Times New Roman"/>
                <a:cs typeface="Times New Roman"/>
              </a:rPr>
              <a:t>“oda” </a:t>
            </a:r>
            <a:r>
              <a:rPr sz="1400" spc="-5" dirty="0">
                <a:latin typeface="Times New Roman"/>
                <a:cs typeface="Times New Roman"/>
              </a:rPr>
              <a:t>anlamına gelir. Gerçekten </a:t>
            </a:r>
            <a:r>
              <a:rPr sz="1400" spc="-10" dirty="0">
                <a:latin typeface="Times New Roman"/>
                <a:cs typeface="Times New Roman"/>
              </a:rPr>
              <a:t>de </a:t>
            </a:r>
            <a:r>
              <a:rPr sz="1400" spc="-5" dirty="0">
                <a:latin typeface="Times New Roman"/>
                <a:cs typeface="Times New Roman"/>
              </a:rPr>
              <a:t>kamera gövdelerinin içi karanlık </a:t>
            </a:r>
            <a:r>
              <a:rPr sz="1400" dirty="0">
                <a:latin typeface="Times New Roman"/>
                <a:cs typeface="Times New Roman"/>
              </a:rPr>
              <a:t>bir </a:t>
            </a:r>
            <a:r>
              <a:rPr sz="1400" spc="-5" dirty="0">
                <a:latin typeface="Times New Roman"/>
                <a:cs typeface="Times New Roman"/>
              </a:rPr>
              <a:t>oda gibidir.  Bu </a:t>
            </a:r>
            <a:r>
              <a:rPr sz="1400" dirty="0">
                <a:latin typeface="Times New Roman"/>
                <a:cs typeface="Times New Roman"/>
              </a:rPr>
              <a:t>odanın tek </a:t>
            </a:r>
            <a:r>
              <a:rPr sz="1400" spc="-5" dirty="0">
                <a:latin typeface="Times New Roman"/>
                <a:cs typeface="Times New Roman"/>
              </a:rPr>
              <a:t>ışık giren yeri, yani penceresi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objektifidir.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</a:pPr>
            <a:r>
              <a:rPr sz="1400" spc="-5" dirty="0">
                <a:latin typeface="Times New Roman"/>
                <a:cs typeface="Times New Roman"/>
              </a:rPr>
              <a:t>Fotoğraf filmlerinin </a:t>
            </a:r>
            <a:r>
              <a:rPr sz="1400" spc="-10" dirty="0">
                <a:latin typeface="Times New Roman"/>
                <a:cs typeface="Times New Roman"/>
              </a:rPr>
              <a:t>ve </a:t>
            </a:r>
            <a:r>
              <a:rPr sz="1400" spc="-5" dirty="0">
                <a:latin typeface="Times New Roman"/>
                <a:cs typeface="Times New Roman"/>
              </a:rPr>
              <a:t>makinelerinin bulunması, </a:t>
            </a:r>
            <a:r>
              <a:rPr sz="1400" dirty="0">
                <a:latin typeface="Times New Roman"/>
                <a:cs typeface="Times New Roman"/>
              </a:rPr>
              <a:t>TV </a:t>
            </a:r>
            <a:r>
              <a:rPr sz="1400" spc="-5" dirty="0">
                <a:latin typeface="Times New Roman"/>
                <a:cs typeface="Times New Roman"/>
              </a:rPr>
              <a:t>kameralarının icadını hazırlayan  önemli gelişmelerdendir. Önceleri bir çark </a:t>
            </a:r>
            <a:r>
              <a:rPr sz="1400" dirty="0">
                <a:latin typeface="Times New Roman"/>
                <a:cs typeface="Times New Roman"/>
              </a:rPr>
              <a:t>üzerine sıra </a:t>
            </a:r>
            <a:r>
              <a:rPr sz="1400" spc="-5" dirty="0">
                <a:latin typeface="Times New Roman"/>
                <a:cs typeface="Times New Roman"/>
              </a:rPr>
              <a:t>ile yerleştirilen fotoğraflar hızla  döndürülerek </a:t>
            </a:r>
            <a:r>
              <a:rPr sz="1400" dirty="0">
                <a:latin typeface="Times New Roman"/>
                <a:cs typeface="Times New Roman"/>
              </a:rPr>
              <a:t>görüntünün </a:t>
            </a:r>
            <a:r>
              <a:rPr sz="1400" spc="-5" dirty="0">
                <a:latin typeface="Times New Roman"/>
                <a:cs typeface="Times New Roman"/>
              </a:rPr>
              <a:t>hareketli olduğu izlenimi uyandırılıyordu. 1895’te Fransız Lumiere  Kardeşler’in </a:t>
            </a:r>
            <a:r>
              <a:rPr sz="1400" spc="-10" dirty="0">
                <a:latin typeface="Times New Roman"/>
                <a:cs typeface="Times New Roman"/>
              </a:rPr>
              <a:t>ve </a:t>
            </a:r>
            <a:r>
              <a:rPr sz="1400" spc="-5" dirty="0">
                <a:latin typeface="Times New Roman"/>
                <a:cs typeface="Times New Roman"/>
              </a:rPr>
              <a:t>ABD’li Edison’un </a:t>
            </a:r>
            <a:r>
              <a:rPr sz="1400" dirty="0">
                <a:latin typeface="Times New Roman"/>
                <a:cs typeface="Times New Roman"/>
              </a:rPr>
              <a:t>icad </a:t>
            </a:r>
            <a:r>
              <a:rPr sz="1400" spc="-5" dirty="0">
                <a:latin typeface="Times New Roman"/>
                <a:cs typeface="Times New Roman"/>
              </a:rPr>
              <a:t>ettiği sinema kameraları ise saniyede </a:t>
            </a:r>
            <a:r>
              <a:rPr sz="1400" dirty="0">
                <a:latin typeface="Times New Roman"/>
                <a:cs typeface="Times New Roman"/>
              </a:rPr>
              <a:t>24 kare </a:t>
            </a:r>
            <a:r>
              <a:rPr sz="1400" spc="-5" dirty="0">
                <a:latin typeface="Times New Roman"/>
                <a:cs typeface="Times New Roman"/>
              </a:rPr>
              <a:t>görüntü  </a:t>
            </a:r>
            <a:r>
              <a:rPr sz="1400" dirty="0">
                <a:latin typeface="Times New Roman"/>
                <a:cs typeface="Times New Roman"/>
              </a:rPr>
              <a:t>çekerek sinemanın </a:t>
            </a:r>
            <a:r>
              <a:rPr sz="1400" spc="-5" dirty="0">
                <a:latin typeface="Times New Roman"/>
                <a:cs typeface="Times New Roman"/>
              </a:rPr>
              <a:t>temelini </a:t>
            </a:r>
            <a:r>
              <a:rPr sz="1400" dirty="0">
                <a:latin typeface="Times New Roman"/>
                <a:cs typeface="Times New Roman"/>
              </a:rPr>
              <a:t>oluşturdu. </a:t>
            </a:r>
            <a:r>
              <a:rPr sz="1400" spc="-5" dirty="0">
                <a:latin typeface="Times New Roman"/>
                <a:cs typeface="Times New Roman"/>
              </a:rPr>
              <a:t>Bu yıldan başlayarak </a:t>
            </a:r>
            <a:r>
              <a:rPr sz="1400" dirty="0">
                <a:latin typeface="Times New Roman"/>
                <a:cs typeface="Times New Roman"/>
              </a:rPr>
              <a:t>pek çok </a:t>
            </a:r>
            <a:r>
              <a:rPr sz="1400" spc="-5" dirty="0">
                <a:latin typeface="Times New Roman"/>
                <a:cs typeface="Times New Roman"/>
              </a:rPr>
              <a:t>ülkede filmler çekildi,  sinema salonları kuruldu. 1920’lerde ise televizyon </a:t>
            </a:r>
            <a:r>
              <a:rPr sz="1400" dirty="0">
                <a:latin typeface="Times New Roman"/>
                <a:cs typeface="Times New Roman"/>
              </a:rPr>
              <a:t>cihazının </a:t>
            </a:r>
            <a:r>
              <a:rPr sz="1400" spc="-5" dirty="0">
                <a:latin typeface="Times New Roman"/>
                <a:cs typeface="Times New Roman"/>
              </a:rPr>
              <a:t>bulunması ile </a:t>
            </a:r>
            <a:r>
              <a:rPr sz="1400" dirty="0">
                <a:latin typeface="Times New Roman"/>
                <a:cs typeface="Times New Roman"/>
              </a:rPr>
              <a:t>bu </a:t>
            </a:r>
            <a:r>
              <a:rPr sz="1400" spc="-5" dirty="0">
                <a:latin typeface="Times New Roman"/>
                <a:cs typeface="Times New Roman"/>
              </a:rPr>
              <a:t>cihaza uygun  kameralar üretilmeye </a:t>
            </a:r>
            <a:r>
              <a:rPr sz="1400" dirty="0">
                <a:latin typeface="Times New Roman"/>
                <a:cs typeface="Times New Roman"/>
              </a:rPr>
              <a:t>başlandı. </a:t>
            </a:r>
            <a:r>
              <a:rPr sz="1400" spc="-5" dirty="0">
                <a:latin typeface="Times New Roman"/>
                <a:cs typeface="Times New Roman"/>
              </a:rPr>
              <a:t>Kameralar günümüze gelinceye </a:t>
            </a:r>
            <a:r>
              <a:rPr sz="1400" dirty="0">
                <a:latin typeface="Times New Roman"/>
                <a:cs typeface="Times New Roman"/>
              </a:rPr>
              <a:t>değin pek çok aşamalardan  </a:t>
            </a:r>
            <a:r>
              <a:rPr sz="1400" spc="-5" dirty="0">
                <a:latin typeface="Times New Roman"/>
                <a:cs typeface="Times New Roman"/>
              </a:rPr>
              <a:t>geçti: boyutları gitgide </a:t>
            </a:r>
            <a:r>
              <a:rPr sz="1400" dirty="0">
                <a:latin typeface="Times New Roman"/>
                <a:cs typeface="Times New Roman"/>
              </a:rPr>
              <a:t>küçüldü, </a:t>
            </a:r>
            <a:r>
              <a:rPr sz="1400" spc="-5" dirty="0">
                <a:latin typeface="Times New Roman"/>
                <a:cs typeface="Times New Roman"/>
              </a:rPr>
              <a:t>renkli çekim yapabilir </a:t>
            </a:r>
            <a:r>
              <a:rPr sz="1400" dirty="0">
                <a:latin typeface="Times New Roman"/>
                <a:cs typeface="Times New Roman"/>
              </a:rPr>
              <a:t>hale </a:t>
            </a:r>
            <a:r>
              <a:rPr sz="1400" spc="-5" dirty="0">
                <a:latin typeface="Times New Roman"/>
                <a:cs typeface="Times New Roman"/>
              </a:rPr>
              <a:t>geldi </a:t>
            </a:r>
            <a:r>
              <a:rPr sz="1400" spc="-10" dirty="0">
                <a:latin typeface="Times New Roman"/>
                <a:cs typeface="Times New Roman"/>
              </a:rPr>
              <a:t>ve </a:t>
            </a:r>
            <a:r>
              <a:rPr sz="1400" dirty="0">
                <a:latin typeface="Times New Roman"/>
                <a:cs typeface="Times New Roman"/>
              </a:rPr>
              <a:t>pek çok yeni </a:t>
            </a:r>
            <a:r>
              <a:rPr sz="1400" spc="-5" dirty="0">
                <a:latin typeface="Times New Roman"/>
                <a:cs typeface="Times New Roman"/>
              </a:rPr>
              <a:t>özellik ile  </a:t>
            </a:r>
            <a:r>
              <a:rPr sz="1400" dirty="0">
                <a:latin typeface="Times New Roman"/>
                <a:cs typeface="Times New Roman"/>
              </a:rPr>
              <a:t>donandı.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6504" y="2896870"/>
            <a:ext cx="1996439" cy="3007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8288" y="1414018"/>
            <a:ext cx="5247640" cy="1316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9410" algn="just">
              <a:lnSpc>
                <a:spcPct val="95700"/>
              </a:lnSpc>
              <a:spcBef>
                <a:spcPts val="160"/>
              </a:spcBef>
            </a:pPr>
            <a:r>
              <a:rPr sz="1100" spc="-5" dirty="0">
                <a:latin typeface="Times New Roman"/>
                <a:cs typeface="Times New Roman"/>
              </a:rPr>
              <a:t>Kullanılan kameranın markasına, </a:t>
            </a:r>
            <a:r>
              <a:rPr sz="1100" dirty="0">
                <a:latin typeface="Times New Roman"/>
                <a:cs typeface="Times New Roman"/>
              </a:rPr>
              <a:t>modeline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ihtiyaca göre </a:t>
            </a:r>
            <a:r>
              <a:rPr sz="1100" dirty="0">
                <a:latin typeface="Times New Roman"/>
                <a:cs typeface="Times New Roman"/>
              </a:rPr>
              <a:t>çok değişik batarya </a:t>
            </a:r>
            <a:r>
              <a:rPr sz="1100" spc="-5" dirty="0">
                <a:latin typeface="Times New Roman"/>
                <a:cs typeface="Times New Roman"/>
              </a:rPr>
              <a:t>türleri  </a:t>
            </a:r>
            <a:r>
              <a:rPr sz="1100" dirty="0">
                <a:latin typeface="Times New Roman"/>
                <a:cs typeface="Times New Roman"/>
              </a:rPr>
              <a:t>vardır. Ancak </a:t>
            </a:r>
            <a:r>
              <a:rPr sz="1100" spc="-5" dirty="0">
                <a:latin typeface="Times New Roman"/>
                <a:cs typeface="Times New Roman"/>
              </a:rPr>
              <a:t>bataryaların bazı temel özellikleri değişmez. </a:t>
            </a:r>
            <a:r>
              <a:rPr sz="1100" dirty="0">
                <a:latin typeface="Times New Roman"/>
                <a:cs typeface="Times New Roman"/>
              </a:rPr>
              <a:t>Bataryalara </a:t>
            </a:r>
            <a:r>
              <a:rPr sz="1100" spc="-5" dirty="0">
                <a:latin typeface="Times New Roman"/>
                <a:cs typeface="Times New Roman"/>
              </a:rPr>
              <a:t>“şarj cihazı” </a:t>
            </a:r>
            <a:r>
              <a:rPr sz="1100" dirty="0">
                <a:latin typeface="Times New Roman"/>
                <a:cs typeface="Times New Roman"/>
              </a:rPr>
              <a:t>denilen  </a:t>
            </a:r>
            <a:r>
              <a:rPr sz="1100" spc="-5" dirty="0">
                <a:latin typeface="Times New Roman"/>
                <a:cs typeface="Times New Roman"/>
              </a:rPr>
              <a:t>özel cihazlarla enerji yüklemesi </a:t>
            </a:r>
            <a:r>
              <a:rPr sz="1100" dirty="0">
                <a:latin typeface="Times New Roman"/>
                <a:cs typeface="Times New Roman"/>
              </a:rPr>
              <a:t>yapılır. </a:t>
            </a:r>
            <a:r>
              <a:rPr sz="1100" spc="-5" dirty="0">
                <a:latin typeface="Times New Roman"/>
                <a:cs typeface="Times New Roman"/>
              </a:rPr>
              <a:t>Batarya şarj </a:t>
            </a:r>
            <a:r>
              <a:rPr sz="1100" dirty="0">
                <a:latin typeface="Times New Roman"/>
                <a:cs typeface="Times New Roman"/>
              </a:rPr>
              <a:t>cihazına </a:t>
            </a:r>
            <a:r>
              <a:rPr sz="1100" spc="-5" dirty="0">
                <a:latin typeface="Times New Roman"/>
                <a:cs typeface="Times New Roman"/>
              </a:rPr>
              <a:t>takılıp dolum başladığında  kesik kesik veya </a:t>
            </a:r>
            <a:r>
              <a:rPr sz="1100" dirty="0">
                <a:latin typeface="Times New Roman"/>
                <a:cs typeface="Times New Roman"/>
              </a:rPr>
              <a:t>sürekli </a:t>
            </a:r>
            <a:r>
              <a:rPr sz="1100" spc="-5" dirty="0">
                <a:latin typeface="Times New Roman"/>
                <a:cs typeface="Times New Roman"/>
              </a:rPr>
              <a:t>bir kırmızı ışık yanar. Bataryanın dolduğunu,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10" dirty="0">
                <a:latin typeface="Times New Roman"/>
                <a:cs typeface="Times New Roman"/>
              </a:rPr>
              <a:t>ışığın </a:t>
            </a:r>
            <a:r>
              <a:rPr sz="1100" spc="-5" dirty="0">
                <a:latin typeface="Times New Roman"/>
                <a:cs typeface="Times New Roman"/>
              </a:rPr>
              <a:t>devreden  çıkıp yeşil ışığın yanmasından anlayabiliriz. Son yıllarda üretilmiş bataryaların üzerinde  </a:t>
            </a:r>
            <a:r>
              <a:rPr sz="1100" dirty="0">
                <a:latin typeface="Times New Roman"/>
                <a:cs typeface="Times New Roman"/>
              </a:rPr>
              <a:t>cihazın </a:t>
            </a:r>
            <a:r>
              <a:rPr sz="1100" spc="-5" dirty="0">
                <a:latin typeface="Times New Roman"/>
                <a:cs typeface="Times New Roman"/>
              </a:rPr>
              <a:t>doluluk seviyesini </a:t>
            </a:r>
            <a:r>
              <a:rPr sz="1100" dirty="0">
                <a:latin typeface="Times New Roman"/>
                <a:cs typeface="Times New Roman"/>
              </a:rPr>
              <a:t>gösteren </a:t>
            </a:r>
            <a:r>
              <a:rPr sz="1100" spc="-5" dirty="0">
                <a:latin typeface="Times New Roman"/>
                <a:cs typeface="Times New Roman"/>
              </a:rPr>
              <a:t>dijital göstergeler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vardır. Bazı bataryalar kamera  enerji kaynağına takılı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çekime kapalı konumdayken kamera </a:t>
            </a:r>
            <a:r>
              <a:rPr sz="1100" dirty="0">
                <a:latin typeface="Times New Roman"/>
                <a:cs typeface="Times New Roman"/>
              </a:rPr>
              <a:t>üzerinde </a:t>
            </a:r>
            <a:r>
              <a:rPr sz="1100" spc="-5" dirty="0">
                <a:latin typeface="Times New Roman"/>
                <a:cs typeface="Times New Roman"/>
              </a:rPr>
              <a:t>şarj olabilir. </a:t>
            </a:r>
            <a:r>
              <a:rPr sz="1100" spc="5" dirty="0">
                <a:latin typeface="Times New Roman"/>
                <a:cs typeface="Times New Roman"/>
              </a:rPr>
              <a:t>Ayrıca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şarj cihazına gerek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duymaz.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3169" y="2976245"/>
            <a:ext cx="2096770" cy="2955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288" y="6074435"/>
            <a:ext cx="5247640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 marR="255270" indent="-1898014">
              <a:lnSpc>
                <a:spcPct val="11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Resim 1 </a:t>
            </a:r>
            <a:r>
              <a:rPr sz="1000" b="1" dirty="0">
                <a:latin typeface="Times New Roman"/>
                <a:cs typeface="Times New Roman"/>
              </a:rPr>
              <a:t>ve 2: </a:t>
            </a:r>
            <a:r>
              <a:rPr sz="1000" b="1" spc="-5" dirty="0">
                <a:latin typeface="Times New Roman"/>
                <a:cs typeface="Times New Roman"/>
              </a:rPr>
              <a:t>Profesyonel kamera </a:t>
            </a:r>
            <a:r>
              <a:rPr sz="1000" b="1" dirty="0">
                <a:latin typeface="Times New Roman"/>
                <a:cs typeface="Times New Roman"/>
              </a:rPr>
              <a:t>bataryaları ve </a:t>
            </a:r>
            <a:r>
              <a:rPr sz="1000" b="1" spc="-5" dirty="0">
                <a:latin typeface="Times New Roman"/>
                <a:cs typeface="Times New Roman"/>
              </a:rPr>
              <a:t>bir şarj cihazı (solda), amatör kamera  bataryası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(sağda)</a:t>
            </a: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735"/>
              </a:spcBef>
            </a:pPr>
            <a:r>
              <a:rPr sz="1100" spc="-5" dirty="0">
                <a:latin typeface="Times New Roman"/>
                <a:cs typeface="Times New Roman"/>
              </a:rPr>
              <a:t>Aynı </a:t>
            </a:r>
            <a:r>
              <a:rPr sz="1100" dirty="0">
                <a:latin typeface="Times New Roman"/>
                <a:cs typeface="Times New Roman"/>
              </a:rPr>
              <a:t>tip </a:t>
            </a:r>
            <a:r>
              <a:rPr sz="1100" spc="-5" dirty="0">
                <a:latin typeface="Times New Roman"/>
                <a:cs typeface="Times New Roman"/>
              </a:rPr>
              <a:t>kameranın farklı ihtiyaçlara göre üretilmiş batarya türleri olabilir. Örneğin bir  batarya </a:t>
            </a:r>
            <a:r>
              <a:rPr sz="1100" dirty="0">
                <a:latin typeface="Times New Roman"/>
                <a:cs typeface="Times New Roman"/>
              </a:rPr>
              <a:t>2 saat </a:t>
            </a:r>
            <a:r>
              <a:rPr sz="1100" spc="-5" dirty="0">
                <a:latin typeface="Times New Roman"/>
                <a:cs typeface="Times New Roman"/>
              </a:rPr>
              <a:t>çekim yapabilmeyi sağlarken, </a:t>
            </a:r>
            <a:r>
              <a:rPr sz="1100" dirty="0">
                <a:latin typeface="Times New Roman"/>
                <a:cs typeface="Times New Roman"/>
              </a:rPr>
              <a:t>bundan daha </a:t>
            </a:r>
            <a:r>
              <a:rPr sz="1100" spc="-5" dirty="0">
                <a:latin typeface="Times New Roman"/>
                <a:cs typeface="Times New Roman"/>
              </a:rPr>
              <a:t>büyük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ağır bir </a:t>
            </a:r>
            <a:r>
              <a:rPr sz="1100" spc="-5" dirty="0">
                <a:latin typeface="Times New Roman"/>
                <a:cs typeface="Times New Roman"/>
              </a:rPr>
              <a:t>batarya </a:t>
            </a:r>
            <a:r>
              <a:rPr sz="1100" dirty="0">
                <a:latin typeface="Times New Roman"/>
                <a:cs typeface="Times New Roman"/>
              </a:rPr>
              <a:t>4 </a:t>
            </a:r>
            <a:r>
              <a:rPr sz="1100" spc="-5" dirty="0">
                <a:latin typeface="Times New Roman"/>
                <a:cs typeface="Times New Roman"/>
              </a:rPr>
              <a:t>saat  çekimi mümkün kılabilmektedir. Bataryaların dayanma </a:t>
            </a:r>
            <a:r>
              <a:rPr sz="1100" dirty="0">
                <a:latin typeface="Times New Roman"/>
                <a:cs typeface="Times New Roman"/>
              </a:rPr>
              <a:t>süresi </a:t>
            </a:r>
            <a:r>
              <a:rPr sz="1100" spc="-5" dirty="0">
                <a:latin typeface="Times New Roman"/>
                <a:cs typeface="Times New Roman"/>
              </a:rPr>
              <a:t>kameraların </a:t>
            </a:r>
            <a:r>
              <a:rPr sz="1100" dirty="0">
                <a:latin typeface="Times New Roman"/>
                <a:cs typeface="Times New Roman"/>
              </a:rPr>
              <a:t>ek </a:t>
            </a:r>
            <a:r>
              <a:rPr sz="1100" spc="-5" dirty="0">
                <a:latin typeface="Times New Roman"/>
                <a:cs typeface="Times New Roman"/>
              </a:rPr>
              <a:t>parçalarının  kullanımına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bağlıdır. Kamera tepeüstü ışıkları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LCD </a:t>
            </a:r>
            <a:r>
              <a:rPr sz="1100" dirty="0">
                <a:latin typeface="Times New Roman"/>
                <a:cs typeface="Times New Roman"/>
              </a:rPr>
              <a:t>ekranlar, </a:t>
            </a:r>
            <a:r>
              <a:rPr sz="1100" spc="-5" dirty="0">
                <a:latin typeface="Times New Roman"/>
                <a:cs typeface="Times New Roman"/>
              </a:rPr>
              <a:t>bataryaların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çabuk  boşalmasına sebep olur. Kamera bataryaları genellikle Nikel-Kadmiyum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Lityum-İon (Li-  ion) </a:t>
            </a:r>
            <a:r>
              <a:rPr sz="1100" spc="-5" dirty="0">
                <a:latin typeface="Times New Roman"/>
                <a:cs typeface="Times New Roman"/>
              </a:rPr>
              <a:t>malzemeden üretilir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binden </a:t>
            </a:r>
            <a:r>
              <a:rPr sz="1100" spc="-5" dirty="0">
                <a:latin typeface="Times New Roman"/>
                <a:cs typeface="Times New Roman"/>
              </a:rPr>
              <a:t>fazla kez </a:t>
            </a:r>
            <a:r>
              <a:rPr sz="1100" dirty="0">
                <a:latin typeface="Times New Roman"/>
                <a:cs typeface="Times New Roman"/>
              </a:rPr>
              <a:t>dolum yapılabilir. </a:t>
            </a:r>
            <a:r>
              <a:rPr sz="1100" spc="-5" dirty="0">
                <a:latin typeface="Times New Roman"/>
                <a:cs typeface="Times New Roman"/>
              </a:rPr>
              <a:t>Bunların dolum süresi </a:t>
            </a:r>
            <a:r>
              <a:rPr sz="1100" dirty="0">
                <a:latin typeface="Times New Roman"/>
                <a:cs typeface="Times New Roman"/>
              </a:rPr>
              <a:t>2 </a:t>
            </a:r>
            <a:r>
              <a:rPr sz="1100" spc="-5" dirty="0">
                <a:latin typeface="Times New Roman"/>
                <a:cs typeface="Times New Roman"/>
              </a:rPr>
              <a:t>saat  </a:t>
            </a:r>
            <a:r>
              <a:rPr sz="1100" dirty="0">
                <a:latin typeface="Times New Roman"/>
                <a:cs typeface="Times New Roman"/>
              </a:rPr>
              <a:t>ile 10 </a:t>
            </a:r>
            <a:r>
              <a:rPr sz="1100" spc="-5" dirty="0">
                <a:latin typeface="Times New Roman"/>
                <a:cs typeface="Times New Roman"/>
              </a:rPr>
              <a:t>saat arasında değişebilir. </a:t>
            </a:r>
            <a:r>
              <a:rPr sz="1100" dirty="0">
                <a:latin typeface="Times New Roman"/>
                <a:cs typeface="Times New Roman"/>
              </a:rPr>
              <a:t>Ancak çok </a:t>
            </a:r>
            <a:r>
              <a:rPr sz="1100" spc="-5" dirty="0">
                <a:latin typeface="Times New Roman"/>
                <a:cs typeface="Times New Roman"/>
              </a:rPr>
              <a:t>hızlı dolum yapan şarj cihazları genellikle  </a:t>
            </a:r>
            <a:r>
              <a:rPr sz="1100" dirty="0">
                <a:latin typeface="Times New Roman"/>
                <a:cs typeface="Times New Roman"/>
              </a:rPr>
              <a:t>bataryanın </a:t>
            </a:r>
            <a:r>
              <a:rPr sz="1100" spc="-5" dirty="0">
                <a:latin typeface="Times New Roman"/>
                <a:cs typeface="Times New Roman"/>
              </a:rPr>
              <a:t>ömrünü kısaltır. </a:t>
            </a:r>
            <a:r>
              <a:rPr sz="1100" dirty="0">
                <a:latin typeface="Times New Roman"/>
                <a:cs typeface="Times New Roman"/>
              </a:rPr>
              <a:t>Bataryalar </a:t>
            </a:r>
            <a:r>
              <a:rPr sz="1100" spc="-5" dirty="0">
                <a:latin typeface="Times New Roman"/>
                <a:cs typeface="Times New Roman"/>
              </a:rPr>
              <a:t>yıllar geçtikçe zayıflar, yeni şarj edilmiş olduğu </a:t>
            </a:r>
            <a:r>
              <a:rPr sz="1100" dirty="0">
                <a:latin typeface="Times New Roman"/>
                <a:cs typeface="Times New Roman"/>
              </a:rPr>
              <a:t>halde  çok </a:t>
            </a:r>
            <a:r>
              <a:rPr sz="1100" spc="-5" dirty="0">
                <a:latin typeface="Times New Roman"/>
                <a:cs typeface="Times New Roman"/>
              </a:rPr>
              <a:t>kısa sürede enerjisi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bitebilir.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</a:pPr>
            <a:r>
              <a:rPr sz="1100" dirty="0">
                <a:latin typeface="Times New Roman"/>
                <a:cs typeface="Times New Roman"/>
              </a:rPr>
              <a:t>Bataryalar, </a:t>
            </a:r>
            <a:r>
              <a:rPr sz="1100" spc="-5" dirty="0">
                <a:latin typeface="Times New Roman"/>
                <a:cs typeface="Times New Roman"/>
              </a:rPr>
              <a:t>kamera parçaları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aksesuarları arasında en kısa ömürlü olanlardandır. </a:t>
            </a:r>
            <a:r>
              <a:rPr sz="1100" spc="5" dirty="0">
                <a:latin typeface="Times New Roman"/>
                <a:cs typeface="Times New Roman"/>
              </a:rPr>
              <a:t>Bu  </a:t>
            </a:r>
            <a:r>
              <a:rPr sz="1100" spc="-5" dirty="0">
                <a:latin typeface="Times New Roman"/>
                <a:cs typeface="Times New Roman"/>
              </a:rPr>
              <a:t>sebeple özenli kullanılmaları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korunmaları gerekir. Bataryaların kullanımında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korunmasında dikkat edilmesi gerekenleri “Çekim Hazırlıkları </a:t>
            </a:r>
            <a:r>
              <a:rPr sz="1100" spc="-10" dirty="0">
                <a:latin typeface="Times New Roman"/>
                <a:cs typeface="Times New Roman"/>
              </a:rPr>
              <a:t>1” </a:t>
            </a:r>
            <a:r>
              <a:rPr sz="1100" spc="-5" dirty="0">
                <a:latin typeface="Times New Roman"/>
                <a:cs typeface="Times New Roman"/>
              </a:rPr>
              <a:t>modülünde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öğreneceğiz.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640" cy="515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2.2.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Ayaklık</a:t>
            </a:r>
            <a:endParaRPr sz="14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800"/>
              </a:lnSpc>
              <a:spcBef>
                <a:spcPts val="1220"/>
              </a:spcBef>
            </a:pPr>
            <a:r>
              <a:rPr sz="1100" dirty="0">
                <a:latin typeface="Times New Roman"/>
                <a:cs typeface="Times New Roman"/>
              </a:rPr>
              <a:t>Tripod </a:t>
            </a:r>
            <a:r>
              <a:rPr sz="1100" spc="-5" dirty="0">
                <a:latin typeface="Times New Roman"/>
                <a:cs typeface="Times New Roman"/>
              </a:rPr>
              <a:t>veya üçayak </a:t>
            </a:r>
            <a:r>
              <a:rPr sz="1100" dirty="0">
                <a:latin typeface="Times New Roman"/>
                <a:cs typeface="Times New Roman"/>
              </a:rPr>
              <a:t>olarak da </a:t>
            </a:r>
            <a:r>
              <a:rPr sz="1100" spc="-5" dirty="0">
                <a:latin typeface="Times New Roman"/>
                <a:cs typeface="Times New Roman"/>
              </a:rPr>
              <a:t>bilinir. Stüdyolarda kullanılan büyük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ağır türlerine  “kamera sehpası” </a:t>
            </a:r>
            <a:r>
              <a:rPr sz="1100" dirty="0">
                <a:latin typeface="Times New Roman"/>
                <a:cs typeface="Times New Roman"/>
              </a:rPr>
              <a:t>adı </a:t>
            </a:r>
            <a:r>
              <a:rPr sz="1100" spc="-5" dirty="0">
                <a:latin typeface="Times New Roman"/>
                <a:cs typeface="Times New Roman"/>
              </a:rPr>
              <a:t>verilir. Temel görevleri kamerayı bir zemin </a:t>
            </a:r>
            <a:r>
              <a:rPr sz="1100" dirty="0">
                <a:latin typeface="Times New Roman"/>
                <a:cs typeface="Times New Roman"/>
              </a:rPr>
              <a:t>üzerine </a:t>
            </a:r>
            <a:r>
              <a:rPr sz="1100" spc="-5" dirty="0">
                <a:latin typeface="Times New Roman"/>
                <a:cs typeface="Times New Roman"/>
              </a:rPr>
              <a:t>sabitlemek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kameramanın yorulmasını engellemektir. Profesyonel çalışmalarda sürekli kullanıldıkları  gibi amatör çalışmalarda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yaygın </a:t>
            </a:r>
            <a:r>
              <a:rPr sz="1100" dirty="0">
                <a:latin typeface="Times New Roman"/>
                <a:cs typeface="Times New Roman"/>
              </a:rPr>
              <a:t>olarak tercih </a:t>
            </a:r>
            <a:r>
              <a:rPr sz="1100" spc="-5" dirty="0">
                <a:latin typeface="Times New Roman"/>
                <a:cs typeface="Times New Roman"/>
              </a:rPr>
              <a:t>edilmektedir. Özellikle sabit konulu bir  konuşma devamlı çekilecekse, manzara taraması yapılacaksa, sık </a:t>
            </a:r>
            <a:r>
              <a:rPr sz="1100" dirty="0">
                <a:latin typeface="Times New Roman"/>
                <a:cs typeface="Times New Roman"/>
              </a:rPr>
              <a:t>sık </a:t>
            </a:r>
            <a:r>
              <a:rPr sz="1100" spc="-5" dirty="0">
                <a:latin typeface="Times New Roman"/>
                <a:cs typeface="Times New Roman"/>
              </a:rPr>
              <a:t>yer değiştirmeyip </a:t>
            </a:r>
            <a:r>
              <a:rPr sz="1100" dirty="0">
                <a:latin typeface="Times New Roman"/>
                <a:cs typeface="Times New Roman"/>
              </a:rPr>
              <a:t>sabit  bir </a:t>
            </a:r>
            <a:r>
              <a:rPr sz="1100" spc="-5" dirty="0">
                <a:latin typeface="Times New Roman"/>
                <a:cs typeface="Times New Roman"/>
              </a:rPr>
              <a:t>noktada kalınacaksa mutlaka ayaklık kullanılmalıdır. </a:t>
            </a:r>
            <a:r>
              <a:rPr sz="1100" dirty="0">
                <a:latin typeface="Times New Roman"/>
                <a:cs typeface="Times New Roman"/>
              </a:rPr>
              <a:t>Ancak </a:t>
            </a:r>
            <a:r>
              <a:rPr sz="1100" spc="-5" dirty="0">
                <a:latin typeface="Times New Roman"/>
                <a:cs typeface="Times New Roman"/>
              </a:rPr>
              <a:t>olaylı sahnelerde, </a:t>
            </a:r>
            <a:r>
              <a:rPr sz="1100" dirty="0">
                <a:latin typeface="Times New Roman"/>
                <a:cs typeface="Times New Roman"/>
              </a:rPr>
              <a:t>açık </a:t>
            </a:r>
            <a:r>
              <a:rPr sz="1100" spc="-5" dirty="0">
                <a:latin typeface="Times New Roman"/>
                <a:cs typeface="Times New Roman"/>
              </a:rPr>
              <a:t>hava  toplantıları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yürülüşlerde, çoğu </a:t>
            </a:r>
            <a:r>
              <a:rPr sz="1100" dirty="0">
                <a:latin typeface="Times New Roman"/>
                <a:cs typeface="Times New Roman"/>
              </a:rPr>
              <a:t>haberin </a:t>
            </a:r>
            <a:r>
              <a:rPr sz="1100" spc="-5" dirty="0">
                <a:latin typeface="Times New Roman"/>
                <a:cs typeface="Times New Roman"/>
              </a:rPr>
              <a:t>çekiminde ayaklık kullanmak kameramanın </a:t>
            </a:r>
            <a:r>
              <a:rPr sz="1100" dirty="0">
                <a:latin typeface="Times New Roman"/>
                <a:cs typeface="Times New Roman"/>
              </a:rPr>
              <a:t>zengin  </a:t>
            </a:r>
            <a:r>
              <a:rPr sz="1100" spc="-5" dirty="0">
                <a:latin typeface="Times New Roman"/>
                <a:cs typeface="Times New Roman"/>
              </a:rPr>
              <a:t>görüntü toplamasını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engeller.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Ayaklıklar, öncelikle kullanılacak </a:t>
            </a:r>
            <a:r>
              <a:rPr sz="1100" dirty="0">
                <a:latin typeface="Times New Roman"/>
                <a:cs typeface="Times New Roman"/>
              </a:rPr>
              <a:t>kameranın </a:t>
            </a:r>
            <a:r>
              <a:rPr sz="1100" spc="-5" dirty="0">
                <a:latin typeface="Times New Roman"/>
                <a:cs typeface="Times New Roman"/>
              </a:rPr>
              <a:t>ağırlığına göre seçilir. Her bir ayaklığın  taşıyabileceği ağırlık miktarı kendi kullanım kılavuzunda belirtilmiştir. Profesyonel  kameralar için üretilmiş ayaklıklar amatör kamera ayaklıklarına kıyasla daha ağırdır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ek  </a:t>
            </a:r>
            <a:r>
              <a:rPr sz="1100" spc="-5" dirty="0">
                <a:latin typeface="Times New Roman"/>
                <a:cs typeface="Times New Roman"/>
              </a:rPr>
              <a:t>özelliklere sahiptir. Ayaklıklar </a:t>
            </a:r>
            <a:r>
              <a:rPr sz="1100" dirty="0">
                <a:latin typeface="Times New Roman"/>
                <a:cs typeface="Times New Roman"/>
              </a:rPr>
              <a:t>2 </a:t>
            </a:r>
            <a:r>
              <a:rPr sz="1100" spc="-5" dirty="0">
                <a:latin typeface="Times New Roman"/>
                <a:cs typeface="Times New Roman"/>
              </a:rPr>
              <a:t>veya </a:t>
            </a:r>
            <a:r>
              <a:rPr sz="1100" dirty="0">
                <a:latin typeface="Times New Roman"/>
                <a:cs typeface="Times New Roman"/>
              </a:rPr>
              <a:t>3 </a:t>
            </a:r>
            <a:r>
              <a:rPr sz="1100" spc="-5" dirty="0">
                <a:latin typeface="Times New Roman"/>
                <a:cs typeface="Times New Roman"/>
              </a:rPr>
              <a:t>kademe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yükseltilebilir.</a:t>
            </a:r>
            <a:endParaRPr sz="11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800"/>
              </a:lnSpc>
              <a:spcBef>
                <a:spcPts val="1040"/>
              </a:spcBef>
            </a:pPr>
            <a:r>
              <a:rPr sz="1100" spc="-5" dirty="0">
                <a:latin typeface="Times New Roman"/>
                <a:cs typeface="Times New Roman"/>
              </a:rPr>
              <a:t>Ayaklıkların tümü </a:t>
            </a:r>
            <a:r>
              <a:rPr sz="1100" dirty="0">
                <a:latin typeface="Times New Roman"/>
                <a:cs typeface="Times New Roman"/>
              </a:rPr>
              <a:t>üç ayak üzerine </a:t>
            </a:r>
            <a:r>
              <a:rPr sz="1100" spc="-5" dirty="0">
                <a:latin typeface="Times New Roman"/>
                <a:cs typeface="Times New Roman"/>
              </a:rPr>
              <a:t>imal edilmiş </a:t>
            </a:r>
            <a:r>
              <a:rPr sz="1100" dirty="0">
                <a:latin typeface="Times New Roman"/>
                <a:cs typeface="Times New Roman"/>
              </a:rPr>
              <a:t>olup </a:t>
            </a:r>
            <a:r>
              <a:rPr sz="1100" spc="-10" dirty="0">
                <a:latin typeface="Times New Roman"/>
                <a:cs typeface="Times New Roman"/>
              </a:rPr>
              <a:t>kimi </a:t>
            </a:r>
            <a:r>
              <a:rPr sz="1100" dirty="0">
                <a:latin typeface="Times New Roman"/>
                <a:cs typeface="Times New Roman"/>
              </a:rPr>
              <a:t>sabit, </a:t>
            </a:r>
            <a:r>
              <a:rPr sz="1100" spc="-10" dirty="0">
                <a:latin typeface="Times New Roman"/>
                <a:cs typeface="Times New Roman"/>
              </a:rPr>
              <a:t>kimi </a:t>
            </a:r>
            <a:r>
              <a:rPr sz="1100" dirty="0">
                <a:latin typeface="Times New Roman"/>
                <a:cs typeface="Times New Roman"/>
              </a:rPr>
              <a:t>tekerlekli, </a:t>
            </a:r>
            <a:r>
              <a:rPr sz="1100" spc="-5" dirty="0">
                <a:latin typeface="Times New Roman"/>
                <a:cs typeface="Times New Roman"/>
              </a:rPr>
              <a:t>kimisi  ise hidrolik mekanizmalıdır. Her birinde kamerayı sağa </a:t>
            </a:r>
            <a:r>
              <a:rPr sz="1100" dirty="0">
                <a:latin typeface="Times New Roman"/>
                <a:cs typeface="Times New Roman"/>
              </a:rPr>
              <a:t>sola </a:t>
            </a:r>
            <a:r>
              <a:rPr sz="1100" spc="-5" dirty="0">
                <a:latin typeface="Times New Roman"/>
                <a:cs typeface="Times New Roman"/>
              </a:rPr>
              <a:t>çevirmeye yarayan </a:t>
            </a:r>
            <a:r>
              <a:rPr sz="1100" dirty="0">
                <a:latin typeface="Times New Roman"/>
                <a:cs typeface="Times New Roman"/>
              </a:rPr>
              <a:t>“pan”  </a:t>
            </a:r>
            <a:r>
              <a:rPr sz="1100" spc="-5" dirty="0">
                <a:latin typeface="Times New Roman"/>
                <a:cs typeface="Times New Roman"/>
              </a:rPr>
              <a:t>sistemi, aşağı-yukarı tarama yapmayı sağlayan </a:t>
            </a:r>
            <a:r>
              <a:rPr sz="1100" dirty="0">
                <a:latin typeface="Times New Roman"/>
                <a:cs typeface="Times New Roman"/>
              </a:rPr>
              <a:t>“tilt” </a:t>
            </a:r>
            <a:r>
              <a:rPr sz="1100" spc="-5" dirty="0">
                <a:latin typeface="Times New Roman"/>
                <a:cs typeface="Times New Roman"/>
              </a:rPr>
              <a:t>sistemi vardır. Ayaklıklarda </a:t>
            </a:r>
            <a:r>
              <a:rPr sz="1100" dirty="0">
                <a:latin typeface="Times New Roman"/>
                <a:cs typeface="Times New Roman"/>
              </a:rPr>
              <a:t>bu  </a:t>
            </a:r>
            <a:r>
              <a:rPr sz="1100" spc="-5" dirty="0">
                <a:latin typeface="Times New Roman"/>
                <a:cs typeface="Times New Roman"/>
              </a:rPr>
              <a:t>hareketleri yapabilmek için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çevrinme kolu </a:t>
            </a:r>
            <a:r>
              <a:rPr sz="1100" dirty="0">
                <a:latin typeface="Times New Roman"/>
                <a:cs typeface="Times New Roman"/>
              </a:rPr>
              <a:t>bulunur. Pan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tilt </a:t>
            </a:r>
            <a:r>
              <a:rPr sz="1100" spc="-5" dirty="0">
                <a:latin typeface="Times New Roman"/>
                <a:cs typeface="Times New Roman"/>
              </a:rPr>
              <a:t>hareketlerinin sert veya  yumuşak yapılmasını sağlayan veya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özelliği kilitleyen ayar düğmeleri </a:t>
            </a:r>
            <a:r>
              <a:rPr sz="1100" dirty="0">
                <a:latin typeface="Times New Roman"/>
                <a:cs typeface="Times New Roman"/>
              </a:rPr>
              <a:t>de vardır.  </a:t>
            </a:r>
            <a:r>
              <a:rPr sz="1100" spc="-5" dirty="0">
                <a:latin typeface="Times New Roman"/>
                <a:cs typeface="Times New Roman"/>
              </a:rPr>
              <a:t>Kameranın </a:t>
            </a:r>
            <a:r>
              <a:rPr sz="1100" dirty="0">
                <a:latin typeface="Times New Roman"/>
                <a:cs typeface="Times New Roman"/>
              </a:rPr>
              <a:t>dengede </a:t>
            </a:r>
            <a:r>
              <a:rPr sz="1100" spc="-5" dirty="0">
                <a:latin typeface="Times New Roman"/>
                <a:cs typeface="Times New Roman"/>
              </a:rPr>
              <a:t>olup olmadığını anlamak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ayaklık </a:t>
            </a:r>
            <a:r>
              <a:rPr sz="1100" dirty="0">
                <a:latin typeface="Times New Roman"/>
                <a:cs typeface="Times New Roman"/>
              </a:rPr>
              <a:t>üzerindeki “su </a:t>
            </a:r>
            <a:r>
              <a:rPr sz="1100" spc="-5" dirty="0">
                <a:latin typeface="Times New Roman"/>
                <a:cs typeface="Times New Roman"/>
              </a:rPr>
              <a:t>terazisi” kullanılır.  Su terazisi inşaatçıların kullandığıyla aynı özelliktedir: suyun içerisindeki hava </a:t>
            </a:r>
            <a:r>
              <a:rPr sz="1100" dirty="0">
                <a:latin typeface="Times New Roman"/>
                <a:cs typeface="Times New Roman"/>
              </a:rPr>
              <a:t>boşluğu  ortaya </a:t>
            </a:r>
            <a:r>
              <a:rPr sz="1100" spc="-5" dirty="0">
                <a:latin typeface="Times New Roman"/>
                <a:cs typeface="Times New Roman"/>
              </a:rPr>
              <a:t>çizilmiş olan dairenin içinde duruyorsa kameranın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ayaklığın </a:t>
            </a:r>
            <a:r>
              <a:rPr sz="1100" dirty="0">
                <a:latin typeface="Times New Roman"/>
                <a:cs typeface="Times New Roman"/>
              </a:rPr>
              <a:t>dengede </a:t>
            </a:r>
            <a:r>
              <a:rPr sz="1100" spc="-5" dirty="0">
                <a:latin typeface="Times New Roman"/>
                <a:cs typeface="Times New Roman"/>
              </a:rPr>
              <a:t>olduğunu  anlarız. Eğer hava </a:t>
            </a:r>
            <a:r>
              <a:rPr sz="1100" dirty="0">
                <a:latin typeface="Times New Roman"/>
                <a:cs typeface="Times New Roman"/>
              </a:rPr>
              <a:t>boşluğu </a:t>
            </a:r>
            <a:r>
              <a:rPr sz="1100" spc="-5" dirty="0">
                <a:latin typeface="Times New Roman"/>
                <a:cs typeface="Times New Roman"/>
              </a:rPr>
              <a:t>köşelerde birisine meyilli ise dengeyi sağlayan ayaklık düğmesini  kullanarak kamerayı dengeye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oturturuz.</a:t>
            </a:r>
            <a:endParaRPr sz="11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  <a:spcBef>
                <a:spcPts val="919"/>
              </a:spcBef>
            </a:pPr>
            <a:r>
              <a:rPr sz="1100" spc="-5" dirty="0">
                <a:latin typeface="Times New Roman"/>
                <a:cs typeface="Times New Roman"/>
              </a:rPr>
              <a:t>Ayaklıkların yarı veya tam </a:t>
            </a:r>
            <a:r>
              <a:rPr sz="1100" dirty="0">
                <a:latin typeface="Times New Roman"/>
                <a:cs typeface="Times New Roman"/>
              </a:rPr>
              <a:t>otomatik </a:t>
            </a:r>
            <a:r>
              <a:rPr sz="1100" spc="-5" dirty="0">
                <a:latin typeface="Times New Roman"/>
                <a:cs typeface="Times New Roman"/>
              </a:rPr>
              <a:t>olanları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vardır. Hidrolikli veya hava basınç  sistemine sahip otomatik mekanizmalı olanları kamera hareketlerini kolaylaştırır. Pedestallı  tripodlar ağır kameraların görüntü titremeden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kolaylıkla kaldırılıp indirilmesini sağlar.  Stüdyolarda, ucuna kamera </a:t>
            </a:r>
            <a:r>
              <a:rPr sz="1100" dirty="0">
                <a:latin typeface="Times New Roman"/>
                <a:cs typeface="Times New Roman"/>
              </a:rPr>
              <a:t>bağlanarak 4–5 </a:t>
            </a:r>
            <a:r>
              <a:rPr sz="1100" spc="-5" dirty="0">
                <a:latin typeface="Times New Roman"/>
                <a:cs typeface="Times New Roman"/>
              </a:rPr>
              <a:t>metre yükseklikten hareketli çekim yapılmasını  mümkün kılan stüdyo vinçleri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kullanılır.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9654" y="6635750"/>
            <a:ext cx="1120140" cy="1706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9" y="6635750"/>
            <a:ext cx="1134110" cy="1706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44" y="8479637"/>
            <a:ext cx="4876800" cy="53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3810" algn="ctr">
              <a:lnSpc>
                <a:spcPct val="1105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3 </a:t>
            </a:r>
            <a:r>
              <a:rPr sz="1000" b="1" dirty="0">
                <a:latin typeface="Times New Roman"/>
                <a:cs typeface="Times New Roman"/>
              </a:rPr>
              <a:t>ve 4: </a:t>
            </a:r>
            <a:r>
              <a:rPr sz="1000" b="1" spc="-5" dirty="0">
                <a:latin typeface="Times New Roman"/>
                <a:cs typeface="Times New Roman"/>
              </a:rPr>
              <a:t>Profesyonel bir ayaklığın </a:t>
            </a:r>
            <a:r>
              <a:rPr sz="1000" b="1" dirty="0">
                <a:latin typeface="Times New Roman"/>
                <a:cs typeface="Times New Roman"/>
              </a:rPr>
              <a:t>tam açık ve </a:t>
            </a:r>
            <a:r>
              <a:rPr sz="1000" b="1" spc="-5" dirty="0">
                <a:latin typeface="Times New Roman"/>
                <a:cs typeface="Times New Roman"/>
              </a:rPr>
              <a:t>kapalı hali. Ayaklığın kontrol dışında  kaymasını </a:t>
            </a:r>
            <a:r>
              <a:rPr sz="1000" b="1" dirty="0">
                <a:latin typeface="Times New Roman"/>
                <a:cs typeface="Times New Roman"/>
              </a:rPr>
              <a:t>ve </a:t>
            </a:r>
            <a:r>
              <a:rPr sz="1000" b="1" spc="-5" dirty="0">
                <a:latin typeface="Times New Roman"/>
                <a:cs typeface="Times New Roman"/>
              </a:rPr>
              <a:t>yayılmasını engellemek için ayakların arasına “örümcek” adı verilen </a:t>
            </a:r>
            <a:r>
              <a:rPr sz="1000" b="1" dirty="0">
                <a:latin typeface="Times New Roman"/>
                <a:cs typeface="Times New Roman"/>
              </a:rPr>
              <a:t>aparat  </a:t>
            </a:r>
            <a:r>
              <a:rPr sz="1000" b="1" spc="-5" dirty="0">
                <a:latin typeface="Times New Roman"/>
                <a:cs typeface="Times New Roman"/>
              </a:rPr>
              <a:t>takılmıştır.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005" cy="23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2.3. </a:t>
            </a:r>
            <a:r>
              <a:rPr sz="1400" b="1" spc="-5" dirty="0">
                <a:latin typeface="Times New Roman"/>
                <a:cs typeface="Times New Roman"/>
              </a:rPr>
              <a:t>Kamera Kızağı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1220"/>
              </a:spcBef>
            </a:pP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ile ayaklık arasındaki bağlantıyı sağlar. Her iki yanındaki vidalar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tutacaklarla hem ayaklığa </a:t>
            </a:r>
            <a:r>
              <a:rPr sz="1100" dirty="0">
                <a:latin typeface="Times New Roman"/>
                <a:cs typeface="Times New Roman"/>
              </a:rPr>
              <a:t>hem de </a:t>
            </a:r>
            <a:r>
              <a:rPr sz="1100" spc="-5" dirty="0">
                <a:latin typeface="Times New Roman"/>
                <a:cs typeface="Times New Roman"/>
              </a:rPr>
              <a:t>kameraya sabitlenir. Kamera </a:t>
            </a:r>
            <a:r>
              <a:rPr sz="1100" dirty="0">
                <a:latin typeface="Times New Roman"/>
                <a:cs typeface="Times New Roman"/>
              </a:rPr>
              <a:t>kızağı ayaklık </a:t>
            </a:r>
            <a:r>
              <a:rPr sz="1100" spc="-5" dirty="0">
                <a:latin typeface="Times New Roman"/>
                <a:cs typeface="Times New Roman"/>
              </a:rPr>
              <a:t>üzerine  oturtulduktan sonra ayaklık </a:t>
            </a:r>
            <a:r>
              <a:rPr sz="1100" dirty="0">
                <a:latin typeface="Times New Roman"/>
                <a:cs typeface="Times New Roman"/>
              </a:rPr>
              <a:t>üzerindeki </a:t>
            </a:r>
            <a:r>
              <a:rPr sz="1100" spc="-5" dirty="0">
                <a:latin typeface="Times New Roman"/>
                <a:cs typeface="Times New Roman"/>
              </a:rPr>
              <a:t>sıkıştırma kolu kullanılarak kızağın gevşememesi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çıkmaması sağlanır. Kamera, kızağın üzerindeki yola </a:t>
            </a:r>
            <a:r>
              <a:rPr sz="1100" dirty="0">
                <a:latin typeface="Times New Roman"/>
                <a:cs typeface="Times New Roman"/>
              </a:rPr>
              <a:t>arkadan öne </a:t>
            </a:r>
            <a:r>
              <a:rPr sz="1100" spc="-5" dirty="0">
                <a:latin typeface="Times New Roman"/>
                <a:cs typeface="Times New Roman"/>
              </a:rPr>
              <a:t>doğru ittirilerek  yerleştirilir. Kameranın ayaklığa </a:t>
            </a:r>
            <a:r>
              <a:rPr sz="1100" dirty="0">
                <a:latin typeface="Times New Roman"/>
                <a:cs typeface="Times New Roman"/>
              </a:rPr>
              <a:t>oturduğunu belli eden </a:t>
            </a:r>
            <a:r>
              <a:rPr sz="1100" spc="-5" dirty="0">
                <a:latin typeface="Times New Roman"/>
                <a:cs typeface="Times New Roman"/>
              </a:rPr>
              <a:t>“tık” </a:t>
            </a:r>
            <a:r>
              <a:rPr sz="1100" dirty="0">
                <a:latin typeface="Times New Roman"/>
                <a:cs typeface="Times New Roman"/>
              </a:rPr>
              <a:t>sesi </a:t>
            </a:r>
            <a:r>
              <a:rPr sz="1100" spc="-5" dirty="0">
                <a:latin typeface="Times New Roman"/>
                <a:cs typeface="Times New Roman"/>
              </a:rPr>
              <a:t>duyulmadan kamera  bırakılmaz.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700"/>
              </a:lnSpc>
            </a:pPr>
            <a:r>
              <a:rPr sz="1100" dirty="0">
                <a:latin typeface="Times New Roman"/>
                <a:cs typeface="Times New Roman"/>
              </a:rPr>
              <a:t>Amatör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yarı profesyonel </a:t>
            </a:r>
            <a:r>
              <a:rPr sz="1100" dirty="0">
                <a:latin typeface="Times New Roman"/>
                <a:cs typeface="Times New Roman"/>
              </a:rPr>
              <a:t>kameralar </a:t>
            </a:r>
            <a:r>
              <a:rPr sz="1100" spc="-5" dirty="0">
                <a:latin typeface="Times New Roman"/>
                <a:cs typeface="Times New Roman"/>
              </a:rPr>
              <a:t>ile bunlara </a:t>
            </a:r>
            <a:r>
              <a:rPr sz="1100" spc="-10" dirty="0">
                <a:latin typeface="Times New Roman"/>
                <a:cs typeface="Times New Roman"/>
              </a:rPr>
              <a:t>ait </a:t>
            </a:r>
            <a:r>
              <a:rPr sz="1100" spc="-5" dirty="0">
                <a:latin typeface="Times New Roman"/>
                <a:cs typeface="Times New Roman"/>
              </a:rPr>
              <a:t>ayaklıkların bağlantısı, kamera  kızağından daha küçük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basit yapıdaki aparatlarla yapılır. Bu aparat kameranın altındaki  yivli </a:t>
            </a:r>
            <a:r>
              <a:rPr sz="1100" dirty="0">
                <a:latin typeface="Times New Roman"/>
                <a:cs typeface="Times New Roman"/>
              </a:rPr>
              <a:t>deliğe </a:t>
            </a:r>
            <a:r>
              <a:rPr sz="1100" spc="-5" dirty="0">
                <a:latin typeface="Times New Roman"/>
                <a:cs typeface="Times New Roman"/>
              </a:rPr>
              <a:t>vidalanır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kilit düğmesiyle </a:t>
            </a:r>
            <a:r>
              <a:rPr sz="1100" dirty="0">
                <a:latin typeface="Times New Roman"/>
                <a:cs typeface="Times New Roman"/>
              </a:rPr>
              <a:t>kilitlenir. </a:t>
            </a:r>
            <a:r>
              <a:rPr sz="1100" spc="-5" dirty="0">
                <a:latin typeface="Times New Roman"/>
                <a:cs typeface="Times New Roman"/>
              </a:rPr>
              <a:t>Daha sonra </a:t>
            </a:r>
            <a:r>
              <a:rPr sz="1100" dirty="0">
                <a:latin typeface="Times New Roman"/>
                <a:cs typeface="Times New Roman"/>
              </a:rPr>
              <a:t>aparat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üzerindeki kamera  ayaklığın </a:t>
            </a:r>
            <a:r>
              <a:rPr sz="1100" dirty="0">
                <a:latin typeface="Times New Roman"/>
                <a:cs typeface="Times New Roman"/>
              </a:rPr>
              <a:t>üzerine </a:t>
            </a:r>
            <a:r>
              <a:rPr sz="1100" spc="-5" dirty="0">
                <a:latin typeface="Times New Roman"/>
                <a:cs typeface="Times New Roman"/>
              </a:rPr>
              <a:t>yerleştirilir, sıkıştırma kolu kullanılarak ayaklık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kameranın </a:t>
            </a:r>
            <a:r>
              <a:rPr sz="1100" spc="-5" dirty="0">
                <a:latin typeface="Times New Roman"/>
                <a:cs typeface="Times New Roman"/>
              </a:rPr>
              <a:t>bağlantısı  tamamlanmış </a:t>
            </a:r>
            <a:r>
              <a:rPr sz="1100" dirty="0">
                <a:latin typeface="Times New Roman"/>
                <a:cs typeface="Times New Roman"/>
              </a:rPr>
              <a:t>olur.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6889" y="3963035"/>
            <a:ext cx="0" cy="1015365"/>
          </a:xfrm>
          <a:custGeom>
            <a:avLst/>
            <a:gdLst/>
            <a:ahLst/>
            <a:cxnLst/>
            <a:rect l="l" t="t" r="r" b="b"/>
            <a:pathLst>
              <a:path h="1015364">
                <a:moveTo>
                  <a:pt x="0" y="0"/>
                </a:moveTo>
                <a:lnTo>
                  <a:pt x="0" y="10149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740" y="4128632"/>
            <a:ext cx="2468624" cy="84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11" y="4104737"/>
            <a:ext cx="2233452" cy="74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9654" y="5113401"/>
            <a:ext cx="2383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5 </a:t>
            </a:r>
            <a:r>
              <a:rPr sz="1000" b="1" dirty="0">
                <a:latin typeface="Times New Roman"/>
                <a:cs typeface="Times New Roman"/>
              </a:rPr>
              <a:t>ve 6: </a:t>
            </a:r>
            <a:r>
              <a:rPr sz="1000" b="1" spc="-10" dirty="0">
                <a:latin typeface="Times New Roman"/>
                <a:cs typeface="Times New Roman"/>
              </a:rPr>
              <a:t>Kamera </a:t>
            </a:r>
            <a:r>
              <a:rPr sz="1000" b="1" spc="-5" dirty="0">
                <a:latin typeface="Times New Roman"/>
                <a:cs typeface="Times New Roman"/>
              </a:rPr>
              <a:t>kızağının üstü </a:t>
            </a:r>
            <a:r>
              <a:rPr sz="1000" b="1" dirty="0">
                <a:latin typeface="Times New Roman"/>
                <a:cs typeface="Times New Roman"/>
              </a:rPr>
              <a:t>ve</a:t>
            </a:r>
            <a:r>
              <a:rPr sz="1000" b="1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altı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370" y="5452745"/>
            <a:ext cx="2369820" cy="1569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288" y="7116302"/>
            <a:ext cx="5247640" cy="14966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57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7:Kamera kızağının ayaklık üzerine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yerleştirilmesi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dirty="0">
                <a:latin typeface="Times New Roman"/>
                <a:cs typeface="Times New Roman"/>
              </a:rPr>
              <a:t>2.4. </a:t>
            </a:r>
            <a:r>
              <a:rPr sz="1400" b="1" spc="-5" dirty="0">
                <a:latin typeface="Times New Roman"/>
                <a:cs typeface="Times New Roman"/>
              </a:rPr>
              <a:t>Tepe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Işığı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  <a:spcBef>
                <a:spcPts val="1230"/>
              </a:spcBef>
            </a:pPr>
            <a:r>
              <a:rPr sz="1100" spc="-5" dirty="0">
                <a:latin typeface="Times New Roman"/>
                <a:cs typeface="Times New Roman"/>
              </a:rPr>
              <a:t>Kibrit kutusu büyüklüğünde ama </a:t>
            </a:r>
            <a:r>
              <a:rPr sz="1100" dirty="0">
                <a:latin typeface="Times New Roman"/>
                <a:cs typeface="Times New Roman"/>
              </a:rPr>
              <a:t>boyutuna </a:t>
            </a:r>
            <a:r>
              <a:rPr sz="1100" spc="-5" dirty="0">
                <a:latin typeface="Times New Roman"/>
                <a:cs typeface="Times New Roman"/>
              </a:rPr>
              <a:t>kıyasla iyi aydınlatma yapan küçük  lambalardır. Kameraların </a:t>
            </a:r>
            <a:r>
              <a:rPr sz="1100" dirty="0">
                <a:latin typeface="Times New Roman"/>
                <a:cs typeface="Times New Roman"/>
              </a:rPr>
              <a:t>üst-ön </a:t>
            </a:r>
            <a:r>
              <a:rPr sz="1100" spc="-5" dirty="0">
                <a:latin typeface="Times New Roman"/>
                <a:cs typeface="Times New Roman"/>
              </a:rPr>
              <a:t>tarafındaki ışık kızağına takılır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kameranın çekim  yönünde birkaç metrelik alanı </a:t>
            </a:r>
            <a:r>
              <a:rPr sz="1100" dirty="0">
                <a:latin typeface="Times New Roman"/>
                <a:cs typeface="Times New Roman"/>
              </a:rPr>
              <a:t>aydınlatır. </a:t>
            </a:r>
            <a:r>
              <a:rPr sz="1100" spc="-5" dirty="0">
                <a:latin typeface="Times New Roman"/>
                <a:cs typeface="Times New Roman"/>
              </a:rPr>
              <a:t>Özellikle habercilikte karanlık </a:t>
            </a:r>
            <a:r>
              <a:rPr sz="1100" dirty="0">
                <a:latin typeface="Times New Roman"/>
                <a:cs typeface="Times New Roman"/>
              </a:rPr>
              <a:t>iç </a:t>
            </a:r>
            <a:r>
              <a:rPr sz="1100" spc="-5" dirty="0">
                <a:latin typeface="Times New Roman"/>
                <a:cs typeface="Times New Roman"/>
              </a:rPr>
              <a:t>mekânlarda veya  gece çekiminde </a:t>
            </a:r>
            <a:r>
              <a:rPr sz="1100" dirty="0">
                <a:latin typeface="Times New Roman"/>
                <a:cs typeface="Times New Roman"/>
              </a:rPr>
              <a:t>kullanılır. </a:t>
            </a:r>
            <a:r>
              <a:rPr sz="1100" spc="-5" dirty="0">
                <a:latin typeface="Times New Roman"/>
                <a:cs typeface="Times New Roman"/>
              </a:rPr>
              <a:t>Dizi veya </a:t>
            </a:r>
            <a:r>
              <a:rPr sz="1100" dirty="0">
                <a:latin typeface="Times New Roman"/>
                <a:cs typeface="Times New Roman"/>
              </a:rPr>
              <a:t>film </a:t>
            </a:r>
            <a:r>
              <a:rPr sz="1100" spc="-5" dirty="0">
                <a:latin typeface="Times New Roman"/>
                <a:cs typeface="Times New Roman"/>
              </a:rPr>
              <a:t>çekimleri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daha büyük </a:t>
            </a:r>
            <a:r>
              <a:rPr sz="1100" dirty="0">
                <a:latin typeface="Times New Roman"/>
                <a:cs typeface="Times New Roman"/>
              </a:rPr>
              <a:t>boyutlu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yüksek  voltajlı, kameradan bağımsız ışıkların kullanılması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gerekir.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8910" cy="22961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9410" algn="just">
              <a:lnSpc>
                <a:spcPct val="95800"/>
              </a:lnSpc>
              <a:spcBef>
                <a:spcPts val="160"/>
              </a:spcBef>
            </a:pPr>
            <a:r>
              <a:rPr sz="1100" dirty="0">
                <a:latin typeface="Times New Roman"/>
                <a:cs typeface="Times New Roman"/>
              </a:rPr>
              <a:t>Tepe </a:t>
            </a:r>
            <a:r>
              <a:rPr sz="1100" spc="-5" dirty="0">
                <a:latin typeface="Times New Roman"/>
                <a:cs typeface="Times New Roman"/>
              </a:rPr>
              <a:t>ışıklarının bazı türleri enerjisini kamera </a:t>
            </a:r>
            <a:r>
              <a:rPr sz="1100" dirty="0">
                <a:latin typeface="Times New Roman"/>
                <a:cs typeface="Times New Roman"/>
              </a:rPr>
              <a:t>bataryasından </a:t>
            </a:r>
            <a:r>
              <a:rPr sz="1100" spc="-5" dirty="0">
                <a:latin typeface="Times New Roman"/>
                <a:cs typeface="Times New Roman"/>
              </a:rPr>
              <a:t>alır, bazılarının ise kendi  özel bataryaları vardır. Bu ışıklar </a:t>
            </a:r>
            <a:r>
              <a:rPr sz="1100" dirty="0">
                <a:latin typeface="Times New Roman"/>
                <a:cs typeface="Times New Roman"/>
              </a:rPr>
              <a:t>bataryanın çok </a:t>
            </a:r>
            <a:r>
              <a:rPr sz="1100" spc="-5" dirty="0">
                <a:latin typeface="Times New Roman"/>
                <a:cs typeface="Times New Roman"/>
              </a:rPr>
              <a:t>kısa sürede boşalmasına sebep </a:t>
            </a:r>
            <a:r>
              <a:rPr sz="1100" dirty="0">
                <a:latin typeface="Times New Roman"/>
                <a:cs typeface="Times New Roman"/>
              </a:rPr>
              <a:t>olduğundan  </a:t>
            </a:r>
            <a:r>
              <a:rPr sz="1100" spc="-5" dirty="0">
                <a:latin typeface="Times New Roman"/>
                <a:cs typeface="Times New Roman"/>
              </a:rPr>
              <a:t>sadece kayda girildiğinde açılmalıdır. </a:t>
            </a: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gövdesi üzerindeki “otomatik ışık” modu  seçildiğinde tepe ışığı ortamdaki ışığa göre </a:t>
            </a:r>
            <a:r>
              <a:rPr sz="1100" dirty="0">
                <a:latin typeface="Times New Roman"/>
                <a:cs typeface="Times New Roman"/>
              </a:rPr>
              <a:t>otomatik olarak </a:t>
            </a:r>
            <a:r>
              <a:rPr sz="1100" spc="-5" dirty="0">
                <a:latin typeface="Times New Roman"/>
                <a:cs typeface="Times New Roman"/>
              </a:rPr>
              <a:t>devreye </a:t>
            </a:r>
            <a:r>
              <a:rPr sz="1100" dirty="0">
                <a:latin typeface="Times New Roman"/>
                <a:cs typeface="Times New Roman"/>
              </a:rPr>
              <a:t>girer. </a:t>
            </a:r>
            <a:r>
              <a:rPr sz="1100" spc="-5" dirty="0">
                <a:latin typeface="Times New Roman"/>
                <a:cs typeface="Times New Roman"/>
              </a:rPr>
              <a:t>Kamera  </a:t>
            </a:r>
            <a:r>
              <a:rPr sz="1100" dirty="0">
                <a:latin typeface="Times New Roman"/>
                <a:cs typeface="Times New Roman"/>
              </a:rPr>
              <a:t>üzerindeki </a:t>
            </a:r>
            <a:r>
              <a:rPr sz="1100" spc="-5" dirty="0">
                <a:latin typeface="Times New Roman"/>
                <a:cs typeface="Times New Roman"/>
              </a:rPr>
              <a:t>sabitleme vidası gevşetilerek yatay </a:t>
            </a:r>
            <a:r>
              <a:rPr sz="1100" dirty="0">
                <a:latin typeface="Times New Roman"/>
                <a:cs typeface="Times New Roman"/>
              </a:rPr>
              <a:t>eksende 360°, </a:t>
            </a:r>
            <a:r>
              <a:rPr sz="1100" spc="-5" dirty="0">
                <a:latin typeface="Times New Roman"/>
                <a:cs typeface="Times New Roman"/>
              </a:rPr>
              <a:t>dikey </a:t>
            </a:r>
            <a:r>
              <a:rPr sz="1100" dirty="0">
                <a:latin typeface="Times New Roman"/>
                <a:cs typeface="Times New Roman"/>
              </a:rPr>
              <a:t>eksende 180°  </a:t>
            </a:r>
            <a:r>
              <a:rPr sz="1100" spc="-5" dirty="0">
                <a:latin typeface="Times New Roman"/>
                <a:cs typeface="Times New Roman"/>
              </a:rPr>
              <a:t>döndürülebilir. Bu ışığın yönünü değiştirmek için dört kenarında bununan kepenkler  kullanılabilir. Ayrıca filtre yatağı </a:t>
            </a:r>
            <a:r>
              <a:rPr sz="1100" dirty="0">
                <a:latin typeface="Times New Roman"/>
                <a:cs typeface="Times New Roman"/>
              </a:rPr>
              <a:t>olan </a:t>
            </a:r>
            <a:r>
              <a:rPr sz="1100" spc="-5" dirty="0">
                <a:latin typeface="Times New Roman"/>
                <a:cs typeface="Times New Roman"/>
              </a:rPr>
              <a:t>tepe ışıklarının önüne özel filtreler </a:t>
            </a:r>
            <a:r>
              <a:rPr sz="1100" spc="15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takmak  mümkündür. </a:t>
            </a:r>
            <a:r>
              <a:rPr sz="1100" dirty="0">
                <a:latin typeface="Times New Roman"/>
                <a:cs typeface="Times New Roman"/>
              </a:rPr>
              <a:t>Tepe </a:t>
            </a:r>
            <a:r>
              <a:rPr sz="1100" spc="-5" dirty="0">
                <a:latin typeface="Times New Roman"/>
                <a:cs typeface="Times New Roman"/>
              </a:rPr>
              <a:t>ışığının </a:t>
            </a:r>
            <a:r>
              <a:rPr sz="1100" dirty="0">
                <a:latin typeface="Times New Roman"/>
                <a:cs typeface="Times New Roman"/>
              </a:rPr>
              <a:t>arkasında </a:t>
            </a:r>
            <a:r>
              <a:rPr sz="1100" spc="-5" dirty="0">
                <a:latin typeface="Times New Roman"/>
                <a:cs typeface="Times New Roman"/>
              </a:rPr>
              <a:t>bulunan </a:t>
            </a:r>
            <a:r>
              <a:rPr sz="1100" dirty="0">
                <a:latin typeface="Times New Roman"/>
                <a:cs typeface="Times New Roman"/>
              </a:rPr>
              <a:t>zum anahtarı </a:t>
            </a:r>
            <a:r>
              <a:rPr sz="1100" spc="-5" dirty="0">
                <a:latin typeface="Times New Roman"/>
                <a:cs typeface="Times New Roman"/>
              </a:rPr>
              <a:t>yardımıyla lamba ileri geri  </a:t>
            </a:r>
            <a:r>
              <a:rPr sz="1100" dirty="0">
                <a:latin typeface="Times New Roman"/>
                <a:cs typeface="Times New Roman"/>
              </a:rPr>
              <a:t>hareket </a:t>
            </a:r>
            <a:r>
              <a:rPr sz="1100" spc="-5" dirty="0">
                <a:latin typeface="Times New Roman"/>
                <a:cs typeface="Times New Roman"/>
              </a:rPr>
              <a:t>ettirilerek ışığın bir noktada toplanması veya dağıtılması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sağlanabilir.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Günümüzde </a:t>
            </a:r>
            <a:r>
              <a:rPr sz="1100" dirty="0">
                <a:latin typeface="Times New Roman"/>
                <a:cs typeface="Times New Roman"/>
              </a:rPr>
              <a:t>tepe </a:t>
            </a:r>
            <a:r>
              <a:rPr sz="1100" spc="-5" dirty="0">
                <a:latin typeface="Times New Roman"/>
                <a:cs typeface="Times New Roman"/>
              </a:rPr>
              <a:t>ışıkları sadece kamera </a:t>
            </a:r>
            <a:r>
              <a:rPr sz="1100" dirty="0">
                <a:latin typeface="Times New Roman"/>
                <a:cs typeface="Times New Roman"/>
              </a:rPr>
              <a:t>üzerine </a:t>
            </a:r>
            <a:r>
              <a:rPr sz="1100" spc="-5" dirty="0">
                <a:latin typeface="Times New Roman"/>
                <a:cs typeface="Times New Roman"/>
              </a:rPr>
              <a:t>takılmak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üretilmemektedir. Bu tip  lambalar küçüklüğünden </a:t>
            </a:r>
            <a:r>
              <a:rPr sz="1100" dirty="0">
                <a:latin typeface="Times New Roman"/>
                <a:cs typeface="Times New Roman"/>
              </a:rPr>
              <a:t>dolayı sık </a:t>
            </a:r>
            <a:r>
              <a:rPr sz="1100" spc="-5" dirty="0">
                <a:latin typeface="Times New Roman"/>
                <a:cs typeface="Times New Roman"/>
              </a:rPr>
              <a:t>tercih </a:t>
            </a:r>
            <a:r>
              <a:rPr sz="1100" dirty="0">
                <a:latin typeface="Times New Roman"/>
                <a:cs typeface="Times New Roman"/>
              </a:rPr>
              <a:t>edilir. </a:t>
            </a:r>
            <a:r>
              <a:rPr sz="1100" spc="-5" dirty="0">
                <a:latin typeface="Times New Roman"/>
                <a:cs typeface="Times New Roman"/>
              </a:rPr>
              <a:t>Işık ayağı üzerine konularak veya  kelepçelerle asılarak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kullanılır. </a:t>
            </a:r>
            <a:r>
              <a:rPr sz="1100" dirty="0">
                <a:latin typeface="Times New Roman"/>
                <a:cs typeface="Times New Roman"/>
              </a:rPr>
              <a:t>Tepe </a:t>
            </a:r>
            <a:r>
              <a:rPr sz="1100" spc="-5" dirty="0">
                <a:latin typeface="Times New Roman"/>
                <a:cs typeface="Times New Roman"/>
              </a:rPr>
              <a:t>ışıkları ışık ayağına takıldığında kamera aküsüne  uygun, </a:t>
            </a:r>
            <a:r>
              <a:rPr sz="1100" dirty="0">
                <a:latin typeface="Times New Roman"/>
                <a:cs typeface="Times New Roman"/>
              </a:rPr>
              <a:t>12 </a:t>
            </a:r>
            <a:r>
              <a:rPr sz="1100" spc="-5" dirty="0">
                <a:latin typeface="Times New Roman"/>
                <a:cs typeface="Times New Roman"/>
              </a:rPr>
              <a:t>volt civarında bir akü veya </a:t>
            </a:r>
            <a:r>
              <a:rPr sz="1100" dirty="0">
                <a:latin typeface="Times New Roman"/>
                <a:cs typeface="Times New Roman"/>
              </a:rPr>
              <a:t>adaptör </a:t>
            </a:r>
            <a:r>
              <a:rPr sz="1100" spc="-5" dirty="0">
                <a:latin typeface="Times New Roman"/>
                <a:cs typeface="Times New Roman"/>
              </a:rPr>
              <a:t>yardımıyla </a:t>
            </a:r>
            <a:r>
              <a:rPr sz="1100" dirty="0">
                <a:latin typeface="Times New Roman"/>
                <a:cs typeface="Times New Roman"/>
              </a:rPr>
              <a:t>şehir </a:t>
            </a:r>
            <a:r>
              <a:rPr sz="1100" spc="-5" dirty="0">
                <a:latin typeface="Times New Roman"/>
                <a:cs typeface="Times New Roman"/>
              </a:rPr>
              <a:t>şebekesinden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beslenebilir.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3845" y="3778250"/>
            <a:ext cx="1373505" cy="140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288" y="5279501"/>
            <a:ext cx="5247005" cy="27819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57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8: </a:t>
            </a:r>
            <a:r>
              <a:rPr sz="1000" b="1" spc="-5" dirty="0">
                <a:latin typeface="Times New Roman"/>
                <a:cs typeface="Times New Roman"/>
              </a:rPr>
              <a:t>Tepe ışığı </a:t>
            </a:r>
            <a:r>
              <a:rPr sz="1000" b="1" dirty="0">
                <a:latin typeface="Times New Roman"/>
                <a:cs typeface="Times New Roman"/>
              </a:rPr>
              <a:t>ve</a:t>
            </a:r>
            <a:r>
              <a:rPr sz="1000" b="1" spc="-10" dirty="0">
                <a:latin typeface="Times New Roman"/>
                <a:cs typeface="Times New Roman"/>
              </a:rPr>
              <a:t> kepenkleri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dirty="0">
                <a:latin typeface="Times New Roman"/>
                <a:cs typeface="Times New Roman"/>
              </a:rPr>
              <a:t>2.5.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Mikrofonlar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1230"/>
              </a:spcBef>
            </a:pPr>
            <a:r>
              <a:rPr sz="1100" spc="-5" dirty="0">
                <a:latin typeface="Times New Roman"/>
                <a:cs typeface="Times New Roman"/>
              </a:rPr>
              <a:t>Stüdyo </a:t>
            </a:r>
            <a:r>
              <a:rPr sz="1100" spc="-10" dirty="0">
                <a:latin typeface="Times New Roman"/>
                <a:cs typeface="Times New Roman"/>
              </a:rPr>
              <a:t>veya </a:t>
            </a:r>
            <a:r>
              <a:rPr sz="1100" spc="-5" dirty="0">
                <a:latin typeface="Times New Roman"/>
                <a:cs typeface="Times New Roman"/>
              </a:rPr>
              <a:t>sinema kameraları dışındaki çoğu kameranın üzerinde dâhili bir mikrofon  sistemi vardır. Amatör kameralarda mikrofon </a:t>
            </a:r>
            <a:r>
              <a:rPr sz="1100" spc="-10" dirty="0">
                <a:latin typeface="Times New Roman"/>
                <a:cs typeface="Times New Roman"/>
              </a:rPr>
              <a:t>kısmı </a:t>
            </a:r>
            <a:r>
              <a:rPr sz="1100" spc="-5" dirty="0">
                <a:latin typeface="Times New Roman"/>
                <a:cs typeface="Times New Roman"/>
              </a:rPr>
              <a:t>küçük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çıkıntı şeklinde olabildiği </a:t>
            </a:r>
            <a:r>
              <a:rPr sz="1100" dirty="0">
                <a:latin typeface="Times New Roman"/>
                <a:cs typeface="Times New Roman"/>
              </a:rPr>
              <a:t>gibi;  </a:t>
            </a:r>
            <a:r>
              <a:rPr sz="1100" spc="-5" dirty="0">
                <a:latin typeface="Times New Roman"/>
                <a:cs typeface="Times New Roman"/>
              </a:rPr>
              <a:t>mikrofon, gövdenin önünde, içine dâhili mikrofon yerleştirilmiş deliklerden </a:t>
            </a:r>
            <a:r>
              <a:rPr sz="1100" dirty="0">
                <a:latin typeface="Times New Roman"/>
                <a:cs typeface="Times New Roman"/>
              </a:rPr>
              <a:t>de ses </a:t>
            </a:r>
            <a:r>
              <a:rPr sz="1100" spc="-10" dirty="0">
                <a:latin typeface="Times New Roman"/>
                <a:cs typeface="Times New Roman"/>
              </a:rPr>
              <a:t>alıyor  </a:t>
            </a:r>
            <a:r>
              <a:rPr sz="1100" spc="-5" dirty="0">
                <a:latin typeface="Times New Roman"/>
                <a:cs typeface="Times New Roman"/>
              </a:rPr>
              <a:t>olabilir (cep telefonlarındaki gibi). Profesyonel kameraların üzerindeki mikrofonlar bağımsız 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mikrofona </a:t>
            </a:r>
            <a:r>
              <a:rPr sz="1100" dirty="0">
                <a:latin typeface="Times New Roman"/>
                <a:cs typeface="Times New Roman"/>
              </a:rPr>
              <a:t>benzer </a:t>
            </a:r>
            <a:r>
              <a:rPr sz="1100" spc="-5" dirty="0">
                <a:latin typeface="Times New Roman"/>
                <a:cs typeface="Times New Roman"/>
              </a:rPr>
              <a:t>görünümdedir, iptal edilebilir veya çıkartılabilir. </a:t>
            </a:r>
            <a:r>
              <a:rPr sz="1100" dirty="0">
                <a:latin typeface="Times New Roman"/>
                <a:cs typeface="Times New Roman"/>
              </a:rPr>
              <a:t>Profesyonel  </a:t>
            </a:r>
            <a:r>
              <a:rPr sz="1100" spc="-5" dirty="0">
                <a:latin typeface="Times New Roman"/>
                <a:cs typeface="Times New Roman"/>
              </a:rPr>
              <a:t>kameralarda ayrıca 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5" dirty="0">
                <a:latin typeface="Times New Roman"/>
                <a:cs typeface="Times New Roman"/>
              </a:rPr>
              <a:t>mikrofonlarının takılabileceği </a:t>
            </a:r>
            <a:r>
              <a:rPr sz="1100" dirty="0">
                <a:latin typeface="Times New Roman"/>
                <a:cs typeface="Times New Roman"/>
              </a:rPr>
              <a:t>1 </a:t>
            </a:r>
            <a:r>
              <a:rPr sz="1100" spc="-5" dirty="0">
                <a:latin typeface="Times New Roman"/>
                <a:cs typeface="Times New Roman"/>
              </a:rPr>
              <a:t>veya </a:t>
            </a:r>
            <a:r>
              <a:rPr sz="1100" dirty="0">
                <a:latin typeface="Times New Roman"/>
                <a:cs typeface="Times New Roman"/>
              </a:rPr>
              <a:t>2 </a:t>
            </a:r>
            <a:r>
              <a:rPr sz="1100" spc="-5" dirty="0">
                <a:latin typeface="Times New Roman"/>
                <a:cs typeface="Times New Roman"/>
              </a:rPr>
              <a:t>mikrofon girişi vardır.  İstendiği takdirde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mikrofonların topladığı sesler kasette farklı </a:t>
            </a:r>
            <a:r>
              <a:rPr sz="1100" dirty="0">
                <a:latin typeface="Times New Roman"/>
                <a:cs typeface="Times New Roman"/>
              </a:rPr>
              <a:t>kanallara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kaydedilebilir.</a:t>
            </a:r>
            <a:endParaRPr sz="11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ts val="126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Gerek dâhili </a:t>
            </a:r>
            <a:r>
              <a:rPr sz="1100" spc="-5" dirty="0">
                <a:latin typeface="Times New Roman"/>
                <a:cs typeface="Times New Roman"/>
              </a:rPr>
              <a:t>mikrofon, gerekse 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5" dirty="0">
                <a:latin typeface="Times New Roman"/>
                <a:cs typeface="Times New Roman"/>
              </a:rPr>
              <a:t>mikrofonları, enerjisini kameradan </a:t>
            </a:r>
            <a:r>
              <a:rPr sz="1100" spc="5" dirty="0">
                <a:latin typeface="Times New Roman"/>
                <a:cs typeface="Times New Roman"/>
              </a:rPr>
              <a:t>alır. </a:t>
            </a:r>
            <a:r>
              <a:rPr sz="1100" spc="-5" dirty="0">
                <a:latin typeface="Times New Roman"/>
                <a:cs typeface="Times New Roman"/>
              </a:rPr>
              <a:t>Kamera  gövdesi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üzerinde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mikrofonların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ayarlarını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yapmaya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yarayan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pek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çok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düğme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vardır.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düğmelerle mikrofonlar açılıp kapatılabilir, ses hassasiyetleri arttırılabilir, kasette farklı  kanallara ses göndermeleri sağlanabilir, gövde üzerindeki VUmetre, </a:t>
            </a:r>
            <a:r>
              <a:rPr sz="1100" dirty="0">
                <a:latin typeface="Times New Roman"/>
                <a:cs typeface="Times New Roman"/>
              </a:rPr>
              <a:t>sesin </a:t>
            </a:r>
            <a:r>
              <a:rPr sz="1100" spc="-5" dirty="0">
                <a:latin typeface="Times New Roman"/>
                <a:cs typeface="Times New Roman"/>
              </a:rPr>
              <a:t>seviyesini  görmemizi  sağlar.  VUmetrenin  ibresi  hiç  oynamıyorsa,  bağlı  olduğu  </a:t>
            </a:r>
            <a:r>
              <a:rPr sz="1100" dirty="0">
                <a:latin typeface="Times New Roman"/>
                <a:cs typeface="Times New Roman"/>
              </a:rPr>
              <a:t>mikrofonun 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kapalı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40"/>
              </a:lnSpc>
            </a:pPr>
            <a:r>
              <a:rPr sz="1100" spc="-5" dirty="0">
                <a:latin typeface="Times New Roman"/>
                <a:cs typeface="Times New Roman"/>
              </a:rPr>
              <a:t>olduğu anlaşılır.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640" cy="348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lvl="1" indent="-31242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251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Kulaklık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1220"/>
              </a:spcBef>
            </a:pPr>
            <a:r>
              <a:rPr sz="1100" spc="-5" dirty="0">
                <a:latin typeface="Times New Roman"/>
                <a:cs typeface="Times New Roman"/>
              </a:rPr>
              <a:t>Kameramanlar kameranın topladığı görüntünün kalitesini bakaçtan veya LCD  </a:t>
            </a:r>
            <a:r>
              <a:rPr sz="1100" dirty="0">
                <a:latin typeface="Times New Roman"/>
                <a:cs typeface="Times New Roman"/>
              </a:rPr>
              <a:t>ekrandan </a:t>
            </a:r>
            <a:r>
              <a:rPr sz="1100" spc="-5" dirty="0">
                <a:latin typeface="Times New Roman"/>
                <a:cs typeface="Times New Roman"/>
              </a:rPr>
              <a:t>takip ederler, sesin kalitesini ölçmek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ise kulaklık kullanılır. Kameramanların  kullandığı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mikrofonlar mp3çalar </a:t>
            </a:r>
            <a:r>
              <a:rPr sz="110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walkmanlerdeki kulaklıklar gibidir, kaliteli olması  yeterlidir. Bu kulaklık </a:t>
            </a:r>
            <a:r>
              <a:rPr sz="1100" dirty="0">
                <a:latin typeface="Times New Roman"/>
                <a:cs typeface="Times New Roman"/>
              </a:rPr>
              <a:t>çekim anında </a:t>
            </a:r>
            <a:r>
              <a:rPr sz="1100" spc="-5" dirty="0">
                <a:latin typeface="Times New Roman"/>
                <a:cs typeface="Times New Roman"/>
              </a:rPr>
              <a:t>kamera üzerindeki kulaklık girişine </a:t>
            </a:r>
            <a:r>
              <a:rPr sz="1100" dirty="0">
                <a:latin typeface="Times New Roman"/>
                <a:cs typeface="Times New Roman"/>
              </a:rPr>
              <a:t>(ear) </a:t>
            </a:r>
            <a:r>
              <a:rPr sz="1100" spc="-5" dirty="0">
                <a:latin typeface="Times New Roman"/>
                <a:cs typeface="Times New Roman"/>
              </a:rPr>
              <a:t>takılır.  Kameramanlar zaman </a:t>
            </a:r>
            <a:r>
              <a:rPr sz="1100" dirty="0">
                <a:latin typeface="Times New Roman"/>
                <a:cs typeface="Times New Roman"/>
              </a:rPr>
              <a:t>zaman </a:t>
            </a:r>
            <a:r>
              <a:rPr sz="1100" spc="-5" dirty="0">
                <a:latin typeface="Times New Roman"/>
                <a:cs typeface="Times New Roman"/>
              </a:rPr>
              <a:t>dinleme </a:t>
            </a:r>
            <a:r>
              <a:rPr sz="1100" dirty="0">
                <a:latin typeface="Times New Roman"/>
                <a:cs typeface="Times New Roman"/>
              </a:rPr>
              <a:t>yaparak kasete </a:t>
            </a:r>
            <a:r>
              <a:rPr sz="1100" spc="-5" dirty="0">
                <a:latin typeface="Times New Roman"/>
                <a:cs typeface="Times New Roman"/>
              </a:rPr>
              <a:t>kaydolan </a:t>
            </a:r>
            <a:r>
              <a:rPr sz="1100" dirty="0">
                <a:latin typeface="Times New Roman"/>
                <a:cs typeface="Times New Roman"/>
              </a:rPr>
              <a:t>sesin </a:t>
            </a:r>
            <a:r>
              <a:rPr sz="1100" spc="-5" dirty="0">
                <a:latin typeface="Times New Roman"/>
                <a:cs typeface="Times New Roman"/>
              </a:rPr>
              <a:t>niteliğini, seviyesini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etraftaki gürültülerin kayda girip girmediğini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denetler.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325120" lvl="1" indent="-312420">
              <a:lnSpc>
                <a:spcPct val="100000"/>
              </a:lnSpc>
              <a:buFont typeface="Times New Roman"/>
              <a:buAutoNum type="arabicPeriod" startAt="7"/>
              <a:tabLst>
                <a:tab pos="3251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Işık </a:t>
            </a:r>
            <a:r>
              <a:rPr sz="1400" b="1" dirty="0">
                <a:latin typeface="Times New Roman"/>
                <a:cs typeface="Times New Roman"/>
              </a:rPr>
              <a:t>Kesici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(Parasoley)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  <a:spcBef>
                <a:spcPts val="1220"/>
              </a:spcBef>
            </a:pPr>
            <a:r>
              <a:rPr sz="1100" spc="-5" dirty="0">
                <a:latin typeface="Times New Roman"/>
                <a:cs typeface="Times New Roman"/>
              </a:rPr>
              <a:t>İstenmeyen </a:t>
            </a:r>
            <a:r>
              <a:rPr sz="1100" dirty="0">
                <a:latin typeface="Times New Roman"/>
                <a:cs typeface="Times New Roman"/>
              </a:rPr>
              <a:t>açılardan </a:t>
            </a:r>
            <a:r>
              <a:rPr sz="1100" spc="-5" dirty="0">
                <a:latin typeface="Times New Roman"/>
                <a:cs typeface="Times New Roman"/>
              </a:rPr>
              <a:t>objektife giren ışıkları engellemek amacıyla </a:t>
            </a:r>
            <a:r>
              <a:rPr sz="1100" dirty="0">
                <a:latin typeface="Times New Roman"/>
                <a:cs typeface="Times New Roman"/>
              </a:rPr>
              <a:t>ışık </a:t>
            </a:r>
            <a:r>
              <a:rPr sz="1100" spc="-5" dirty="0">
                <a:latin typeface="Times New Roman"/>
                <a:cs typeface="Times New Roman"/>
              </a:rPr>
              <a:t>kesici  (parasoley) kullanılır. “Güneşlik” adıyla </a:t>
            </a:r>
            <a:r>
              <a:rPr sz="1100" spc="-1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bilinen </a:t>
            </a:r>
            <a:r>
              <a:rPr sz="1100" dirty="0">
                <a:latin typeface="Times New Roman"/>
                <a:cs typeface="Times New Roman"/>
              </a:rPr>
              <a:t>ışık </a:t>
            </a:r>
            <a:r>
              <a:rPr sz="1100" spc="-5" dirty="0">
                <a:latin typeface="Times New Roman"/>
                <a:cs typeface="Times New Roman"/>
              </a:rPr>
              <a:t>kesiciler objektif camının  kirlenmesini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çizilmesini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kısmen </a:t>
            </a:r>
            <a:r>
              <a:rPr sz="1100" dirty="0">
                <a:latin typeface="Times New Roman"/>
                <a:cs typeface="Times New Roman"/>
              </a:rPr>
              <a:t>engeller. </a:t>
            </a:r>
            <a:r>
              <a:rPr sz="1100" spc="-5" dirty="0">
                <a:latin typeface="Times New Roman"/>
                <a:cs typeface="Times New Roman"/>
              </a:rPr>
              <a:t>Plastik veya metal malzemeden, ihtiyaca  göre değişik boyutlarda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objektifin </a:t>
            </a:r>
            <a:r>
              <a:rPr sz="1100" spc="-5" dirty="0">
                <a:latin typeface="Times New Roman"/>
                <a:cs typeface="Times New Roman"/>
              </a:rPr>
              <a:t>çapına göre üretilir. Işık kesicilerin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gelişmişlerine  “matte </a:t>
            </a:r>
            <a:r>
              <a:rPr sz="1100" dirty="0">
                <a:latin typeface="Times New Roman"/>
                <a:cs typeface="Times New Roman"/>
              </a:rPr>
              <a:t>box” </a:t>
            </a:r>
            <a:r>
              <a:rPr sz="1100" spc="-5" dirty="0">
                <a:latin typeface="Times New Roman"/>
                <a:cs typeface="Times New Roman"/>
              </a:rPr>
              <a:t>adı verilir.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Objektife giren istenmeyen ışıklar filtre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lens </a:t>
            </a:r>
            <a:r>
              <a:rPr sz="1100" spc="-5" dirty="0">
                <a:latin typeface="Times New Roman"/>
                <a:cs typeface="Times New Roman"/>
              </a:rPr>
              <a:t>katları arasında dolaşarak </a:t>
            </a:r>
            <a:r>
              <a:rPr sz="1100" dirty="0">
                <a:latin typeface="Times New Roman"/>
                <a:cs typeface="Times New Roman"/>
              </a:rPr>
              <a:t>olumsuz  </a:t>
            </a:r>
            <a:r>
              <a:rPr sz="1100" spc="-5" dirty="0">
                <a:latin typeface="Times New Roman"/>
                <a:cs typeface="Times New Roman"/>
              </a:rPr>
              <a:t>etkilere yol </a:t>
            </a:r>
            <a:r>
              <a:rPr sz="1100" dirty="0">
                <a:latin typeface="Times New Roman"/>
                <a:cs typeface="Times New Roman"/>
              </a:rPr>
              <a:t>açar. </a:t>
            </a:r>
            <a:r>
              <a:rPr sz="1100" spc="-5" dirty="0">
                <a:latin typeface="Times New Roman"/>
                <a:cs typeface="Times New Roman"/>
              </a:rPr>
              <a:t>Görüntüde harelenmeler oluşur, ışık </a:t>
            </a:r>
            <a:r>
              <a:rPr sz="1100" dirty="0">
                <a:latin typeface="Times New Roman"/>
                <a:cs typeface="Times New Roman"/>
              </a:rPr>
              <a:t>dengesi </a:t>
            </a:r>
            <a:r>
              <a:rPr sz="1100" spc="-5" dirty="0">
                <a:latin typeface="Times New Roman"/>
                <a:cs typeface="Times New Roman"/>
              </a:rPr>
              <a:t>bozulur. Işık kesiciler sadece  güneşli </a:t>
            </a:r>
            <a:r>
              <a:rPr sz="1100" dirty="0">
                <a:latin typeface="Times New Roman"/>
                <a:cs typeface="Times New Roman"/>
              </a:rPr>
              <a:t>havalarda </a:t>
            </a:r>
            <a:r>
              <a:rPr sz="1100" spc="-5" dirty="0">
                <a:latin typeface="Times New Roman"/>
                <a:cs typeface="Times New Roman"/>
              </a:rPr>
              <a:t>değil </a:t>
            </a:r>
            <a:r>
              <a:rPr sz="1100" dirty="0">
                <a:latin typeface="Times New Roman"/>
                <a:cs typeface="Times New Roman"/>
              </a:rPr>
              <a:t>bulutlu </a:t>
            </a:r>
            <a:r>
              <a:rPr sz="1100" spc="-5" dirty="0">
                <a:latin typeface="Times New Roman"/>
                <a:cs typeface="Times New Roman"/>
              </a:rPr>
              <a:t>havalarda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etkili olur. Çünkü </a:t>
            </a:r>
            <a:r>
              <a:rPr sz="1100" dirty="0">
                <a:latin typeface="Times New Roman"/>
                <a:cs typeface="Times New Roman"/>
              </a:rPr>
              <a:t>bulutlu </a:t>
            </a:r>
            <a:r>
              <a:rPr sz="1100" spc="-5" dirty="0">
                <a:latin typeface="Times New Roman"/>
                <a:cs typeface="Times New Roman"/>
              </a:rPr>
              <a:t>havalarda </a:t>
            </a:r>
            <a:r>
              <a:rPr sz="1100" dirty="0">
                <a:latin typeface="Times New Roman"/>
                <a:cs typeface="Times New Roman"/>
              </a:rPr>
              <a:t>ışık </a:t>
            </a:r>
            <a:r>
              <a:rPr sz="1100" spc="-5" dirty="0">
                <a:latin typeface="Times New Roman"/>
                <a:cs typeface="Times New Roman"/>
              </a:rPr>
              <a:t>yerden  </a:t>
            </a:r>
            <a:r>
              <a:rPr sz="1100" dirty="0">
                <a:latin typeface="Times New Roman"/>
                <a:cs typeface="Times New Roman"/>
              </a:rPr>
              <a:t>daha çok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yansır.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8866" y="5032168"/>
            <a:ext cx="796882" cy="65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5858" y="4971923"/>
            <a:ext cx="1149985" cy="0"/>
          </a:xfrm>
          <a:custGeom>
            <a:avLst/>
            <a:gdLst/>
            <a:ahLst/>
            <a:cxnLst/>
            <a:rect l="l" t="t" r="r" b="b"/>
            <a:pathLst>
              <a:path w="1149985">
                <a:moveTo>
                  <a:pt x="0" y="0"/>
                </a:moveTo>
                <a:lnTo>
                  <a:pt x="114940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810" y="4968875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54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257" y="4968875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54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858" y="5746369"/>
            <a:ext cx="1149985" cy="0"/>
          </a:xfrm>
          <a:custGeom>
            <a:avLst/>
            <a:gdLst/>
            <a:ahLst/>
            <a:cxnLst/>
            <a:rect l="l" t="t" r="r" b="b"/>
            <a:pathLst>
              <a:path w="1149985">
                <a:moveTo>
                  <a:pt x="0" y="0"/>
                </a:moveTo>
                <a:lnTo>
                  <a:pt x="1149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288" y="5843381"/>
            <a:ext cx="5247640" cy="31172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9: </a:t>
            </a:r>
            <a:r>
              <a:rPr sz="1000" b="1" spc="-5" dirty="0">
                <a:latin typeface="Times New Roman"/>
                <a:cs typeface="Times New Roman"/>
              </a:rPr>
              <a:t>Işık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kesici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dirty="0">
                <a:latin typeface="Times New Roman"/>
                <a:cs typeface="Times New Roman"/>
              </a:rPr>
              <a:t>2.8.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Filtreler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1230"/>
              </a:spcBef>
            </a:pPr>
            <a:r>
              <a:rPr sz="1100" spc="-5" dirty="0">
                <a:latin typeface="Times New Roman"/>
                <a:cs typeface="Times New Roman"/>
              </a:rPr>
              <a:t>Filtreler, objektifin veya </a:t>
            </a:r>
            <a:r>
              <a:rPr sz="1100" dirty="0">
                <a:latin typeface="Times New Roman"/>
                <a:cs typeface="Times New Roman"/>
              </a:rPr>
              <a:t>ışık </a:t>
            </a:r>
            <a:r>
              <a:rPr sz="1100" spc="-5" dirty="0">
                <a:latin typeface="Times New Roman"/>
                <a:cs typeface="Times New Roman"/>
              </a:rPr>
              <a:t>kaynaklarının </a:t>
            </a:r>
            <a:r>
              <a:rPr sz="1100" dirty="0">
                <a:latin typeface="Times New Roman"/>
                <a:cs typeface="Times New Roman"/>
              </a:rPr>
              <a:t>önüne </a:t>
            </a:r>
            <a:r>
              <a:rPr sz="1100" spc="-5" dirty="0">
                <a:latin typeface="Times New Roman"/>
                <a:cs typeface="Times New Roman"/>
              </a:rPr>
              <a:t>takılarak görüntüyü değiştirmeye  yarayan, cam, akrilik, </a:t>
            </a:r>
            <a:r>
              <a:rPr sz="1100" dirty="0">
                <a:latin typeface="Times New Roman"/>
                <a:cs typeface="Times New Roman"/>
              </a:rPr>
              <a:t>jelatin </a:t>
            </a:r>
            <a:r>
              <a:rPr sz="1100" spc="-5" dirty="0">
                <a:latin typeface="Times New Roman"/>
                <a:cs typeface="Times New Roman"/>
              </a:rPr>
              <a:t>vb. maddelerden yapılmış malzemelerdir. Objektifin önüne  </a:t>
            </a:r>
            <a:r>
              <a:rPr sz="1100" dirty="0">
                <a:latin typeface="Times New Roman"/>
                <a:cs typeface="Times New Roman"/>
              </a:rPr>
              <a:t>takılan </a:t>
            </a:r>
            <a:r>
              <a:rPr sz="1100" spc="-5" dirty="0">
                <a:latin typeface="Times New Roman"/>
                <a:cs typeface="Times New Roman"/>
              </a:rPr>
              <a:t>filtreler genellikle yuvarlaktır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camdan yapılmadır. Filtrelerle filmin renkleri  </a:t>
            </a:r>
            <a:r>
              <a:rPr sz="1100" dirty="0">
                <a:latin typeface="Times New Roman"/>
                <a:cs typeface="Times New Roman"/>
              </a:rPr>
              <a:t>üzerinde </a:t>
            </a:r>
            <a:r>
              <a:rPr sz="1100" spc="-5" dirty="0">
                <a:latin typeface="Times New Roman"/>
                <a:cs typeface="Times New Roman"/>
              </a:rPr>
              <a:t>değişmeler, düzeltmeler yapılabilir </a:t>
            </a:r>
            <a:r>
              <a:rPr sz="1100" spc="-10" dirty="0">
                <a:latin typeface="Times New Roman"/>
                <a:cs typeface="Times New Roman"/>
              </a:rPr>
              <a:t>ya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çekim </a:t>
            </a:r>
            <a:r>
              <a:rPr sz="1100" dirty="0">
                <a:latin typeface="Times New Roman"/>
                <a:cs typeface="Times New Roman"/>
              </a:rPr>
              <a:t>esnasında </a:t>
            </a:r>
            <a:r>
              <a:rPr sz="1100" spc="-5" dirty="0">
                <a:latin typeface="Times New Roman"/>
                <a:cs typeface="Times New Roman"/>
              </a:rPr>
              <a:t>problemli yüzeylerin  yarattığı sorunlar giderilir. Filtrelerden </a:t>
            </a:r>
            <a:r>
              <a:rPr sz="1100" dirty="0">
                <a:latin typeface="Times New Roman"/>
                <a:cs typeface="Times New Roman"/>
              </a:rPr>
              <a:t>değişik </a:t>
            </a:r>
            <a:r>
              <a:rPr sz="1100" spc="-5" dirty="0">
                <a:latin typeface="Times New Roman"/>
                <a:cs typeface="Times New Roman"/>
              </a:rPr>
              <a:t>efekt etkileri oluşturmakta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yararlanılabilir.  Sinema, dizi film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reklâm </a:t>
            </a:r>
            <a:r>
              <a:rPr sz="1100" spc="-5" dirty="0">
                <a:latin typeface="Times New Roman"/>
                <a:cs typeface="Times New Roman"/>
              </a:rPr>
              <a:t>gibi görüntü estetiğinin önde olduğu yapımlarda </a:t>
            </a:r>
            <a:r>
              <a:rPr sz="1100" spc="-10" dirty="0">
                <a:latin typeface="Times New Roman"/>
                <a:cs typeface="Times New Roman"/>
              </a:rPr>
              <a:t>sıklıkla  </a:t>
            </a:r>
            <a:r>
              <a:rPr sz="1100" spc="-5" dirty="0">
                <a:latin typeface="Times New Roman"/>
                <a:cs typeface="Times New Roman"/>
              </a:rPr>
              <a:t>kullanılır. </a:t>
            </a:r>
            <a:r>
              <a:rPr sz="1100" dirty="0">
                <a:latin typeface="Times New Roman"/>
                <a:cs typeface="Times New Roman"/>
              </a:rPr>
              <a:t>Çok </a:t>
            </a:r>
            <a:r>
              <a:rPr sz="1100" spc="-5" dirty="0">
                <a:latin typeface="Times New Roman"/>
                <a:cs typeface="Times New Roman"/>
              </a:rPr>
              <a:t>farklı türleri </a:t>
            </a:r>
            <a:r>
              <a:rPr sz="1100" dirty="0">
                <a:latin typeface="Times New Roman"/>
                <a:cs typeface="Times New Roman"/>
              </a:rPr>
              <a:t>olan </a:t>
            </a:r>
            <a:r>
              <a:rPr sz="1100" spc="-5" dirty="0">
                <a:latin typeface="Times New Roman"/>
                <a:cs typeface="Times New Roman"/>
              </a:rPr>
              <a:t>filtrelerin kullanımında dikkatli olmak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gereklidir.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Filtreler genelde kendi rengindeki ışık dalgalarını geçirir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öteki </a:t>
            </a:r>
            <a:r>
              <a:rPr sz="1100" spc="-5" dirty="0">
                <a:latin typeface="Times New Roman"/>
                <a:cs typeface="Times New Roman"/>
              </a:rPr>
              <a:t>renkleri emer.  Örneğin </a:t>
            </a:r>
            <a:r>
              <a:rPr sz="1100" dirty="0">
                <a:latin typeface="Times New Roman"/>
                <a:cs typeface="Times New Roman"/>
              </a:rPr>
              <a:t>ana </a:t>
            </a:r>
            <a:r>
              <a:rPr sz="1100" spc="-5" dirty="0">
                <a:latin typeface="Times New Roman"/>
                <a:cs typeface="Times New Roman"/>
              </a:rPr>
              <a:t>renklerden olan kırmızı renkli filtre kırmızıyı geçirirken </a:t>
            </a:r>
            <a:r>
              <a:rPr sz="1100" spc="-10" dirty="0">
                <a:latin typeface="Times New Roman"/>
                <a:cs typeface="Times New Roman"/>
              </a:rPr>
              <a:t>mavi ve </a:t>
            </a:r>
            <a:r>
              <a:rPr sz="1100" spc="-5" dirty="0">
                <a:latin typeface="Times New Roman"/>
                <a:cs typeface="Times New Roman"/>
              </a:rPr>
              <a:t>yeşili emer.  Mavi renkli filtre maviyi geçirirken kırmızı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yeşili emer. Yeşil renkli filtre ise </a:t>
            </a:r>
            <a:r>
              <a:rPr sz="1100" spc="-10" dirty="0">
                <a:latin typeface="Times New Roman"/>
                <a:cs typeface="Times New Roman"/>
              </a:rPr>
              <a:t>yeşili  </a:t>
            </a:r>
            <a:r>
              <a:rPr sz="1100" spc="-5" dirty="0">
                <a:latin typeface="Times New Roman"/>
                <a:cs typeface="Times New Roman"/>
              </a:rPr>
              <a:t>geçirirken kırmızı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maviyi emer. Ara (ikincil) </a:t>
            </a:r>
            <a:r>
              <a:rPr sz="1100" dirty="0">
                <a:latin typeface="Times New Roman"/>
                <a:cs typeface="Times New Roman"/>
              </a:rPr>
              <a:t>renklerden </a:t>
            </a:r>
            <a:r>
              <a:rPr sz="1100" spc="-5" dirty="0">
                <a:latin typeface="Times New Roman"/>
                <a:cs typeface="Times New Roman"/>
              </a:rPr>
              <a:t>macenta renkli filtre yeşili  emerken kırmızı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maviyi geçirir. Siyah renkli filtre kırmızıyı emerken mavi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yeşili  geçirir. Filtrelerin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rengi emmesi, </a:t>
            </a:r>
            <a:r>
              <a:rPr sz="1100" dirty="0">
                <a:latin typeface="Times New Roman"/>
                <a:cs typeface="Times New Roman"/>
              </a:rPr>
              <a:t>o rengin ekranda </a:t>
            </a:r>
            <a:r>
              <a:rPr sz="1100" spc="-5" dirty="0">
                <a:latin typeface="Times New Roman"/>
                <a:cs typeface="Times New Roman"/>
              </a:rPr>
              <a:t>diğer renklerden daha baskın olması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diğer renklerin tonlarının </a:t>
            </a:r>
            <a:r>
              <a:rPr sz="1100" spc="-1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baskın renge yaklaşması şeklinde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görünür.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56" y="2172744"/>
            <a:ext cx="182921" cy="41930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71" y="2134626"/>
            <a:ext cx="937472" cy="640388"/>
          </a:xfrm>
          <a:prstGeom prst="rect">
            <a:avLst/>
          </a:prstGeom>
        </p:spPr>
      </p:pic>
      <p:sp>
        <p:nvSpPr>
          <p:cNvPr id="3" name="Freeform 29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842525" y="2300414"/>
            <a:ext cx="113717" cy="113746"/>
          </a:xfrm>
          <a:custGeom>
            <a:avLst/>
            <a:gdLst>
              <a:gd name="connsiteX0" fmla="*/ 116277 w 113691"/>
              <a:gd name="connsiteY0" fmla="*/ 64736 h 113691"/>
              <a:gd name="connsiteX1" fmla="*/ 16326 w 113691"/>
              <a:gd name="connsiteY1" fmla="*/ 116776 h 113691"/>
              <a:gd name="connsiteX2" fmla="*/ 16326 w 113691"/>
              <a:gd name="connsiteY2" fmla="*/ 12713 h 113691"/>
              <a:gd name="connsiteX3" fmla="*/ 116277 w 113691"/>
              <a:gd name="connsiteY3" fmla="*/ 64736 h 113691"/>
              <a:gd name="connsiteX4" fmla="*/ 116277 w 113691"/>
              <a:gd name="connsiteY4" fmla="*/ 64736 h 11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91" h="113691">
                <a:moveTo>
                  <a:pt x="116277" y="64736"/>
                </a:moveTo>
                <a:lnTo>
                  <a:pt x="16326" y="116776"/>
                </a:lnTo>
                <a:lnTo>
                  <a:pt x="16326" y="12713"/>
                </a:lnTo>
                <a:lnTo>
                  <a:pt x="116277" y="64736"/>
                </a:lnTo>
                <a:lnTo>
                  <a:pt x="116277" y="64736"/>
                </a:lnTo>
                <a:close/>
              </a:path>
            </a:pathLst>
          </a:custGeom>
          <a:solidFill>
            <a:srgbClr val="1E191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181976" y="2160647"/>
            <a:ext cx="101014" cy="304337"/>
          </a:xfrm>
          <a:custGeom>
            <a:avLst/>
            <a:gdLst>
              <a:gd name="connsiteX0" fmla="*/ 24319 w 100991"/>
              <a:gd name="connsiteY0" fmla="*/ 312600 h 304191"/>
              <a:gd name="connsiteX1" fmla="*/ 24319 w 100991"/>
              <a:gd name="connsiteY1" fmla="*/ 12307 h 304191"/>
              <a:gd name="connsiteX2" fmla="*/ 40499 w 100991"/>
              <a:gd name="connsiteY2" fmla="*/ 12307 h 304191"/>
              <a:gd name="connsiteX3" fmla="*/ 40499 w 100991"/>
              <a:gd name="connsiteY3" fmla="*/ 184372 h 304191"/>
              <a:gd name="connsiteX4" fmla="*/ 80725 w 100991"/>
              <a:gd name="connsiteY4" fmla="*/ 92187 h 304191"/>
              <a:gd name="connsiteX5" fmla="*/ 104373 w 100991"/>
              <a:gd name="connsiteY5" fmla="*/ 92187 h 304191"/>
              <a:gd name="connsiteX6" fmla="*/ 64545 w 100991"/>
              <a:gd name="connsiteY6" fmla="*/ 176579 h 304191"/>
              <a:gd name="connsiteX7" fmla="*/ 108505 w 100991"/>
              <a:gd name="connsiteY7" fmla="*/ 312600 h 304191"/>
              <a:gd name="connsiteX8" fmla="*/ 88608 w 100991"/>
              <a:gd name="connsiteY8" fmla="*/ 312600 h 304191"/>
              <a:gd name="connsiteX9" fmla="*/ 52514 w 100991"/>
              <a:gd name="connsiteY9" fmla="*/ 200351 h 304191"/>
              <a:gd name="connsiteX10" fmla="*/ 40499 w 100991"/>
              <a:gd name="connsiteY10" fmla="*/ 228619 h 304191"/>
              <a:gd name="connsiteX11" fmla="*/ 40499 w 100991"/>
              <a:gd name="connsiteY11" fmla="*/ 312600 h 304191"/>
              <a:gd name="connsiteX12" fmla="*/ 24319 w 100991"/>
              <a:gd name="connsiteY12" fmla="*/ 312600 h 304191"/>
              <a:gd name="connsiteX13" fmla="*/ 24319 w 100991"/>
              <a:gd name="connsiteY13" fmla="*/ 312600 h 3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991" h="304191">
                <a:moveTo>
                  <a:pt x="24319" y="312600"/>
                </a:moveTo>
                <a:lnTo>
                  <a:pt x="24319" y="12307"/>
                </a:lnTo>
                <a:lnTo>
                  <a:pt x="40499" y="12307"/>
                </a:lnTo>
                <a:lnTo>
                  <a:pt x="40499" y="184372"/>
                </a:lnTo>
                <a:lnTo>
                  <a:pt x="80725" y="92187"/>
                </a:lnTo>
                <a:lnTo>
                  <a:pt x="104373" y="92187"/>
                </a:lnTo>
                <a:lnTo>
                  <a:pt x="64545" y="176579"/>
                </a:lnTo>
                <a:lnTo>
                  <a:pt x="108505" y="312600"/>
                </a:lnTo>
                <a:lnTo>
                  <a:pt x="88608" y="312600"/>
                </a:lnTo>
                <a:lnTo>
                  <a:pt x="52514" y="200351"/>
                </a:lnTo>
                <a:lnTo>
                  <a:pt x="40499" y="228619"/>
                </a:lnTo>
                <a:lnTo>
                  <a:pt x="40499" y="312600"/>
                </a:lnTo>
                <a:lnTo>
                  <a:pt x="24319" y="312600"/>
                </a:lnTo>
                <a:lnTo>
                  <a:pt x="24319" y="312600"/>
                </a:lnTo>
                <a:close/>
              </a:path>
            </a:pathLst>
          </a:custGeom>
          <a:solidFill>
            <a:srgbClr val="1E191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595" y="3689853"/>
            <a:ext cx="2812416" cy="1280776"/>
          </a:xfrm>
          <a:prstGeom prst="rect">
            <a:avLst/>
          </a:prstGeom>
        </p:spPr>
      </p:pic>
      <p:sp>
        <p:nvSpPr>
          <p:cNvPr id="4" name="Freeform 33"/>
          <p:cNvSpPr/>
          <p:nvPr/>
        </p:nvSpPr>
        <p:spPr>
          <a:xfrm>
            <a:off x="2096582" y="3672674"/>
            <a:ext cx="2806725" cy="24803"/>
          </a:xfrm>
          <a:custGeom>
            <a:avLst/>
            <a:gdLst>
              <a:gd name="connsiteX0" fmla="*/ 16409 w 2806091"/>
              <a:gd name="connsiteY0" fmla="*/ 20854 h 24791"/>
              <a:gd name="connsiteX1" fmla="*/ 2813584 w 2806091"/>
              <a:gd name="connsiteY1" fmla="*/ 20854 h 2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6091" h="24791">
                <a:moveTo>
                  <a:pt x="16409" y="20854"/>
                </a:moveTo>
                <a:lnTo>
                  <a:pt x="2813584" y="20854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2083879" y="3685380"/>
            <a:ext cx="24797" cy="1270002"/>
          </a:xfrm>
          <a:custGeom>
            <a:avLst/>
            <a:gdLst>
              <a:gd name="connsiteX0" fmla="*/ 24536 w 24791"/>
              <a:gd name="connsiteY0" fmla="*/ 12726 h 1269391"/>
              <a:gd name="connsiteX1" fmla="*/ 24536 w 24791"/>
              <a:gd name="connsiteY1" fmla="*/ 1274598 h 126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91" h="1269391">
                <a:moveTo>
                  <a:pt x="24536" y="12726"/>
                </a:moveTo>
                <a:lnTo>
                  <a:pt x="24536" y="1274598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4891214" y="3685380"/>
            <a:ext cx="24797" cy="1270002"/>
          </a:xfrm>
          <a:custGeom>
            <a:avLst/>
            <a:gdLst>
              <a:gd name="connsiteX0" fmla="*/ 24156 w 24791"/>
              <a:gd name="connsiteY0" fmla="*/ 12726 h 1269391"/>
              <a:gd name="connsiteX1" fmla="*/ 24156 w 24791"/>
              <a:gd name="connsiteY1" fmla="*/ 1274598 h 126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91" h="1269391">
                <a:moveTo>
                  <a:pt x="24156" y="12726"/>
                </a:moveTo>
                <a:lnTo>
                  <a:pt x="24156" y="1274598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2096582" y="4943285"/>
            <a:ext cx="2806725" cy="24803"/>
          </a:xfrm>
          <a:custGeom>
            <a:avLst/>
            <a:gdLst>
              <a:gd name="connsiteX0" fmla="*/ 16409 w 2806091"/>
              <a:gd name="connsiteY0" fmla="*/ 21870 h 24791"/>
              <a:gd name="connsiteX1" fmla="*/ 2813584 w 2806091"/>
              <a:gd name="connsiteY1" fmla="*/ 21870 h 2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6091" h="24791">
                <a:moveTo>
                  <a:pt x="16409" y="21870"/>
                </a:moveTo>
                <a:lnTo>
                  <a:pt x="2813584" y="21870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442" y="5954083"/>
            <a:ext cx="1509101" cy="1113054"/>
          </a:xfrm>
          <a:prstGeom prst="rect">
            <a:avLst/>
          </a:prstGeom>
        </p:spPr>
      </p:pic>
      <p:sp>
        <p:nvSpPr>
          <p:cNvPr id="5" name="Freeform 38"/>
          <p:cNvSpPr/>
          <p:nvPr/>
        </p:nvSpPr>
        <p:spPr>
          <a:xfrm>
            <a:off x="2757131" y="5947067"/>
            <a:ext cx="1485627" cy="24803"/>
          </a:xfrm>
          <a:custGeom>
            <a:avLst/>
            <a:gdLst>
              <a:gd name="connsiteX0" fmla="*/ 16282 w 1485291"/>
              <a:gd name="connsiteY0" fmla="*/ 21616 h 24791"/>
              <a:gd name="connsiteX1" fmla="*/ 1491768 w 1485291"/>
              <a:gd name="connsiteY1" fmla="*/ 21616 h 2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291" h="24791">
                <a:moveTo>
                  <a:pt x="16282" y="21616"/>
                </a:moveTo>
                <a:lnTo>
                  <a:pt x="1491768" y="21616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2744428" y="5959773"/>
            <a:ext cx="24797" cy="1092116"/>
          </a:xfrm>
          <a:custGeom>
            <a:avLst/>
            <a:gdLst>
              <a:gd name="connsiteX0" fmla="*/ 24410 w 24791"/>
              <a:gd name="connsiteY0" fmla="*/ 13488 h 1091591"/>
              <a:gd name="connsiteX1" fmla="*/ 24410 w 24791"/>
              <a:gd name="connsiteY1" fmla="*/ 1095528 h 109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91" h="1091591">
                <a:moveTo>
                  <a:pt x="24410" y="13488"/>
                </a:moveTo>
                <a:lnTo>
                  <a:pt x="24410" y="1095528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50" y="7539805"/>
            <a:ext cx="1432884" cy="960581"/>
          </a:xfrm>
          <a:prstGeom prst="rect">
            <a:avLst/>
          </a:prstGeom>
        </p:spPr>
      </p:pic>
      <p:sp>
        <p:nvSpPr>
          <p:cNvPr id="6" name="TextBox 41"/>
          <p:cNvSpPr txBox="1"/>
          <p:nvPr/>
        </p:nvSpPr>
        <p:spPr>
          <a:xfrm>
            <a:off x="901192" y="3365271"/>
            <a:ext cx="5235165" cy="5896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33235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Şekil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Renkli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çalışma</a:t>
            </a:r>
            <a:r>
              <a:rPr lang="en-US" altLang="zh-CN" sz="10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prensibi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80"/>
              </a:lnSpc>
            </a:pPr>
            <a:endParaRPr lang="en-US" dirty="0" smtClean="0"/>
          </a:p>
          <a:p>
            <a:pPr indent="824680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kamerasının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yandan</a:t>
            </a:r>
            <a:r>
              <a:rPr lang="en-US" altLang="zh-CN" sz="10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görünüşü</a:t>
            </a:r>
          </a:p>
          <a:p>
            <a:pPr>
              <a:lnSpc>
                <a:spcPts val="659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düzeni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olursa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olsun,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bölümden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oluştuğunu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görmüştük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(gövde,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bakaç,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objektif).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71"/>
              </a:lnSpc>
            </a:pPr>
            <a:endParaRPr lang="en-US" dirty="0" smtClean="0"/>
          </a:p>
          <a:p>
            <a:pPr indent="1263724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kamerası</a:t>
            </a:r>
            <a:r>
              <a:rPr lang="en-US" altLang="zh-CN" sz="10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objektifi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indent="1977551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3:</a:t>
            </a:r>
            <a:r>
              <a:rPr lang="en-US" altLang="zh-CN" sz="10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Bakaç(Vizör)</a:t>
            </a:r>
          </a:p>
          <a:p>
            <a:pPr>
              <a:lnSpc>
                <a:spcPts val="1450"/>
              </a:lnSpc>
            </a:pPr>
            <a:endParaRPr lang="en-US" dirty="0" smtClean="0"/>
          </a:p>
          <a:p>
            <a:pPr indent="2572089"/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3019" y="1698807"/>
          <a:ext cx="5125808" cy="1500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961"/>
                <a:gridCol w="208059"/>
                <a:gridCol w="476513"/>
                <a:gridCol w="1244471"/>
                <a:gridCol w="904372"/>
                <a:gridCol w="1226432"/>
              </a:tblGrid>
              <a:tr h="171450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7835" cap="flat" cmpd="sng" algn="ctr">
                      <a:solidFill>
                        <a:srgbClr val="161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143">
                      <a:solidFill>
                        <a:srgbClr val="FE0000"/>
                      </a:solidFill>
                      <a:prstDash val="solid"/>
                    </a:lnT>
                    <a:lnB w="15977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ts val="1439"/>
                        </a:lnSpc>
                      </a:pPr>
                      <a:endParaRPr lang="en-US" sz="1800" dirty="0" smtClean="0"/>
                    </a:p>
                    <a:p>
                      <a:pPr marL="0" indent="-188098">
                        <a:lnSpc>
                          <a:spcPct val="100000"/>
                        </a:lnSpc>
                      </a:pPr>
                      <a:r>
                        <a:rPr lang="en-US" altLang="zh-CN" sz="1500" spc="-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M</a:t>
                      </a:r>
                      <a:r>
                        <a:rPr lang="en-US" altLang="zh-CN" sz="150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ercek</a:t>
                      </a:r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ts val="1100"/>
                        </a:lnSpc>
                      </a:pPr>
                      <a:endParaRPr lang="en-US" sz="1800" dirty="0" smtClean="0"/>
                    </a:p>
                    <a:p>
                      <a:pPr marL="0" indent="-24062">
                        <a:lnSpc>
                          <a:spcPct val="100000"/>
                        </a:lnSpc>
                      </a:pPr>
                      <a:r>
                        <a:rPr lang="en-US" altLang="zh-CN" sz="1300" spc="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Dichroic</a:t>
                      </a:r>
                      <a:r>
                        <a:rPr lang="en-US" altLang="zh-CN" sz="1300" spc="-25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300" spc="1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Ayna</a:t>
                      </a:r>
                    </a:p>
                  </a:txBody>
                  <a:tcPr marL="0" marR="0" marT="0" marB="0">
                    <a:lnL w="7835" cap="flat" cmpd="sng" algn="ctr">
                      <a:solidFill>
                        <a:srgbClr val="161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60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-48039">
                        <a:lnSpc>
                          <a:spcPct val="81666"/>
                        </a:lnSpc>
                      </a:pPr>
                      <a:r>
                        <a:rPr lang="en-US" altLang="zh-CN" sz="1300" spc="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Kırmızı</a:t>
                      </a:r>
                      <a:r>
                        <a:rPr lang="en-US" altLang="zh-CN" sz="1300" spc="25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300" spc="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Işık</a:t>
                      </a:r>
                    </a:p>
                  </a:txBody>
                  <a:tcPr marL="0" marR="0" marT="0" marB="0">
                    <a:lnL w="15760" cap="flat" cmpd="sng" algn="ctr">
                      <a:solidFill>
                        <a:srgbClr val="161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685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spc="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Kırmızı</a:t>
                      </a:r>
                      <a:r>
                        <a:rPr lang="en-US" altLang="zh-CN" sz="1600" spc="-15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spc="2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Tüp</a:t>
                      </a:r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DB2A17"/>
                    </a:solidFill>
                  </a:tcPr>
                </a:tc>
              </a:tr>
              <a:tr h="138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143">
                      <a:solidFill>
                        <a:srgbClr val="FE0000"/>
                      </a:solidFill>
                      <a:prstDash val="solid"/>
                    </a:lnT>
                    <a:lnB w="15977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DB2A17"/>
                    </a:solidFill>
                  </a:tcPr>
                </a:tc>
              </a:tr>
              <a:tr h="196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143">
                      <a:solidFill>
                        <a:srgbClr val="FE0000"/>
                      </a:solidFill>
                      <a:prstDash val="solid"/>
                    </a:lnT>
                    <a:lnB w="15977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9144">
                      <a:solidFill>
                        <a:srgbClr val="FE0000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</a:tcPr>
                </a:tc>
              </a:tr>
              <a:tr h="64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T w="15977">
                      <a:solidFill>
                        <a:srgbClr val="16191E"/>
                      </a:solidFill>
                      <a:prstDash val="solid"/>
                    </a:lnT>
                    <a:lnB w="20074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144">
                      <a:solidFill>
                        <a:srgbClr val="FE0000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</a:tcPr>
                </a:tc>
              </a:tr>
              <a:tr h="1264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T w="15977">
                      <a:solidFill>
                        <a:srgbClr val="16191E"/>
                      </a:solidFill>
                      <a:prstDash val="solid"/>
                    </a:lnT>
                    <a:lnB w="20074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0080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212377">
                        <a:lnSpc>
                          <a:spcPct val="100000"/>
                        </a:lnSpc>
                      </a:pPr>
                      <a:r>
                        <a:rPr lang="en-US" altLang="zh-CN" sz="1600" spc="-1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Yeşil</a:t>
                      </a:r>
                      <a:r>
                        <a:rPr lang="en-US" altLang="zh-CN" sz="1600" spc="5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spc="-2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Tüp</a:t>
                      </a:r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00913F"/>
                    </a:solidFill>
                  </a:tcPr>
                </a:tc>
              </a:tr>
              <a:tr h="1461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T w="15977">
                      <a:solidFill>
                        <a:srgbClr val="16191E"/>
                      </a:solidFill>
                      <a:prstDash val="solid"/>
                    </a:lnT>
                    <a:lnB w="20074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20080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92522">
                        <a:lnSpc>
                          <a:spcPct val="100000"/>
                        </a:lnSpc>
                      </a:pPr>
                      <a:r>
                        <a:rPr lang="en-US" altLang="zh-CN" sz="1300" spc="-1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Yeşil</a:t>
                      </a:r>
                      <a:r>
                        <a:rPr lang="en-US" altLang="zh-CN" sz="1300" spc="-5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300" spc="-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Işık</a:t>
                      </a:r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4182">
                      <a:solidFill>
                        <a:srgbClr val="1619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00913F"/>
                    </a:solidFill>
                  </a:tcPr>
                </a:tc>
              </a:tr>
              <a:tr h="2844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20074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20080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4182">
                      <a:solidFill>
                        <a:srgbClr val="1619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9144">
                      <a:solidFill>
                        <a:srgbClr val="FE0000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</a:tcPr>
                </a:tc>
              </a:tr>
              <a:tr h="132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0074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20080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760">
                      <a:solidFill>
                        <a:srgbClr val="16191E"/>
                      </a:solidFill>
                      <a:prstDash val="solid"/>
                    </a:lnL>
                    <a:lnT w="20080">
                      <a:solidFill>
                        <a:srgbClr val="16191E"/>
                      </a:solidFill>
                      <a:prstDash val="solid"/>
                    </a:lnT>
                    <a:lnB w="24182">
                      <a:solidFill>
                        <a:srgbClr val="1619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216525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Mavi</a:t>
                      </a:r>
                      <a:r>
                        <a:rPr lang="en-US" altLang="zh-CN" sz="1600" spc="40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Tüp</a:t>
                      </a:r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008EDE"/>
                    </a:solidFill>
                  </a:tcPr>
                </a:tc>
              </a:tr>
              <a:tr h="1403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0074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20080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-19994">
                        <a:lnSpc>
                          <a:spcPct val="100000"/>
                        </a:lnSpc>
                      </a:pPr>
                      <a:r>
                        <a:rPr lang="en-US" altLang="zh-CN" sz="1300" spc="10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Mavi</a:t>
                      </a:r>
                      <a:r>
                        <a:rPr lang="en-US" altLang="zh-CN" sz="1300" spc="10" dirty="0">
                          <a:solidFill>
                            <a:srgbClr val="1E19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300" spc="5" dirty="0">
                          <a:solidFill>
                            <a:srgbClr val="1E1916"/>
                          </a:solidFill>
                          <a:latin typeface="Arial"/>
                          <a:ea typeface="Arial"/>
                        </a:rPr>
                        <a:t>Işık</a:t>
                      </a:r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24182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835">
                      <a:solidFill>
                        <a:srgbClr val="16191E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7835">
                      <a:solidFill>
                        <a:srgbClr val="16191E"/>
                      </a:solidFill>
                      <a:prstDash val="solid"/>
                    </a:lnB>
                    <a:solidFill>
                      <a:srgbClr val="008EDE"/>
                    </a:solidFill>
                  </a:tcPr>
                </a:tc>
              </a:tr>
              <a:tr h="10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FE0000"/>
                      </a:solidFill>
                      <a:prstDash val="solid"/>
                    </a:lnL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0074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9143">
                      <a:solidFill>
                        <a:srgbClr val="FE0000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760">
                      <a:solidFill>
                        <a:srgbClr val="16191E"/>
                      </a:solidFill>
                      <a:prstDash val="solid"/>
                    </a:lnR>
                    <a:lnT w="20080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835">
                      <a:solidFill>
                        <a:srgbClr val="16191E"/>
                      </a:solidFill>
                      <a:prstDash val="solid"/>
                    </a:lnR>
                    <a:lnT w="24182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9144">
                      <a:solidFill>
                        <a:srgbClr val="FE0000"/>
                      </a:solidFill>
                      <a:prstDash val="solid"/>
                    </a:lnR>
                    <a:lnT w="7835">
                      <a:solidFill>
                        <a:srgbClr val="16191E"/>
                      </a:solidFill>
                      <a:prstDash val="solid"/>
                    </a:lnT>
                    <a:lnB w="9143">
                      <a:solidFill>
                        <a:srgbClr val="FE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3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73" y="1517109"/>
            <a:ext cx="1775861" cy="1395131"/>
          </a:xfrm>
          <a:prstGeom prst="rect">
            <a:avLst/>
          </a:prstGeom>
        </p:spPr>
      </p:pic>
      <p:sp>
        <p:nvSpPr>
          <p:cNvPr id="2" name="Freeform 45"/>
          <p:cNvSpPr/>
          <p:nvPr/>
        </p:nvSpPr>
        <p:spPr>
          <a:xfrm>
            <a:off x="2635845" y="1505674"/>
            <a:ext cx="1746645" cy="19059"/>
          </a:xfrm>
          <a:custGeom>
            <a:avLst/>
            <a:gdLst>
              <a:gd name="connsiteX0" fmla="*/ 8001 w 1746250"/>
              <a:gd name="connsiteY0" fmla="*/ 16256 h 19050"/>
              <a:gd name="connsiteX1" fmla="*/ 1744091 w 1746250"/>
              <a:gd name="connsiteY1" fmla="*/ 162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6250" h="19050">
                <a:moveTo>
                  <a:pt x="8001" y="16256"/>
                </a:moveTo>
                <a:lnTo>
                  <a:pt x="1744091" y="16256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2623143" y="1518380"/>
            <a:ext cx="19054" cy="1378613"/>
          </a:xfrm>
          <a:custGeom>
            <a:avLst/>
            <a:gdLst>
              <a:gd name="connsiteX0" fmla="*/ 16129 w 19050"/>
              <a:gd name="connsiteY0" fmla="*/ 8128 h 1377950"/>
              <a:gd name="connsiteX1" fmla="*/ 16129 w 19050"/>
              <a:gd name="connsiteY1" fmla="*/ 1375156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77950">
                <a:moveTo>
                  <a:pt x="16129" y="8128"/>
                </a:moveTo>
                <a:lnTo>
                  <a:pt x="16129" y="1375156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4376139" y="1518380"/>
            <a:ext cx="6351" cy="1378613"/>
          </a:xfrm>
          <a:custGeom>
            <a:avLst/>
            <a:gdLst>
              <a:gd name="connsiteX0" fmla="*/ 8763 w 6350"/>
              <a:gd name="connsiteY0" fmla="*/ 8128 h 1377950"/>
              <a:gd name="connsiteX1" fmla="*/ 8763 w 6350"/>
              <a:gd name="connsiteY1" fmla="*/ 1375156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377950">
                <a:moveTo>
                  <a:pt x="8763" y="8128"/>
                </a:moveTo>
                <a:lnTo>
                  <a:pt x="8763" y="1375156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82" y="6815556"/>
            <a:ext cx="2050243" cy="1829680"/>
          </a:xfrm>
          <a:prstGeom prst="rect">
            <a:avLst/>
          </a:prstGeom>
        </p:spPr>
      </p:pic>
      <p:sp>
        <p:nvSpPr>
          <p:cNvPr id="3" name="Freeform 49"/>
          <p:cNvSpPr/>
          <p:nvPr/>
        </p:nvSpPr>
        <p:spPr>
          <a:xfrm>
            <a:off x="2496114" y="6816827"/>
            <a:ext cx="2026108" cy="19059"/>
          </a:xfrm>
          <a:custGeom>
            <a:avLst/>
            <a:gdLst>
              <a:gd name="connsiteX0" fmla="*/ 4445 w 2025650"/>
              <a:gd name="connsiteY0" fmla="*/ 14859 h 19050"/>
              <a:gd name="connsiteX1" fmla="*/ 2025522 w 2025650"/>
              <a:gd name="connsiteY1" fmla="*/ 148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650" h="19050">
                <a:moveTo>
                  <a:pt x="4445" y="14859"/>
                </a:moveTo>
                <a:lnTo>
                  <a:pt x="2025522" y="14859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2483411" y="6829533"/>
            <a:ext cx="19054" cy="1797914"/>
          </a:xfrm>
          <a:custGeom>
            <a:avLst/>
            <a:gdLst>
              <a:gd name="connsiteX0" fmla="*/ 12573 w 19050"/>
              <a:gd name="connsiteY0" fmla="*/ 6858 h 1797050"/>
              <a:gd name="connsiteX1" fmla="*/ 12573 w 19050"/>
              <a:gd name="connsiteY1" fmla="*/ 180086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97050">
                <a:moveTo>
                  <a:pt x="12573" y="6858"/>
                </a:moveTo>
                <a:lnTo>
                  <a:pt x="12573" y="1800860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1" name="TextBox 51"/>
          <p:cNvSpPr txBox="1"/>
          <p:nvPr/>
        </p:nvSpPr>
        <p:spPr>
          <a:xfrm>
            <a:off x="901192" y="3075572"/>
            <a:ext cx="5272281" cy="6112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75920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4: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kamerası</a:t>
            </a:r>
            <a:r>
              <a:rPr lang="en-US" altLang="zh-CN" sz="10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gövdesi</a:t>
            </a:r>
          </a:p>
          <a:p>
            <a:pPr>
              <a:lnSpc>
                <a:spcPts val="690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1.2.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Objektif-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4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Benzerliği</a:t>
            </a:r>
          </a:p>
          <a:p>
            <a:pPr>
              <a:lnSpc>
                <a:spcPts val="1205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Bütün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duyu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organlarımızın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karmaşık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çalışanı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gözdür.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Öğrendiklerimizin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büyük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kısmını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gözümüz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aracılığıyla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ediniriz.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duyusunun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organı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göz,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uyarıcısı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ışıktır.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Görmenin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genel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mekanizması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oldukça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basittir.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Işıkların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yaydığı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elektromanyetik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dalgalar,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merceği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tabakadaki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alıcılar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odaklaşır.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Işık,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burada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bulunan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duyarlı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pigmentlerde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çözülmeye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yol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açar.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Pigmentlerdeki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çözülme,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sinir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akımını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başlatacak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akımını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geçirir.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akımı,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boyunca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ilerleyerek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gözden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çıkar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beyne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girer.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Böylece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görme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eylemi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gerçekleştir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il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miş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olur.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bebeği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giren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ışığın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miktarını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düzenler.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Bünyesindeki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kaslar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sayesinde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olduğunda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bebeği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küçülür,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olduğunda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büyür.</a:t>
            </a:r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Gözün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yapısındaki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düzenleme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kabaca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makinasına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benzetilebilir.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makinalarında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olduğu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ışığı,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düzlemi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denilen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duyarlı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yüzeye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odaklaştıran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mercek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bulunur.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Herhangi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cisimden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gelen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ışınlar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göze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bebeğinden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girip,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mercekten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kırılarak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geçer.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Cismin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görüntüsü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tabakada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ters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gerçekleşir.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arada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iplikçiklerinin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ayrılmasıyla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akımı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oluşur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siniri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boyunca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ilerleyerek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beynin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arka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kısmında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görme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olayı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gerçekleşir.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Birbirine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benzeyen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elemanın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arasındaki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önemli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fark,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odaklaşmanın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gözde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merceğin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şekil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değiştirmesine,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makinası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kamerada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merceğin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optik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eksen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uzaklığının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değiştirilmesine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bağlı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olmasıdır.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indent="1765652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5: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İnsan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gözünün</a:t>
            </a:r>
            <a:r>
              <a:rPr lang="en-US" altLang="zh-CN" sz="1000" b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yapısı</a:t>
            </a:r>
          </a:p>
          <a:p>
            <a:pPr indent="2572089">
              <a:spcBef>
                <a:spcPts val="284"/>
              </a:spcBef>
            </a:pPr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2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3" name="TextBox 53"/>
          <p:cNvSpPr txBox="1"/>
          <p:nvPr/>
        </p:nvSpPr>
        <p:spPr>
          <a:xfrm>
            <a:off x="901192" y="1439998"/>
            <a:ext cx="5271828" cy="7747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1.2.1.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Tabaka</a:t>
            </a:r>
            <a:r>
              <a:rPr lang="en-US" altLang="zh-CN" sz="12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İzlenimi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Gözümüzün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tabakasına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düşen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hemen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kaybolmaz.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orada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kalır.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tembelliğine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tabaka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izlenimi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Örneğin,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kırmızı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lekeye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baktıktan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gözümüzü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beyaz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kâğıda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çevirsek,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beyaz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kâğıtta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kırmızı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lekenin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görüntüs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ünün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devam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ettiğini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görürüz.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saniyenin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kadardır.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karanlık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odada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ışıklı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cismi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hızla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sağdan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çevirdiğimizde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sağdan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ışıklı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yol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görürüz.</a:t>
            </a:r>
          </a:p>
          <a:p>
            <a:pPr>
              <a:lnSpc>
                <a:spcPts val="1414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parçalara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ayırıp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saptadığı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fotoğraflar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aralıklarla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gösterilince,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tabaka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izlenimi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denilen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tembelliği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yüzünden,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fotoğrafın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görüntüsü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tabakada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kaybolmadan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yenisi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birbirinden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farklarla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ayrılmış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görüntüleri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hareketliymiş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algılar.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Başka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deyişle,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arka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arkaya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donuk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gözü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aldatır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beynimizde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hareketli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gördüğümüz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kanısını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uyandırır.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Gözün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tembelliği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olmasaydı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olamazdı.</a:t>
            </a:r>
          </a:p>
          <a:p>
            <a:pPr>
              <a:lnSpc>
                <a:spcPts val="1405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İki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arasında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geçen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zaman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sırasında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göstericinin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örtücüsü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ışığın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önüne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gelerek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ışığın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perdeye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ulaşmasına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engel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olur.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İ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arasında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perde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karanlıktır.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yüzden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saatlik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gösterisinde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perde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saat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karanlık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demektir.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Fakat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tabaka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izlenimi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yüzünden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karanlık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</a:t>
            </a:r>
            <a:r>
              <a:rPr lang="en-US" altLang="zh-CN" sz="11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etmez.</a:t>
            </a:r>
          </a:p>
          <a:p>
            <a:pPr>
              <a:lnSpc>
                <a:spcPts val="1344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1.3.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çekimleri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gelişti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</a:rPr>
              <a:t>rilen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video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yaptıkları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kalitesine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göre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sınıflandırılırlar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kamerasının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ulusal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çapta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yayın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yapan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sistem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kullanılabilmesi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uluslararası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standartlarda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frek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ns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bant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genişliğine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sahip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olması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gerekir.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tür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herhangi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cihaz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satış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noktasında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bulunmadığı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oldukça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yüksek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fiyatlara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satılırlar.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Öte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yandan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tüketici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isimlendirebileceğimiz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herhangi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malzeme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satan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dü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kkânda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bulmak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mümkündür.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içlerinde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bant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formatına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sahip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kasetler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kullandıklarından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formatlı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diye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tanımlanabilirler.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kaydetme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cihazı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tersine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kafası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objektifl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bütün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yapı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oluştururlar.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çoğunun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objektifleri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sabittir.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Önceleri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tek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çip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(CCD)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bulunurken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günümüzde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çoğu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çipli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görüntüleme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elemanına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sahiptir.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tümünde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adet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çip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bulunur.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Çünkü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yakın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renkli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görüntüleri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etmek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kırmızı,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yeşil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mavi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dalga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boylarına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çözecek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çiplere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ihtiyaç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vardır.</a:t>
            </a:r>
          </a:p>
          <a:p>
            <a:pPr>
              <a:lnSpc>
                <a:spcPts val="1375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genelde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birbirlerine</a:t>
            </a:r>
            <a:r>
              <a:rPr lang="en-US" altLang="zh-CN"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oldukça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benzerler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ayrıntılarda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birbirlerinden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ayrılırlar.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Örneğin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çoğu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otomatik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netleme,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otomatik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iris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basit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beyaz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ayarına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sahiptir.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Ancak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günümüzde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gelişen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teknoloji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sayesinde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bile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kalitesi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oldukça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yüksektir.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aralarındaki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farkların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diğeri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kullan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süreleridir.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işlevleri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gereği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uzun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kaliteli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yayın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yapabilirler.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fazla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uzun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5"/>
              </a:lnSpc>
            </a:pPr>
            <a:endParaRPr lang="en-US" dirty="0" smtClean="0"/>
          </a:p>
          <a:p>
            <a:pPr indent="2572089"/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82" y="1517109"/>
            <a:ext cx="2050243" cy="1776314"/>
          </a:xfrm>
          <a:prstGeom prst="rect">
            <a:avLst/>
          </a:prstGeom>
        </p:spPr>
      </p:pic>
      <p:sp>
        <p:nvSpPr>
          <p:cNvPr id="2" name="Freeform 56"/>
          <p:cNvSpPr/>
          <p:nvPr/>
        </p:nvSpPr>
        <p:spPr>
          <a:xfrm>
            <a:off x="2496114" y="1505674"/>
            <a:ext cx="2026108" cy="19059"/>
          </a:xfrm>
          <a:custGeom>
            <a:avLst/>
            <a:gdLst>
              <a:gd name="connsiteX0" fmla="*/ 4445 w 2025650"/>
              <a:gd name="connsiteY0" fmla="*/ 17780 h 19050"/>
              <a:gd name="connsiteX1" fmla="*/ 2025522 w 2025650"/>
              <a:gd name="connsiteY1" fmla="*/ 177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650" h="19050">
                <a:moveTo>
                  <a:pt x="4445" y="17780"/>
                </a:moveTo>
                <a:lnTo>
                  <a:pt x="2025522" y="17780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2483411" y="1518380"/>
            <a:ext cx="19054" cy="1759796"/>
          </a:xfrm>
          <a:custGeom>
            <a:avLst/>
            <a:gdLst>
              <a:gd name="connsiteX0" fmla="*/ 12573 w 19050"/>
              <a:gd name="connsiteY0" fmla="*/ 9779 h 1758950"/>
              <a:gd name="connsiteX1" fmla="*/ 12573 w 19050"/>
              <a:gd name="connsiteY1" fmla="*/ 1762633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58950">
                <a:moveTo>
                  <a:pt x="12573" y="9779"/>
                </a:moveTo>
                <a:lnTo>
                  <a:pt x="12573" y="1762633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8" name="Freeform 58"/>
          <p:cNvSpPr/>
          <p:nvPr/>
        </p:nvSpPr>
        <p:spPr>
          <a:xfrm>
            <a:off x="4515871" y="1518380"/>
            <a:ext cx="19054" cy="1759796"/>
          </a:xfrm>
          <a:custGeom>
            <a:avLst/>
            <a:gdLst>
              <a:gd name="connsiteX0" fmla="*/ 10794 w 19050"/>
              <a:gd name="connsiteY0" fmla="*/ 9779 h 1758950"/>
              <a:gd name="connsiteX1" fmla="*/ 10794 w 19050"/>
              <a:gd name="connsiteY1" fmla="*/ 1762633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58950">
                <a:moveTo>
                  <a:pt x="10794" y="9779"/>
                </a:moveTo>
                <a:lnTo>
                  <a:pt x="10794" y="1762633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13" y="4261628"/>
            <a:ext cx="3018202" cy="1547604"/>
          </a:xfrm>
          <a:prstGeom prst="rect">
            <a:avLst/>
          </a:prstGeom>
        </p:spPr>
      </p:pic>
      <p:sp>
        <p:nvSpPr>
          <p:cNvPr id="3" name="Freeform 60"/>
          <p:cNvSpPr/>
          <p:nvPr/>
        </p:nvSpPr>
        <p:spPr>
          <a:xfrm>
            <a:off x="2013405" y="4262899"/>
            <a:ext cx="2991526" cy="6353"/>
          </a:xfrm>
          <a:custGeom>
            <a:avLst/>
            <a:gdLst>
              <a:gd name="connsiteX0" fmla="*/ 2032 w 2990850"/>
              <a:gd name="connsiteY0" fmla="*/ 8509 h 6350"/>
              <a:gd name="connsiteX1" fmla="*/ 2994279 w 2990850"/>
              <a:gd name="connsiteY1" fmla="*/ 8509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0850" h="6350">
                <a:moveTo>
                  <a:pt x="2032" y="8509"/>
                </a:moveTo>
                <a:lnTo>
                  <a:pt x="2994279" y="8509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2000702" y="4262899"/>
            <a:ext cx="19054" cy="1531086"/>
          </a:xfrm>
          <a:custGeom>
            <a:avLst/>
            <a:gdLst>
              <a:gd name="connsiteX0" fmla="*/ 10160 w 19050"/>
              <a:gd name="connsiteY0" fmla="*/ 13081 h 1530350"/>
              <a:gd name="connsiteX1" fmla="*/ 10160 w 19050"/>
              <a:gd name="connsiteY1" fmla="*/ 1534287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30350">
                <a:moveTo>
                  <a:pt x="10160" y="13081"/>
                </a:moveTo>
                <a:lnTo>
                  <a:pt x="10160" y="153428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4998580" y="4262899"/>
            <a:ext cx="19054" cy="1531086"/>
          </a:xfrm>
          <a:custGeom>
            <a:avLst/>
            <a:gdLst>
              <a:gd name="connsiteX0" fmla="*/ 14351 w 19050"/>
              <a:gd name="connsiteY0" fmla="*/ 13081 h 1530350"/>
              <a:gd name="connsiteX1" fmla="*/ 14351 w 19050"/>
              <a:gd name="connsiteY1" fmla="*/ 1534287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30350">
                <a:moveTo>
                  <a:pt x="14351" y="13081"/>
                </a:moveTo>
                <a:lnTo>
                  <a:pt x="14351" y="153428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63" name="TextBox 63"/>
          <p:cNvSpPr txBox="1"/>
          <p:nvPr/>
        </p:nvSpPr>
        <p:spPr>
          <a:xfrm>
            <a:off x="901192" y="3461329"/>
            <a:ext cx="5271013" cy="572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921146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6: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0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göre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diğer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üstünlükleri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ses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sistemlerindedir.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az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kanala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etme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özelliğine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sahipken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kalitede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ses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söz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konusu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indent="1608632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</a:p>
          <a:p>
            <a:pPr>
              <a:lnSpc>
                <a:spcPts val="725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1.4.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–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yayıncılığında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tüplüydü.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Bunların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fiziksel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boyutları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büyüktü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gövdenin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kırmızı,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mavi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yeşil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renkleri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oluşturan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tüp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vardı.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mercekten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geçtikten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dikroik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denilen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gövdesi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alan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özel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yansıtıcı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geçirgen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merceğe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gelir.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Işık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içindeki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kırmızı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bileşeni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kırmızı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tüpüne,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yeşil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bileşeni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yeşil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tüpüne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mavi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bileşeni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mavi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tüpüne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gönderilir.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tüplerinin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önlerine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gelen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bileşenleri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yüzeyindeki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özel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tarama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işlemi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sonucunda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elektriksel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işarete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çevrilir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şekilde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oluşurdu.</a:t>
            </a:r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Bugün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yaygın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şekilde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kameralar,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Tüpsüz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(Charge</a:t>
            </a:r>
            <a:r>
              <a:rPr lang="en-US" altLang="zh-CN" sz="11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Coupled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Devirce)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TV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5"/>
              </a:lnSpc>
            </a:pPr>
            <a:endParaRPr lang="en-US" dirty="0" smtClean="0"/>
          </a:p>
          <a:p>
            <a:pPr indent="2572089"/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50180" cy="8356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9410" algn="just">
              <a:lnSpc>
                <a:spcPct val="95700"/>
              </a:lnSpc>
              <a:spcBef>
                <a:spcPts val="160"/>
              </a:spcBef>
            </a:pPr>
            <a:r>
              <a:rPr sz="1100" dirty="0">
                <a:latin typeface="Times New Roman"/>
                <a:cs typeface="Times New Roman"/>
              </a:rPr>
              <a:t>Teknik </a:t>
            </a:r>
            <a:r>
              <a:rPr sz="1100" spc="-5" dirty="0">
                <a:latin typeface="Times New Roman"/>
                <a:cs typeface="Times New Roman"/>
              </a:rPr>
              <a:t>bir tanımlama yapmak gerekirse kameraları “Görüntüden yansıyan ışığı  mercek veya objektiften yararlanarak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düzlemde toplayan, 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5" dirty="0">
                <a:latin typeface="Times New Roman"/>
                <a:cs typeface="Times New Roman"/>
              </a:rPr>
              <a:t>düzleme </a:t>
            </a:r>
            <a:r>
              <a:rPr sz="1100" dirty="0">
                <a:latin typeface="Times New Roman"/>
                <a:cs typeface="Times New Roman"/>
              </a:rPr>
              <a:t>konulan </a:t>
            </a:r>
            <a:r>
              <a:rPr sz="1100" spc="-5" dirty="0">
                <a:latin typeface="Times New Roman"/>
                <a:cs typeface="Times New Roman"/>
              </a:rPr>
              <a:t>film  (sinema kameraları için) veya ışığa duyarlı elektronik devre elemanları vasıtasıyla ışık  enerjisini elektrik enerjisine çevirdikten sonra çıkış sinyali </a:t>
            </a:r>
            <a:r>
              <a:rPr sz="1100" dirty="0">
                <a:latin typeface="Times New Roman"/>
                <a:cs typeface="Times New Roman"/>
              </a:rPr>
              <a:t>veren, </a:t>
            </a:r>
            <a:r>
              <a:rPr sz="1100" spc="-5" dirty="0">
                <a:latin typeface="Times New Roman"/>
                <a:cs typeface="Times New Roman"/>
              </a:rPr>
              <a:t>gerekirse kasete kaydeden  </a:t>
            </a:r>
            <a:r>
              <a:rPr sz="1100" dirty="0">
                <a:latin typeface="Times New Roman"/>
                <a:cs typeface="Times New Roman"/>
              </a:rPr>
              <a:t>cihaz” </a:t>
            </a:r>
            <a:r>
              <a:rPr sz="1100" spc="-5" dirty="0">
                <a:latin typeface="Times New Roman"/>
                <a:cs typeface="Times New Roman"/>
              </a:rPr>
              <a:t>olarak tarif edebiliriz.” Kameralar “alıcı” ismiyle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bilinir.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1970" y="2325370"/>
            <a:ext cx="3436620" cy="2208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6382" y="231978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6382" y="231978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2477" y="232283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50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0114" y="231978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0114" y="231978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9429" y="2326005"/>
            <a:ext cx="0" cy="2214880"/>
          </a:xfrm>
          <a:custGeom>
            <a:avLst/>
            <a:gdLst/>
            <a:ahLst/>
            <a:cxnLst/>
            <a:rect l="l" t="t" r="r" b="b"/>
            <a:pathLst>
              <a:path h="2214879">
                <a:moveTo>
                  <a:pt x="0" y="0"/>
                </a:moveTo>
                <a:lnTo>
                  <a:pt x="0" y="221462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3161" y="2326005"/>
            <a:ext cx="0" cy="2214880"/>
          </a:xfrm>
          <a:custGeom>
            <a:avLst/>
            <a:gdLst/>
            <a:ahLst/>
            <a:cxnLst/>
            <a:rect l="l" t="t" r="r" b="b"/>
            <a:pathLst>
              <a:path h="2214879">
                <a:moveTo>
                  <a:pt x="0" y="0"/>
                </a:moveTo>
                <a:lnTo>
                  <a:pt x="0" y="221462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477" y="4537583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50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8288" y="4633071"/>
            <a:ext cx="5247640" cy="41097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57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1: </a:t>
            </a:r>
            <a:r>
              <a:rPr sz="1000" b="1" spc="-5" dirty="0">
                <a:latin typeface="Times New Roman"/>
                <a:cs typeface="Times New Roman"/>
              </a:rPr>
              <a:t>Değişik amaçlar </a:t>
            </a:r>
            <a:r>
              <a:rPr sz="1000" b="1" dirty="0">
                <a:latin typeface="Times New Roman"/>
                <a:cs typeface="Times New Roman"/>
              </a:rPr>
              <a:t>için </a:t>
            </a:r>
            <a:r>
              <a:rPr sz="1000" b="1" spc="-5" dirty="0">
                <a:latin typeface="Times New Roman"/>
                <a:cs typeface="Times New Roman"/>
              </a:rPr>
              <a:t>üretilmiş pek </a:t>
            </a:r>
            <a:r>
              <a:rPr sz="1000" b="1" dirty="0">
                <a:latin typeface="Times New Roman"/>
                <a:cs typeface="Times New Roman"/>
              </a:rPr>
              <a:t>çok </a:t>
            </a:r>
            <a:r>
              <a:rPr sz="1000" b="1" spc="-5" dirty="0">
                <a:latin typeface="Times New Roman"/>
                <a:cs typeface="Times New Roman"/>
              </a:rPr>
              <a:t>kamera türü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vardır</a:t>
            </a:r>
            <a:endParaRPr sz="1000">
              <a:latin typeface="Times New Roman"/>
              <a:cs typeface="Times New Roman"/>
            </a:endParaRPr>
          </a:p>
          <a:p>
            <a:pPr marL="325120" lvl="1" indent="-312420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2"/>
              <a:tabLst>
                <a:tab pos="3251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Kameramanlık</a:t>
            </a:r>
            <a:endParaRPr sz="1400">
              <a:latin typeface="Times New Roman"/>
              <a:cs typeface="Times New Roman"/>
            </a:endParaRPr>
          </a:p>
          <a:p>
            <a:pPr marL="12700" marR="6985" indent="359410" algn="just">
              <a:lnSpc>
                <a:spcPts val="1260"/>
              </a:lnSpc>
              <a:spcBef>
                <a:spcPts val="1270"/>
              </a:spcBef>
            </a:pPr>
            <a:r>
              <a:rPr sz="1100" spc="-10" dirty="0">
                <a:latin typeface="Times New Roman"/>
                <a:cs typeface="Times New Roman"/>
              </a:rPr>
              <a:t>İyi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kameramanlık </a:t>
            </a:r>
            <a:r>
              <a:rPr sz="1100" dirty="0">
                <a:latin typeface="Times New Roman"/>
                <a:cs typeface="Times New Roman"/>
              </a:rPr>
              <a:t>hem </a:t>
            </a:r>
            <a:r>
              <a:rPr sz="1100" spc="-5" dirty="0">
                <a:latin typeface="Times New Roman"/>
                <a:cs typeface="Times New Roman"/>
              </a:rPr>
              <a:t>vücut, </a:t>
            </a:r>
            <a:r>
              <a:rPr sz="1100" dirty="0">
                <a:latin typeface="Times New Roman"/>
                <a:cs typeface="Times New Roman"/>
              </a:rPr>
              <a:t>hem de </a:t>
            </a:r>
            <a:r>
              <a:rPr sz="1100" spc="-5" dirty="0">
                <a:latin typeface="Times New Roman"/>
                <a:cs typeface="Times New Roman"/>
              </a:rPr>
              <a:t>karakter bakımında bazı niteliklere sahip  olmayı gerektirir. </a:t>
            </a:r>
            <a:r>
              <a:rPr sz="1100" spc="-15" dirty="0">
                <a:latin typeface="Times New Roman"/>
                <a:cs typeface="Times New Roman"/>
              </a:rPr>
              <a:t>İyi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kameramanda bulunması gereken </a:t>
            </a:r>
            <a:r>
              <a:rPr sz="1100" dirty="0">
                <a:latin typeface="Times New Roman"/>
                <a:cs typeface="Times New Roman"/>
              </a:rPr>
              <a:t>başlıca </a:t>
            </a:r>
            <a:r>
              <a:rPr sz="1100" spc="-5" dirty="0">
                <a:latin typeface="Times New Roman"/>
                <a:cs typeface="Times New Roman"/>
              </a:rPr>
              <a:t>nitelikler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şunlardır: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lvl="2" indent="359410" algn="just">
              <a:lnSpc>
                <a:spcPct val="95800"/>
              </a:lnSpc>
              <a:buAutoNum type="alphaLcParenR"/>
              <a:tabLst>
                <a:tab pos="53403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Heveslilik</a:t>
            </a:r>
            <a:r>
              <a:rPr sz="1100" spc="-5" dirty="0">
                <a:latin typeface="Times New Roman"/>
                <a:cs typeface="Times New Roman"/>
              </a:rPr>
              <a:t>: Kameraman </a:t>
            </a:r>
            <a:r>
              <a:rPr sz="1100" dirty="0">
                <a:latin typeface="Times New Roman"/>
                <a:cs typeface="Times New Roman"/>
              </a:rPr>
              <a:t>hem </a:t>
            </a:r>
            <a:r>
              <a:rPr sz="1100" spc="-5" dirty="0">
                <a:latin typeface="Times New Roman"/>
                <a:cs typeface="Times New Roman"/>
              </a:rPr>
              <a:t>işini öğrenirken </a:t>
            </a:r>
            <a:r>
              <a:rPr sz="1100" dirty="0">
                <a:latin typeface="Times New Roman"/>
                <a:cs typeface="Times New Roman"/>
              </a:rPr>
              <a:t>hem de </a:t>
            </a:r>
            <a:r>
              <a:rPr sz="1100" spc="-5" dirty="0">
                <a:latin typeface="Times New Roman"/>
                <a:cs typeface="Times New Roman"/>
              </a:rPr>
              <a:t>çalışma </a:t>
            </a:r>
            <a:r>
              <a:rPr sz="1100" dirty="0">
                <a:latin typeface="Times New Roman"/>
                <a:cs typeface="Times New Roman"/>
              </a:rPr>
              <a:t>sırasında </a:t>
            </a:r>
            <a:r>
              <a:rPr sz="1100" spc="-5" dirty="0">
                <a:latin typeface="Times New Roman"/>
                <a:cs typeface="Times New Roman"/>
              </a:rPr>
              <a:t>gayretli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dirty="0">
                <a:latin typeface="Times New Roman"/>
                <a:cs typeface="Times New Roman"/>
              </a:rPr>
              <a:t>hevesli </a:t>
            </a:r>
            <a:r>
              <a:rPr sz="1100" spc="-5" dirty="0">
                <a:latin typeface="Times New Roman"/>
                <a:cs typeface="Times New Roman"/>
              </a:rPr>
              <a:t>olmalıdır. Her çekime sanki ilk </a:t>
            </a:r>
            <a:r>
              <a:rPr sz="1100" dirty="0">
                <a:latin typeface="Times New Roman"/>
                <a:cs typeface="Times New Roman"/>
              </a:rPr>
              <a:t>defa </a:t>
            </a:r>
            <a:r>
              <a:rPr sz="1100" spc="-5" dirty="0">
                <a:latin typeface="Times New Roman"/>
                <a:cs typeface="Times New Roman"/>
              </a:rPr>
              <a:t>çekim yapıyormuş gibi </a:t>
            </a:r>
            <a:r>
              <a:rPr sz="1100" dirty="0">
                <a:latin typeface="Times New Roman"/>
                <a:cs typeface="Times New Roman"/>
              </a:rPr>
              <a:t>özenerek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istekle  başlamalıdır. İşinin monoton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sıkıcı olduğunu düşünmek, kameramanın çektiği görüntünün  kalitesini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düşürür.</a:t>
            </a:r>
            <a:endParaRPr sz="11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imes New Roman"/>
              <a:buAutoNum type="alphaLcParenR"/>
            </a:pPr>
            <a:endParaRPr sz="1150">
              <a:latin typeface="Times New Roman"/>
              <a:cs typeface="Times New Roman"/>
            </a:endParaRPr>
          </a:p>
          <a:p>
            <a:pPr marL="12700" marR="5080" lvl="2" indent="359410" algn="just">
              <a:lnSpc>
                <a:spcPct val="96000"/>
              </a:lnSpc>
              <a:buAutoNum type="alphaLcParenR"/>
              <a:tabLst>
                <a:tab pos="55245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Gençlik</a:t>
            </a:r>
            <a:r>
              <a:rPr sz="1100" spc="-5" dirty="0">
                <a:latin typeface="Times New Roman"/>
                <a:cs typeface="Times New Roman"/>
              </a:rPr>
              <a:t>: Kameramanlığa başlamak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ideal yaş sınırı </a:t>
            </a:r>
            <a:r>
              <a:rPr sz="1100" dirty="0">
                <a:latin typeface="Times New Roman"/>
                <a:cs typeface="Times New Roman"/>
              </a:rPr>
              <a:t>20–25 </a:t>
            </a:r>
            <a:r>
              <a:rPr sz="1100" spc="-5" dirty="0">
                <a:latin typeface="Times New Roman"/>
                <a:cs typeface="Times New Roman"/>
              </a:rPr>
              <a:t>arasıdır. Bu yaşın  altındaki veya üstündeki kişiler kameramanlığa başladıklarında zorluklar yaşarlar. Gençlerin  </a:t>
            </a:r>
            <a:r>
              <a:rPr sz="1100" dirty="0">
                <a:latin typeface="Times New Roman"/>
                <a:cs typeface="Times New Roman"/>
              </a:rPr>
              <a:t>tercih </a:t>
            </a:r>
            <a:r>
              <a:rPr sz="1100" spc="-5" dirty="0">
                <a:latin typeface="Times New Roman"/>
                <a:cs typeface="Times New Roman"/>
              </a:rPr>
              <a:t>edilmesinin birçok sebebi </a:t>
            </a:r>
            <a:r>
              <a:rPr sz="1100" dirty="0">
                <a:latin typeface="Times New Roman"/>
                <a:cs typeface="Times New Roman"/>
              </a:rPr>
              <a:t>vardır. </a:t>
            </a:r>
            <a:r>
              <a:rPr sz="1100" spc="-5" dirty="0">
                <a:latin typeface="Times New Roman"/>
                <a:cs typeface="Times New Roman"/>
              </a:rPr>
              <a:t>Genç bir </a:t>
            </a:r>
            <a:r>
              <a:rPr sz="1100" dirty="0">
                <a:latin typeface="Times New Roman"/>
                <a:cs typeface="Times New Roman"/>
              </a:rPr>
              <a:t>aday daha </a:t>
            </a:r>
            <a:r>
              <a:rPr sz="1100" spc="-5" dirty="0">
                <a:latin typeface="Times New Roman"/>
                <a:cs typeface="Times New Roman"/>
              </a:rPr>
              <a:t>enerjiktir, işi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kolay  kavrayabilir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yıllar içinde becerisini arttırabilir. </a:t>
            </a:r>
            <a:r>
              <a:rPr sz="1100" dirty="0">
                <a:latin typeface="Times New Roman"/>
                <a:cs typeface="Times New Roman"/>
              </a:rPr>
              <a:t>30 </a:t>
            </a:r>
            <a:r>
              <a:rPr sz="1100" spc="-5" dirty="0">
                <a:latin typeface="Times New Roman"/>
                <a:cs typeface="Times New Roman"/>
              </a:rPr>
              <a:t>yaş bir kameramanın 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" dirty="0">
                <a:latin typeface="Times New Roman"/>
                <a:cs typeface="Times New Roman"/>
              </a:rPr>
              <a:t>verimli çağıdır.  </a:t>
            </a:r>
            <a:r>
              <a:rPr sz="1100" dirty="0">
                <a:latin typeface="Times New Roman"/>
                <a:cs typeface="Times New Roman"/>
              </a:rPr>
              <a:t>40 </a:t>
            </a:r>
            <a:r>
              <a:rPr sz="1100" spc="-5" dirty="0">
                <a:latin typeface="Times New Roman"/>
                <a:cs typeface="Times New Roman"/>
              </a:rPr>
              <a:t>yaşın üzerinde ise kameramana (özellikle dış çekimlerde) </a:t>
            </a:r>
            <a:r>
              <a:rPr sz="1100" dirty="0">
                <a:latin typeface="Times New Roman"/>
                <a:cs typeface="Times New Roman"/>
              </a:rPr>
              <a:t>pek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rastlanmaz.</a:t>
            </a:r>
            <a:endParaRPr sz="11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lphaLcParenR"/>
            </a:pPr>
            <a:endParaRPr sz="1150">
              <a:latin typeface="Times New Roman"/>
              <a:cs typeface="Times New Roman"/>
            </a:endParaRPr>
          </a:p>
          <a:p>
            <a:pPr marL="12700" marR="6985" lvl="2" indent="359410" algn="just">
              <a:lnSpc>
                <a:spcPct val="95800"/>
              </a:lnSpc>
              <a:buAutoNum type="alphaLcParenR"/>
              <a:tabLst>
                <a:tab pos="52514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Fiziksel yeterlilik</a:t>
            </a:r>
            <a:r>
              <a:rPr sz="1100" spc="-5" dirty="0">
                <a:latin typeface="Times New Roman"/>
                <a:cs typeface="Times New Roman"/>
              </a:rPr>
              <a:t>: Kameraları hareket ettirmek veya omuzda taşımak </a:t>
            </a:r>
            <a:r>
              <a:rPr sz="1100" dirty="0">
                <a:latin typeface="Times New Roman"/>
                <a:cs typeface="Times New Roman"/>
              </a:rPr>
              <a:t>belli </a:t>
            </a:r>
            <a:r>
              <a:rPr sz="1100" spc="-5" dirty="0">
                <a:latin typeface="Times New Roman"/>
                <a:cs typeface="Times New Roman"/>
              </a:rPr>
              <a:t>bir kas  gücü gerektirir. Bu yüzden zayıf bünyeliler kameramanlık yapmakta zorlanırlar. </a:t>
            </a:r>
            <a:r>
              <a:rPr sz="1100" spc="-10" dirty="0">
                <a:latin typeface="Times New Roman"/>
                <a:cs typeface="Times New Roman"/>
              </a:rPr>
              <a:t>Bir  </a:t>
            </a:r>
            <a:r>
              <a:rPr sz="1100" spc="-5" dirty="0">
                <a:latin typeface="Times New Roman"/>
                <a:cs typeface="Times New Roman"/>
              </a:rPr>
              <a:t>kameraman, omzundaki </a:t>
            </a:r>
            <a:r>
              <a:rPr sz="1100" dirty="0">
                <a:latin typeface="Times New Roman"/>
                <a:cs typeface="Times New Roman"/>
              </a:rPr>
              <a:t>7–8 </a:t>
            </a:r>
            <a:r>
              <a:rPr sz="1100" spc="-5" dirty="0">
                <a:latin typeface="Times New Roman"/>
                <a:cs typeface="Times New Roman"/>
              </a:rPr>
              <a:t>kiloluk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kamerayı titretmeden saatlerce çekim yapmak veya  </a:t>
            </a:r>
            <a:r>
              <a:rPr sz="1100" dirty="0">
                <a:latin typeface="Times New Roman"/>
                <a:cs typeface="Times New Roman"/>
              </a:rPr>
              <a:t>konusunu </a:t>
            </a:r>
            <a:r>
              <a:rPr sz="1100" spc="-5" dirty="0">
                <a:latin typeface="Times New Roman"/>
                <a:cs typeface="Times New Roman"/>
              </a:rPr>
              <a:t>koşarak takip etmek </a:t>
            </a:r>
            <a:r>
              <a:rPr sz="1100" dirty="0">
                <a:latin typeface="Times New Roman"/>
                <a:cs typeface="Times New Roman"/>
              </a:rPr>
              <a:t>zorunda </a:t>
            </a:r>
            <a:r>
              <a:rPr sz="1100" spc="-5" dirty="0">
                <a:latin typeface="Times New Roman"/>
                <a:cs typeface="Times New Roman"/>
              </a:rPr>
              <a:t>kalabilir. Aktüel kameramanlık uzun </a:t>
            </a:r>
            <a:r>
              <a:rPr sz="1100" dirty="0">
                <a:latin typeface="Times New Roman"/>
                <a:cs typeface="Times New Roman"/>
              </a:rPr>
              <a:t>süre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özensiz  </a:t>
            </a:r>
            <a:r>
              <a:rPr sz="1100" spc="-5" dirty="0">
                <a:latin typeface="Times New Roman"/>
                <a:cs typeface="Times New Roman"/>
              </a:rPr>
              <a:t>yapıldığında eklemlerde ağrılara, bel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boyun fıtığına </a:t>
            </a:r>
            <a:r>
              <a:rPr sz="1100" dirty="0">
                <a:latin typeface="Times New Roman"/>
                <a:cs typeface="Times New Roman"/>
              </a:rPr>
              <a:t>sebep </a:t>
            </a:r>
            <a:r>
              <a:rPr sz="1100" spc="-5" dirty="0">
                <a:latin typeface="Times New Roman"/>
                <a:cs typeface="Times New Roman"/>
              </a:rPr>
              <a:t>olabilir. Stüdyo kameramanlığı  kamerayı taşımak gerektirmediğinde </a:t>
            </a:r>
            <a:r>
              <a:rPr sz="1100" dirty="0">
                <a:latin typeface="Times New Roman"/>
                <a:cs typeface="Times New Roman"/>
              </a:rPr>
              <a:t>aktüel </a:t>
            </a:r>
            <a:r>
              <a:rPr sz="1100" spc="-5" dirty="0">
                <a:latin typeface="Times New Roman"/>
                <a:cs typeface="Times New Roman"/>
              </a:rPr>
              <a:t>kameramanlığa nisbeten daha </a:t>
            </a:r>
            <a:r>
              <a:rPr sz="1100" dirty="0">
                <a:latin typeface="Times New Roman"/>
                <a:cs typeface="Times New Roman"/>
              </a:rPr>
              <a:t>az </a:t>
            </a:r>
            <a:r>
              <a:rPr sz="1100" spc="-5" dirty="0">
                <a:latin typeface="Times New Roman"/>
                <a:cs typeface="Times New Roman"/>
              </a:rPr>
              <a:t>kas gücü  gerektirir.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4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64" y="3423025"/>
            <a:ext cx="1867322" cy="1700077"/>
          </a:xfrm>
          <a:prstGeom prst="rect">
            <a:avLst/>
          </a:prstGeom>
        </p:spPr>
      </p:pic>
      <p:sp>
        <p:nvSpPr>
          <p:cNvPr id="2" name="TextBox 66"/>
          <p:cNvSpPr txBox="1"/>
          <p:nvPr/>
        </p:nvSpPr>
        <p:spPr>
          <a:xfrm>
            <a:off x="901192" y="1436430"/>
            <a:ext cx="5272628" cy="7751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59771" hangingPunct="0">
              <a:lnSpc>
                <a:spcPct val="95833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iletken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elemandır.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Günümüzde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tüpsüz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kamerayı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ifade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isim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kullanılmaktadır.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20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kameralarında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elemanın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boyutu,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kameralardaki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tüplerin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tersine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tür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çalışma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ömrü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sonsuzdur.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bulunan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duyarlı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elemanların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sayısı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ortalama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20" dirty="0">
                <a:solidFill>
                  <a:srgbClr val="000000"/>
                </a:solidFill>
                <a:latin typeface="Times New Roman"/>
                <a:ea typeface="Times New Roman"/>
              </a:rPr>
              <a:t>190.000'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düşen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ışıkla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orantılı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eleman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şarj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olmakta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elemanda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elektriksel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işarete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dönüştürülen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bilgisi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hafızaya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depolanarak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görüntünün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hepsi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oluşturulmaktadır.</a:t>
            </a:r>
          </a:p>
          <a:p>
            <a:pPr>
              <a:lnSpc>
                <a:spcPts val="1244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İlk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1970</a:t>
            </a:r>
            <a:r>
              <a:rPr lang="en-US" altLang="zh-CN" sz="11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yılında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Sony</a:t>
            </a:r>
            <a:r>
              <a:rPr lang="en-US" altLang="zh-CN" sz="11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firması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tarafından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tüplerinin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yerine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kullanılmış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geliştirilmesine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başlanmıştır.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1977</a:t>
            </a:r>
            <a:r>
              <a:rPr lang="en-US" altLang="zh-CN" sz="11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yılında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çıkarılan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amatör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kullanıcılar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piyasaya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sunulmuştur.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34" dirty="0">
                <a:solidFill>
                  <a:srgbClr val="000000"/>
                </a:solidFill>
                <a:latin typeface="Times New Roman"/>
                <a:ea typeface="Times New Roman"/>
              </a:rPr>
              <a:t>1985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yılında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40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bulunan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duyarlı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elemanların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sayısı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20" dirty="0">
                <a:solidFill>
                  <a:srgbClr val="000000"/>
                </a:solidFill>
                <a:latin typeface="Times New Roman"/>
                <a:ea typeface="Times New Roman"/>
              </a:rPr>
              <a:t>200.000'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çıkarılmıştır.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yerine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renk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kullanılmaktadır.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indent="2218415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8:</a:t>
            </a:r>
            <a:r>
              <a:rPr lang="en-US" altLang="zh-CN" sz="10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</a:p>
          <a:p>
            <a:pPr>
              <a:lnSpc>
                <a:spcPts val="1951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Bugün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CCD</a:t>
            </a:r>
            <a:r>
              <a:rPr lang="en-US" altLang="zh-CN" sz="1100" b="1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hem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amaçlar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için,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hem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yarı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profesyonel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amaçlar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yaygın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şekilde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kullanılmaktadır.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aralarındaki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şunlardır</a:t>
            </a:r>
          </a:p>
          <a:p>
            <a:pPr>
              <a:lnSpc>
                <a:spcPts val="1164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24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40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kat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fazla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enerji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harcarlar.</a:t>
            </a:r>
          </a:p>
          <a:p>
            <a:pPr indent="359771">
              <a:lnSpc>
                <a:spcPct val="98750"/>
              </a:lnSpc>
            </a:pPr>
            <a:r>
              <a:rPr lang="en-US" altLang="zh-CN" sz="1100" spc="4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5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boyutları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büyük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olmak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zorundadır.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Oysa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avuç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içi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büyüklüğünde</a:t>
            </a:r>
          </a:p>
          <a:p>
            <a:pPr indent="719493">
              <a:lnSpc>
                <a:spcPct val="9375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vardır.</a:t>
            </a:r>
          </a:p>
          <a:p>
            <a:pPr marL="719493" indent="-359721" hangingPunct="0">
              <a:lnSpc>
                <a:spcPct val="95416"/>
              </a:lnSpc>
            </a:pPr>
            <a:r>
              <a:rPr lang="en-US" altLang="zh-CN" sz="1100" spc="4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5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çekim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sırasında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200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lüks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lük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ışığa,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lükslük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ihtiyaç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duyarlar.</a:t>
            </a:r>
          </a:p>
          <a:p>
            <a:pPr marL="719493" indent="-359721" hangingPunct="0">
              <a:lnSpc>
                <a:spcPct val="95416"/>
              </a:lnSpc>
            </a:pPr>
            <a:r>
              <a:rPr lang="en-US" altLang="zh-CN" sz="1100" spc="3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yüksek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koşullarında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tüpleri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yanabilir.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koşulunda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bırakmadan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çalışabilir.</a:t>
            </a:r>
          </a:p>
          <a:p>
            <a:pPr marL="719493" indent="-35972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32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700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saatlik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ömürlerine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karşılık,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ömürleri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ınırsızdır.</a:t>
            </a:r>
          </a:p>
          <a:p>
            <a:pPr indent="359771">
              <a:lnSpc>
                <a:spcPct val="98333"/>
              </a:lnSpc>
            </a:pPr>
            <a:r>
              <a:rPr lang="en-US" altLang="zh-CN" sz="1100" spc="6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8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Renkli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kameralarda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renkleri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çakıştırmak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zordur.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</a:p>
          <a:p>
            <a:pPr indent="719493">
              <a:lnSpc>
                <a:spcPct val="9458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renk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ayarları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fabrikasyon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olduğu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iyi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renk</a:t>
            </a:r>
            <a:r>
              <a:rPr lang="en-US" altLang="zh-CN" sz="11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tuttururlar.</a:t>
            </a:r>
          </a:p>
          <a:p>
            <a:pPr marL="719493" indent="-35972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23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Tüplü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çalışmadan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önce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ısınması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beklenmelidir.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CCD’li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çalışmaya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hazırdır.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9"/>
              </a:lnSpc>
            </a:pPr>
            <a:endParaRPr lang="en-US" dirty="0" smtClean="0"/>
          </a:p>
          <a:p>
            <a:pPr indent="2572089"/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7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2" y="6259029"/>
            <a:ext cx="4534925" cy="2066013"/>
          </a:xfrm>
          <a:prstGeom prst="rect">
            <a:avLst/>
          </a:prstGeom>
        </p:spPr>
      </p:pic>
      <p:sp>
        <p:nvSpPr>
          <p:cNvPr id="2" name="Freeform 69"/>
          <p:cNvSpPr/>
          <p:nvPr/>
        </p:nvSpPr>
        <p:spPr>
          <a:xfrm>
            <a:off x="1251233" y="6245052"/>
            <a:ext cx="4515870" cy="19059"/>
          </a:xfrm>
          <a:custGeom>
            <a:avLst/>
            <a:gdLst>
              <a:gd name="connsiteX0" fmla="*/ 6654 w 4514850"/>
              <a:gd name="connsiteY0" fmla="*/ 17907 h 19050"/>
              <a:gd name="connsiteX1" fmla="*/ 4514012 w 4514850"/>
              <a:gd name="connsiteY1" fmla="*/ 179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14850" h="19050">
                <a:moveTo>
                  <a:pt x="6654" y="17907"/>
                </a:moveTo>
                <a:lnTo>
                  <a:pt x="4514012" y="1790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0" name="Freeform 70"/>
          <p:cNvSpPr/>
          <p:nvPr/>
        </p:nvSpPr>
        <p:spPr>
          <a:xfrm>
            <a:off x="1238530" y="6257758"/>
            <a:ext cx="19054" cy="2052036"/>
          </a:xfrm>
          <a:custGeom>
            <a:avLst/>
            <a:gdLst>
              <a:gd name="connsiteX0" fmla="*/ 14782 w 19050"/>
              <a:gd name="connsiteY0" fmla="*/ 9906 h 2051050"/>
              <a:gd name="connsiteX1" fmla="*/ 14782 w 19050"/>
              <a:gd name="connsiteY1" fmla="*/ 2047748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1050">
                <a:moveTo>
                  <a:pt x="14782" y="9906"/>
                </a:moveTo>
                <a:lnTo>
                  <a:pt x="14782" y="2047748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1" name="Freeform 71"/>
          <p:cNvSpPr/>
          <p:nvPr/>
        </p:nvSpPr>
        <p:spPr>
          <a:xfrm>
            <a:off x="5760752" y="6257758"/>
            <a:ext cx="19054" cy="2052036"/>
          </a:xfrm>
          <a:custGeom>
            <a:avLst/>
            <a:gdLst>
              <a:gd name="connsiteX0" fmla="*/ 10159 w 19050"/>
              <a:gd name="connsiteY0" fmla="*/ 9906 h 2051050"/>
              <a:gd name="connsiteX1" fmla="*/ 10159 w 19050"/>
              <a:gd name="connsiteY1" fmla="*/ 2047748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1050">
                <a:moveTo>
                  <a:pt x="10159" y="9906"/>
                </a:moveTo>
                <a:lnTo>
                  <a:pt x="10159" y="2047748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2" name="Freeform 72"/>
          <p:cNvSpPr/>
          <p:nvPr/>
        </p:nvSpPr>
        <p:spPr>
          <a:xfrm>
            <a:off x="1251233" y="8303442"/>
            <a:ext cx="4515870" cy="6353"/>
          </a:xfrm>
          <a:custGeom>
            <a:avLst/>
            <a:gdLst>
              <a:gd name="connsiteX0" fmla="*/ 6654 w 4514850"/>
              <a:gd name="connsiteY0" fmla="*/ 7620 h 6350"/>
              <a:gd name="connsiteX1" fmla="*/ 4514012 w 4514850"/>
              <a:gd name="connsiteY1" fmla="*/ 762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14850" h="6350">
                <a:moveTo>
                  <a:pt x="6654" y="7620"/>
                </a:moveTo>
                <a:lnTo>
                  <a:pt x="4514012" y="7620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3" name="TextBox 73"/>
          <p:cNvSpPr txBox="1"/>
          <p:nvPr/>
        </p:nvSpPr>
        <p:spPr>
          <a:xfrm>
            <a:off x="901192" y="1433953"/>
            <a:ext cx="5272183" cy="7754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1.5.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4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terimi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“benzetme”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anlamına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gelen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altLang="zh-CN" sz="1100" i="1" spc="15" dirty="0">
                <a:solidFill>
                  <a:srgbClr val="000000"/>
                </a:solidFill>
                <a:latin typeface="Times New Roman"/>
                <a:ea typeface="Times New Roman"/>
              </a:rPr>
              <a:t>analogy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kelimesinden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gelmektedir.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format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dediğimiz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V8.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Hi8,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VHS-C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1995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yılına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kadar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görüntüyü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sadece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kaydetmekteydi.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kaydının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demek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olduğunu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örnekle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açıklayacak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olursak: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anahtarcıya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elimizdeki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kopyasını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yaptırırken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yaptığınız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kopyalama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işlemidir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yaptırmış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herkes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kopyalama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makinasını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tanır.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Makinanın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ucu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asıl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ederken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diğer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uç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anahtarı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yontar.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şekilde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eski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anahtarın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kopyası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üretilmiş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olur.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İlk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kopyada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sorun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çıkmaz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asıl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anahtarı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kaybederseniz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elinizdeki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anahtardan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üretmey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mecbur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kalırsınız.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baştaki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anahtara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benzese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aslında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ondan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farklı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olacaktır.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Çünkü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kopyalar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yapılırken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mutlaka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miktar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bozulma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olur.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kaç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şey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tekrarlanırsa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çalışmamaya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başlar.</a:t>
            </a:r>
          </a:p>
          <a:p>
            <a:pPr>
              <a:lnSpc>
                <a:spcPts val="1425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emek?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örneğinden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gidersek,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ilk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anahtarı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boyutlu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şekilde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bilgisayara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aktarıp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işlemden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oluşan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veriyi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kopyalama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aletine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aktarabilseydiniz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kopyalama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işlemi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yapmış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olurdunuz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İlk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anahtarı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kaybetseniz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bile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kopya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anahtar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birinci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tamamen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olacağı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sorunsuzca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kopyalar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üretebilecektiniz.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noktada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dönersek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ürettikleri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görüntüyü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elektrik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sinyalleri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olarak,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sayılara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dönüştürerek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kaydederler.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Görüntüyü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sayılara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dönüştü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rerek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kaydetmenin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pek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yararı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vardır.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kalitesi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iyidir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ama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önemlisi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kasetteki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görüntüyü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bilgisayara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aktarabilir,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hiç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kayıpsız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kopyalar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yapabilirsiniz.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Bundan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başka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görüntülerinden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dilediğiniz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görüntüyü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seçip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resi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kaydedebilirsiniz.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Ayrıca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devam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ederken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geçmiş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kayıtlarınızı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seyredebilirsiniz.</a:t>
            </a:r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Tüm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avantajlarına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ragmen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zaman,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şart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altında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iyidir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sonuca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varılamaz.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Fakat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konuyu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biraz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basitleştirerek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“aynı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özelliklere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sahip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kameralardan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iyidir”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genelleme</a:t>
            </a:r>
            <a:r>
              <a:rPr lang="en-US" altLang="zh-CN" sz="11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yapabiliriz.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5"/>
              </a:lnSpc>
            </a:pPr>
            <a:endParaRPr lang="en-US" dirty="0" smtClean="0"/>
          </a:p>
          <a:p>
            <a:pPr indent="1959258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9: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Dijital</a:t>
            </a:r>
            <a:r>
              <a:rPr lang="en-US" altLang="zh-CN" sz="10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46"/>
              </a:lnSpc>
            </a:pPr>
            <a:endParaRPr lang="en-US" dirty="0" smtClean="0"/>
          </a:p>
          <a:p>
            <a:pPr indent="2572089"/>
            <a:r>
              <a:rPr lang="en-US" altLang="zh-CN" sz="1200" spc="-15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4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98" y="1517109"/>
            <a:ext cx="4565411" cy="1989777"/>
          </a:xfrm>
          <a:prstGeom prst="rect">
            <a:avLst/>
          </a:prstGeom>
        </p:spPr>
      </p:pic>
      <p:sp>
        <p:nvSpPr>
          <p:cNvPr id="2" name="Freeform 76"/>
          <p:cNvSpPr/>
          <p:nvPr/>
        </p:nvSpPr>
        <p:spPr>
          <a:xfrm>
            <a:off x="1225827" y="1505674"/>
            <a:ext cx="4553979" cy="19059"/>
          </a:xfrm>
          <a:custGeom>
            <a:avLst/>
            <a:gdLst>
              <a:gd name="connsiteX0" fmla="*/ 10718 w 4552950"/>
              <a:gd name="connsiteY0" fmla="*/ 16256 h 19050"/>
              <a:gd name="connsiteX1" fmla="*/ 4559223 w 4552950"/>
              <a:gd name="connsiteY1" fmla="*/ 162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52950" h="19050">
                <a:moveTo>
                  <a:pt x="10718" y="16256"/>
                </a:moveTo>
                <a:lnTo>
                  <a:pt x="4559223" y="16256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1213124" y="1518380"/>
            <a:ext cx="19054" cy="1975800"/>
          </a:xfrm>
          <a:custGeom>
            <a:avLst/>
            <a:gdLst>
              <a:gd name="connsiteX0" fmla="*/ 18846 w 19050"/>
              <a:gd name="connsiteY0" fmla="*/ 8255 h 1974850"/>
              <a:gd name="connsiteX1" fmla="*/ 18846 w 19050"/>
              <a:gd name="connsiteY1" fmla="*/ 1980565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74850">
                <a:moveTo>
                  <a:pt x="18846" y="8255"/>
                </a:moveTo>
                <a:lnTo>
                  <a:pt x="18846" y="1980565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5773455" y="1518380"/>
            <a:ext cx="19054" cy="1975800"/>
          </a:xfrm>
          <a:custGeom>
            <a:avLst/>
            <a:gdLst>
              <a:gd name="connsiteX0" fmla="*/ 17271 w 19050"/>
              <a:gd name="connsiteY0" fmla="*/ 8255 h 1974850"/>
              <a:gd name="connsiteX1" fmla="*/ 17271 w 19050"/>
              <a:gd name="connsiteY1" fmla="*/ 1980565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74850">
                <a:moveTo>
                  <a:pt x="17271" y="8255"/>
                </a:moveTo>
                <a:lnTo>
                  <a:pt x="17271" y="1980565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225827" y="3487827"/>
            <a:ext cx="4553979" cy="19059"/>
          </a:xfrm>
          <a:custGeom>
            <a:avLst/>
            <a:gdLst>
              <a:gd name="connsiteX0" fmla="*/ 10718 w 4552950"/>
              <a:gd name="connsiteY0" fmla="*/ 16637 h 19050"/>
              <a:gd name="connsiteX1" fmla="*/ 4559223 w 4552950"/>
              <a:gd name="connsiteY1" fmla="*/ 166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52950" h="19050">
                <a:moveTo>
                  <a:pt x="10718" y="16637"/>
                </a:moveTo>
                <a:lnTo>
                  <a:pt x="4559223" y="1663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0" name="TextBox 80"/>
          <p:cNvSpPr txBox="1"/>
          <p:nvPr/>
        </p:nvSpPr>
        <p:spPr>
          <a:xfrm>
            <a:off x="901192" y="3680891"/>
            <a:ext cx="5269773" cy="5578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905902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10: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Analog</a:t>
            </a:r>
            <a:r>
              <a:rPr lang="en-US" altLang="zh-CN" sz="1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1.6.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Kullanım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Amaçlarına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Göre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4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Çeşitleri</a:t>
            </a:r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Elektronik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amaçları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doğrultusunda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üç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sınıfa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ayırabiliriz.</a:t>
            </a:r>
          </a:p>
          <a:p>
            <a:pPr>
              <a:lnSpc>
                <a:spcPts val="1255"/>
              </a:lnSpc>
            </a:pPr>
            <a:endParaRPr lang="en-US" dirty="0" smtClean="0"/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</a:p>
          <a:p>
            <a:pPr indent="359771">
              <a:lnSpc>
                <a:spcPct val="96249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EFP</a:t>
            </a:r>
            <a:r>
              <a:rPr lang="en-US" altLang="zh-CN" sz="1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altLang="zh-CN" sz="1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</a:p>
          <a:p>
            <a:pPr>
              <a:lnSpc>
                <a:spcPts val="1330"/>
              </a:lnSpc>
            </a:pPr>
            <a:endParaRPr lang="en-US" dirty="0" smtClean="0"/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1.6.1.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</a:p>
          <a:p>
            <a:pPr>
              <a:lnSpc>
                <a:spcPts val="1175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türü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içerisinde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kullanılmak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tasarlanmıştır.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Çalışabilmeleri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özel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düzenlenmiş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donanıma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ihtiyaç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duyarlar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sistem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kurulduktan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kesintisiz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kullanılabilirler.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Ancak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günümüzde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yalın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kamerası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üretimi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durdurulmuş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denecek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kadar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azdır.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Bunun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yerine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EFP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sisteme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bağlanabilecek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biçimde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üretilerek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kamerası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kullanılabilmektedir.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1.6.2.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EFP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(Electronic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Field</a:t>
            </a:r>
            <a:r>
              <a:rPr lang="en-US" altLang="zh-CN" sz="1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Production)</a:t>
            </a:r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fazla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kesintisiz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beraber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kullanılmaları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yöntemine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dayanır.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tür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kullanılabilmeleri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donanıma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ihtiyaç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gösterirler.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Televizyon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programlarının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açık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havada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stüdyolarda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çekilmesi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genel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kullanılarak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gerçekleştirilir.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türden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genellikle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şehir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gerilimi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çalışırlar.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EFP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yoğun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olarak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kullanılmasındaki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amaç,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canlı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(Live)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yayın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programların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kaydedilmesi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değildir.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Temel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kullanım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amacı,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kaydedilmiş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görüntülerinin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yapılacak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kurgu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aracılığı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bağımsız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durumuna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getirilmesidir.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sistemin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ihtiyaç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duyacağı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donanımlar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yalın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haliyle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kontrol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üniteleri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ayar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üniteleridir.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6"/>
              </a:lnSpc>
            </a:pPr>
            <a:endParaRPr lang="en-US" dirty="0" smtClean="0"/>
          </a:p>
          <a:p>
            <a:pPr indent="2533978"/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1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83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95" y="5519533"/>
            <a:ext cx="2461816" cy="2973229"/>
          </a:xfrm>
          <a:prstGeom prst="rect">
            <a:avLst/>
          </a:prstGeom>
        </p:spPr>
      </p:pic>
      <p:sp>
        <p:nvSpPr>
          <p:cNvPr id="2" name="Freeform 83"/>
          <p:cNvSpPr/>
          <p:nvPr/>
        </p:nvSpPr>
        <p:spPr>
          <a:xfrm>
            <a:off x="2292868" y="5520804"/>
            <a:ext cx="2432600" cy="6353"/>
          </a:xfrm>
          <a:custGeom>
            <a:avLst/>
            <a:gdLst>
              <a:gd name="connsiteX0" fmla="*/ 3429 w 2432050"/>
              <a:gd name="connsiteY0" fmla="*/ 8763 h 6350"/>
              <a:gd name="connsiteX1" fmla="*/ 2434463 w 2432050"/>
              <a:gd name="connsiteY1" fmla="*/ 8763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2050" h="6350">
                <a:moveTo>
                  <a:pt x="3429" y="8763"/>
                </a:moveTo>
                <a:lnTo>
                  <a:pt x="2434463" y="8763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2280165" y="5520804"/>
            <a:ext cx="19054" cy="2966876"/>
          </a:xfrm>
          <a:custGeom>
            <a:avLst/>
            <a:gdLst>
              <a:gd name="connsiteX0" fmla="*/ 11557 w 19050"/>
              <a:gd name="connsiteY0" fmla="*/ 13462 h 2965450"/>
              <a:gd name="connsiteX1" fmla="*/ 11557 w 19050"/>
              <a:gd name="connsiteY1" fmla="*/ 296418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65450">
                <a:moveTo>
                  <a:pt x="11557" y="13462"/>
                </a:moveTo>
                <a:lnTo>
                  <a:pt x="11557" y="2964180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4719117" y="5520804"/>
            <a:ext cx="19054" cy="2966876"/>
          </a:xfrm>
          <a:custGeom>
            <a:avLst/>
            <a:gdLst>
              <a:gd name="connsiteX0" fmla="*/ 13334 w 19050"/>
              <a:gd name="connsiteY0" fmla="*/ 13462 h 2965450"/>
              <a:gd name="connsiteX1" fmla="*/ 13334 w 19050"/>
              <a:gd name="connsiteY1" fmla="*/ 296418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65450">
                <a:moveTo>
                  <a:pt x="13334" y="13462"/>
                </a:moveTo>
                <a:lnTo>
                  <a:pt x="13334" y="2964180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6" name="TextBox 86"/>
          <p:cNvSpPr txBox="1"/>
          <p:nvPr/>
        </p:nvSpPr>
        <p:spPr>
          <a:xfrm>
            <a:off x="901192" y="1435791"/>
            <a:ext cx="5271971" cy="7833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1.6.3.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(Electronic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News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Gathering)</a:t>
            </a:r>
          </a:p>
          <a:p>
            <a:pPr>
              <a:lnSpc>
                <a:spcPts val="116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Teknolojideki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gelişmeler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yalnızca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stüdyolarda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kullanılabilen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uzun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sayılamayacak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süreç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içerisinde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dışarıda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kullanılabilecek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duruma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getirdi.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durum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teknolojisi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kullan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ımında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devrim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oluşturdu.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güne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kadar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yapılabilen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haber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toplama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işi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yerini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tamamen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altLang="zh-CN" sz="11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bıraktı.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gelişme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televizyonlara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haber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toplamada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çabukluk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kazandırmasının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yanı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sıra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parasal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kazanımlarda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sağladı.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bandı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defalarca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kullanılabilmeye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başladı.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tipinin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temel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işlevi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haber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toplamaya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yönelik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üretilmiş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olmasıdır.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Omuzda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kolaylıkla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taşınabilecek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yapı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ağırlıktadırlar.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düşük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koşullarında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batarya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kullanılarak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çalıştırılabilirler.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Diode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spc="40" dirty="0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lang="en-US" altLang="zh-CN" sz="1100" b="1" spc="30" dirty="0">
                <a:solidFill>
                  <a:srgbClr val="000000"/>
                </a:solidFill>
                <a:latin typeface="Times New Roman"/>
                <a:ea typeface="Times New Roman"/>
              </a:rPr>
              <a:t>un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tüplerinin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üretilmesiyle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enerji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kullanım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oranları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azalmış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kalitesi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yüksel</a:t>
            </a:r>
            <a:r>
              <a:rPr lang="en-US" altLang="zh-CN" sz="1100" spc="-5" dirty="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iştir.</a:t>
            </a:r>
          </a:p>
          <a:p>
            <a:pPr>
              <a:lnSpc>
                <a:spcPts val="1375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günümüzde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yalnızca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haber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toplama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alanında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kullanılmamaktadır.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Sağladığı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avantajlardan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dolayı,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belgesel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yapımında,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tanıtma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programlarında,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reklâm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programlarının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çekiminde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alanda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verimli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biçimde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kullanılabilmektedirler.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Stüdyolarda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ek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donanımlar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kullanılarak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stüdyo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kamerasına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dönüştürülme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imkânına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sahiptirler.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durumda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kontrol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ünitesi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ayar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ünitesine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bağlı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değilse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olma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özelliğini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sürdürecek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bağımsız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üretmeye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devam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edecektir.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Söz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konusu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ünitelere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bağlı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çalıştığı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takdirde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özelliğini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yitirerek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EFP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kameraya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dönüşecektir.</a:t>
            </a:r>
          </a:p>
          <a:p>
            <a:pPr>
              <a:lnSpc>
                <a:spcPts val="1294"/>
              </a:lnSpc>
            </a:pPr>
            <a:endParaRPr lang="en-US" dirty="0" smtClean="0"/>
          </a:p>
          <a:p>
            <a:pPr hangingPunct="0"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1.7.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Dizi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Çekiminde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Filmli</a:t>
            </a:r>
            <a:r>
              <a:rPr lang="en-US" altLang="zh-CN" sz="1400" b="1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Kameraların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Özell</a:t>
            </a:r>
            <a:r>
              <a:rPr lang="en-US" altLang="zh-CN" sz="1400" b="1" spc="-5" dirty="0">
                <a:solidFill>
                  <a:srgbClr val="000000"/>
                </a:solidFill>
                <a:latin typeface="Times New Roman"/>
                <a:ea typeface="Times New Roman"/>
              </a:rPr>
              <a:t>ik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leri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9"/>
              </a:lnSpc>
            </a:pPr>
            <a:endParaRPr lang="en-US" dirty="0" smtClean="0"/>
          </a:p>
          <a:p>
            <a:pPr indent="1668086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11: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kamerasının</a:t>
            </a:r>
            <a:r>
              <a:rPr lang="en-US" altLang="zh-CN" sz="1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yapısı</a:t>
            </a:r>
          </a:p>
          <a:p>
            <a:pPr>
              <a:lnSpc>
                <a:spcPts val="1464"/>
              </a:lnSpc>
            </a:pPr>
            <a:endParaRPr lang="en-US" dirty="0" smtClean="0"/>
          </a:p>
          <a:p>
            <a:pPr indent="2533978"/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87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89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25" y="5992201"/>
            <a:ext cx="1661535" cy="1608593"/>
          </a:xfrm>
          <a:prstGeom prst="rect">
            <a:avLst/>
          </a:prstGeom>
        </p:spPr>
      </p:pic>
      <p:sp>
        <p:nvSpPr>
          <p:cNvPr id="2" name="TextBox 89"/>
          <p:cNvSpPr txBox="1"/>
          <p:nvPr/>
        </p:nvSpPr>
        <p:spPr>
          <a:xfrm>
            <a:off x="901192" y="1438246"/>
            <a:ext cx="5270403" cy="7749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59771" hangingPunct="0">
              <a:lnSpc>
                <a:spcPct val="94999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kamerası,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aralıklarla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makinesine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benzetilebilir.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Kamerada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çerçevenin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ışıklanma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prensibi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makinasının</a:t>
            </a:r>
            <a:r>
              <a:rPr lang="en-US" altLang="zh-CN" sz="1100" spc="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aynısıdır.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Kamerayı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makinasından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ayıran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özellik,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ısa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sürede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sayıda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çekmesidir.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Normal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çevirimlerde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sayı,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saniyede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24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çerçevedir.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Çünkü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göstericide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saniyede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24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geçer.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(Televizyonda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saniyede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25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çerçevedir)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aralıklarla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böyle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makinanın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başlıca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özelliği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olmalıdır.</a:t>
            </a:r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a)</a:t>
            </a:r>
            <a:r>
              <a:rPr lang="en-US" altLang="zh-CN" sz="11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içinde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eşit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aralıklarla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önüne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getirebilmeli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ışıklama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süresi</a:t>
            </a:r>
          </a:p>
          <a:p>
            <a:pPr>
              <a:lnSpc>
                <a:spcPct val="9416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boyunca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hareketsiz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tutulabilmelidir.</a:t>
            </a:r>
          </a:p>
          <a:p>
            <a:pPr indent="359771"/>
            <a:r>
              <a:rPr lang="en-US" altLang="zh-CN" sz="1100" b="1" spc="15" dirty="0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en-US" altLang="zh-CN" sz="11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Filmin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çerçeveden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ötekine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geçişi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sırasında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pencerenin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önünü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kapa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arak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ışığın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düşmesine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engel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olmalıdır.</a:t>
            </a:r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kameralarında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birinci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tırnak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tırnaklar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(perfore’ler),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ikinci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yapan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örtücülerdir.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Tırnak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filmin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kenarındaki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deliğe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girer,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filmi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çekerek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önüne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getirir.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sırada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örtücü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penc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erenin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önünü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patarak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ışığın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duyarkatı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etkilemesine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engel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olur.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önünde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tam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hareketsiz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duruma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gelince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örtücü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önünü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açarak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ışığa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yol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verir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duyarkatın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ışıklanmasını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sağlar.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Işıklanmış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olan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çerçeve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inmeye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başlamadan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örtücü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pencereyi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kapatır.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kapalı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durumda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iken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tırnak,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filmi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çeker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ışıklanmamış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çerçevenin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pencere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önüne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gelmesini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sağlar.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hareketsiz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konumda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iken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örtücü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açılarak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ışıklanır.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işlem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saniyede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24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kez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tekrar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edilir.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parçalara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ayırıp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saptadığı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fotoğraflar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kısa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aralıklarla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gösterilince,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gözün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ağtabaka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izlenimi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denilen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(ağtabaka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izlenimi: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gözümüzün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ağtabakasına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düşen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aynı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anda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kaybolmaz,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orada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kalır,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saniyenin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onda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biri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kadardır.)</a:t>
            </a:r>
            <a:r>
              <a:rPr lang="en-US" altLang="zh-CN" sz="11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tembelliği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yüzünden,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fotoğrafın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görüntüsü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ağtabakada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kaybolmadan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yenisi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gelir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göz,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birbirinden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küçük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farklarla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ayrılmış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görüntüleri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imiş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gibi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algılar.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0"/>
              </a:lnSpc>
            </a:pPr>
            <a:endParaRPr lang="en-US" dirty="0" smtClean="0"/>
          </a:p>
          <a:p>
            <a:pPr indent="1963831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12: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Makara</a:t>
            </a:r>
            <a:r>
              <a:rPr lang="en-US" altLang="zh-CN" sz="10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filmi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dizi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kameralarında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filmin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yapıldığı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çin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hatalı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çekimlerde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geri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alma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mümkün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değildir.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Kaydedilen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yalnış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çekildiyse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kayıt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yapılamaz.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nedenle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maliyeti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yüksektir.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kalitesi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kullanılan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filme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bağlı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olmakla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birlikte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diğer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oranla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daha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kalitelidir.</a:t>
            </a:r>
          </a:p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kameraları,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fazla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derinliğine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sahip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olan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kameralardır.</a:t>
            </a:r>
          </a:p>
          <a:p>
            <a:pPr>
              <a:lnSpc>
                <a:spcPts val="1500"/>
              </a:lnSpc>
            </a:pPr>
            <a:endParaRPr lang="en-US" dirty="0" smtClean="0"/>
          </a:p>
          <a:p>
            <a:pPr indent="2533978"/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5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37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47" y="4848651"/>
            <a:ext cx="2347490" cy="2218486"/>
          </a:xfrm>
          <a:prstGeom prst="rect">
            <a:avLst/>
          </a:prstGeom>
        </p:spPr>
      </p:pic>
      <p:sp>
        <p:nvSpPr>
          <p:cNvPr id="2" name="TextBox 137"/>
          <p:cNvSpPr txBox="1"/>
          <p:nvPr/>
        </p:nvSpPr>
        <p:spPr>
          <a:xfrm>
            <a:off x="901192" y="1439539"/>
            <a:ext cx="5268826" cy="7748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hareketine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karar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vermek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için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yanıtlanacak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sorular</a:t>
            </a:r>
            <a:r>
              <a:rPr lang="en-US" altLang="zh-CN" sz="1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şunlardır</a:t>
            </a:r>
          </a:p>
          <a:p>
            <a:pPr>
              <a:lnSpc>
                <a:spcPts val="1135"/>
              </a:lnSpc>
            </a:pPr>
            <a:endParaRPr lang="en-US" dirty="0" smtClean="0"/>
          </a:p>
          <a:p>
            <a:pPr indent="457286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Kamerayı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çekim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sırasında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ettirmeli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mi?</a:t>
            </a:r>
          </a:p>
          <a:p>
            <a:pPr indent="457286">
              <a:lnSpc>
                <a:spcPct val="9916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hareketine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zaman,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nerede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başlanmalı?</a:t>
            </a:r>
          </a:p>
          <a:p>
            <a:pPr indent="457286">
              <a:lnSpc>
                <a:spcPct val="933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Yalnız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etmeli?</a:t>
            </a:r>
          </a:p>
          <a:p>
            <a:pPr indent="457286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etmeli?</a:t>
            </a:r>
          </a:p>
          <a:p>
            <a:pPr indent="457286">
              <a:lnSpc>
                <a:spcPct val="96249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5.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hem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birlikte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etmeli?</a:t>
            </a:r>
          </a:p>
          <a:p>
            <a:pPr marL="359771" indent="97514" hangingPunct="0">
              <a:lnSpc>
                <a:spcPct val="19166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soruların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yanıtları,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konu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iyice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incelendikten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sonra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verilmelidir.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Çekim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aşamasında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kullanılacak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hareketlerini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şöyle</a:t>
            </a:r>
            <a:r>
              <a:rPr lang="en-US" altLang="zh-CN" sz="11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sıralayabiliriz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2.1.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Gövdesiyle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26"/>
              </a:lnSpc>
            </a:pPr>
            <a:endParaRPr lang="en-US" dirty="0" smtClean="0"/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a)Yatay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(pan)</a:t>
            </a:r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gövdesinin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sola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harekettir.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çevrinmeye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(sağa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pan),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sola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çevrinmeye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sola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(sola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pan)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60"/>
              </a:lnSpc>
            </a:pPr>
            <a:endParaRPr lang="en-US" dirty="0" smtClean="0"/>
          </a:p>
          <a:p>
            <a:pPr indent="1196648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16: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yatay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çevrinme(pan)</a:t>
            </a:r>
            <a:r>
              <a:rPr lang="en-US" altLang="zh-CN" sz="1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hareketi</a:t>
            </a:r>
          </a:p>
          <a:p>
            <a:pPr>
              <a:lnSpc>
                <a:spcPts val="705"/>
              </a:lnSpc>
            </a:pPr>
            <a:endParaRPr lang="en-US" dirty="0" smtClean="0"/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Dikey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(tilt)</a:t>
            </a:r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gövdesinin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ayak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yukarı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çevrinmedir.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Yukarı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çevrinmeye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yukarı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(yukarı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tilt),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çevrinmeye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(aşağı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tilt)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94"/>
              </a:lnSpc>
            </a:pPr>
            <a:endParaRPr lang="en-US" dirty="0" smtClean="0"/>
          </a:p>
          <a:p>
            <a:pPr indent="2533978"/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138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29" y="1509486"/>
            <a:ext cx="2172191" cy="1654334"/>
          </a:xfrm>
          <a:prstGeom prst="rect">
            <a:avLst/>
          </a:prstGeom>
        </p:spPr>
      </p:pic>
      <p:pic>
        <p:nvPicPr>
          <p:cNvPr id="141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43" y="5511909"/>
            <a:ext cx="2919120" cy="1646712"/>
          </a:xfrm>
          <a:prstGeom prst="rect">
            <a:avLst/>
          </a:prstGeom>
        </p:spPr>
      </p:pic>
      <p:sp>
        <p:nvSpPr>
          <p:cNvPr id="2" name="Freeform 141"/>
          <p:cNvSpPr/>
          <p:nvPr/>
        </p:nvSpPr>
        <p:spPr>
          <a:xfrm>
            <a:off x="2051514" y="5508098"/>
            <a:ext cx="2902606" cy="6353"/>
          </a:xfrm>
          <a:custGeom>
            <a:avLst/>
            <a:gdLst>
              <a:gd name="connsiteX0" fmla="*/ 12700 w 2901950"/>
              <a:gd name="connsiteY0" fmla="*/ 7747 h 6350"/>
              <a:gd name="connsiteX1" fmla="*/ 2907410 w 2901950"/>
              <a:gd name="connsiteY1" fmla="*/ 7747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1950" h="6350">
                <a:moveTo>
                  <a:pt x="12700" y="7747"/>
                </a:moveTo>
                <a:lnTo>
                  <a:pt x="2907410" y="774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2051514" y="5508098"/>
            <a:ext cx="6351" cy="1632735"/>
          </a:xfrm>
          <a:custGeom>
            <a:avLst/>
            <a:gdLst>
              <a:gd name="connsiteX0" fmla="*/ 8127 w 6350"/>
              <a:gd name="connsiteY0" fmla="*/ 12319 h 1631950"/>
              <a:gd name="connsiteX1" fmla="*/ 8127 w 6350"/>
              <a:gd name="connsiteY1" fmla="*/ 1629283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631950">
                <a:moveTo>
                  <a:pt x="8127" y="12319"/>
                </a:moveTo>
                <a:lnTo>
                  <a:pt x="8127" y="1629283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4947768" y="5508098"/>
            <a:ext cx="19054" cy="1632735"/>
          </a:xfrm>
          <a:custGeom>
            <a:avLst/>
            <a:gdLst>
              <a:gd name="connsiteX0" fmla="*/ 16382 w 19050"/>
              <a:gd name="connsiteY0" fmla="*/ 12319 h 1631950"/>
              <a:gd name="connsiteX1" fmla="*/ 16382 w 19050"/>
              <a:gd name="connsiteY1" fmla="*/ 1629283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31950">
                <a:moveTo>
                  <a:pt x="16382" y="12319"/>
                </a:moveTo>
                <a:lnTo>
                  <a:pt x="16382" y="1629283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2051514" y="7134480"/>
            <a:ext cx="2902606" cy="6353"/>
          </a:xfrm>
          <a:custGeom>
            <a:avLst/>
            <a:gdLst>
              <a:gd name="connsiteX0" fmla="*/ 12700 w 2901950"/>
              <a:gd name="connsiteY0" fmla="*/ 8255 h 6350"/>
              <a:gd name="connsiteX1" fmla="*/ 2907410 w 2901950"/>
              <a:gd name="connsiteY1" fmla="*/ 8255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1950" h="6350">
                <a:moveTo>
                  <a:pt x="12700" y="8255"/>
                </a:moveTo>
                <a:lnTo>
                  <a:pt x="2907410" y="8255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45" name="TextBox 145"/>
          <p:cNvSpPr txBox="1"/>
          <p:nvPr/>
        </p:nvSpPr>
        <p:spPr>
          <a:xfrm>
            <a:off x="901191" y="3246065"/>
            <a:ext cx="803830" cy="213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>
                <a:solidFill>
                  <a:srgbClr val="FEFEFE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4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spc="-5" dirty="0">
                <a:solidFill>
                  <a:srgbClr val="FEFEFE"/>
                </a:solidFill>
                <a:latin typeface="Times New Roman"/>
                <a:ea typeface="Times New Roman"/>
              </a:rPr>
              <a:t>DEĞ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901192" y="3526894"/>
            <a:ext cx="5270751" cy="5716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21039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17: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dikey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çevrinme(tilt)</a:t>
            </a:r>
            <a:r>
              <a:rPr lang="en-US" altLang="zh-CN" sz="10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hareketi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aşağı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yukarı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hareketi,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nesne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oyuncunun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dikey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düşey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hareketleri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ni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izleyiciye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göstermek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amacıyla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yapılır.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Dikey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çevrinme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üste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yerleşti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rilmiş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değişik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ilgi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noktaları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birleştirilerek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süreklilik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etkisi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oluşturulur.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çok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yavaş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çevrinerek,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izleyicinin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değişimini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algılaması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sağlanır.</a:t>
            </a:r>
          </a:p>
          <a:p>
            <a:pPr>
              <a:lnSpc>
                <a:spcPts val="1360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2.2.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Merceğiyle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merceği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içe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dışa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yapılan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optik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kaydırmaya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zum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(zoom)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denir.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İçe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yapılan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kaydırmaya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altLang="zh-CN" sz="1100" i="1" spc="34" dirty="0">
                <a:solidFill>
                  <a:srgbClr val="000000"/>
                </a:solidFill>
                <a:latin typeface="Times New Roman"/>
                <a:ea typeface="Times New Roman"/>
              </a:rPr>
              <a:t>zoom</a:t>
            </a:r>
            <a:r>
              <a:rPr lang="en-US" altLang="zh-CN" sz="110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i="1" spc="2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dışa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yapılan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kaydırmaya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ise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altLang="zh-CN" sz="1100" i="1" spc="34" dirty="0">
                <a:solidFill>
                  <a:srgbClr val="000000"/>
                </a:solidFill>
                <a:latin typeface="Times New Roman"/>
                <a:ea typeface="Times New Roman"/>
              </a:rPr>
              <a:t>zoom</a:t>
            </a:r>
            <a:r>
              <a:rPr lang="en-US" altLang="zh-CN" sz="110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i="1" spc="25" dirty="0">
                <a:solidFill>
                  <a:srgbClr val="000000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enir.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5"/>
              </a:lnSpc>
            </a:pPr>
            <a:endParaRPr lang="en-US" dirty="0" smtClean="0"/>
          </a:p>
          <a:p>
            <a:pPr indent="661563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18: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merceğiyle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yaptığı(zoom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in-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zoom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out)</a:t>
            </a:r>
            <a:r>
              <a:rPr lang="en-US" altLang="zh-CN" sz="10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</a:p>
          <a:p>
            <a:pPr>
              <a:lnSpc>
                <a:spcPts val="690"/>
              </a:lnSpc>
            </a:pPr>
            <a:endParaRPr lang="en-US" dirty="0" smtClean="0"/>
          </a:p>
          <a:p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2.3.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Yer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Değiştirerek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</a:p>
          <a:p>
            <a:pPr>
              <a:lnSpc>
                <a:spcPts val="1194"/>
              </a:lnSpc>
            </a:pPr>
            <a:endParaRPr lang="en-US" dirty="0" smtClean="0"/>
          </a:p>
          <a:p>
            <a:pPr indent="359771" hangingPunct="0">
              <a:lnSpc>
                <a:spcPct val="95833"/>
              </a:lnSpc>
            </a:pP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Kamera,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omuz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ayaklık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yer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değiştirmeden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dışında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taşıyıcıya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monte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edilerek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ettirilebilir.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genellikle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üzerine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monte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edildiği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aracın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manevra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kapasitesine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göre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değişebilir.</a:t>
            </a:r>
            <a:r>
              <a:rPr lang="en-US" altLang="zh-CN"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Örneğin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sinema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filmlerinde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crain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adı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verilen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vinçlerle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kamera,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oldukça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yüksek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yerlerden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üst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açılardan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çekim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yap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abilir.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şaryo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adı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verilen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ea typeface="Times New Roman"/>
              </a:rPr>
              <a:t>raylı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sistemlerle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hızla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giden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otomobil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hızında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çekilebi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</a:rPr>
              <a:t>li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r.</a:t>
            </a:r>
          </a:p>
          <a:p>
            <a:pPr>
              <a:lnSpc>
                <a:spcPts val="905"/>
              </a:lnSpc>
            </a:pPr>
            <a:endParaRPr lang="en-US" dirty="0" smtClean="0"/>
          </a:p>
          <a:p>
            <a:pPr indent="2533978"/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1270" y="1080655"/>
            <a:ext cx="7021385" cy="54001"/>
          </a:xfrm>
          <a:custGeom>
            <a:avLst/>
            <a:gdLst>
              <a:gd name="connsiteX0" fmla="*/ 0 w 7019798"/>
              <a:gd name="connsiteY0" fmla="*/ 53975 h 53975"/>
              <a:gd name="connsiteX1" fmla="*/ 7019798 w 7019798"/>
              <a:gd name="connsiteY1" fmla="*/ 53975 h 53975"/>
              <a:gd name="connsiteX2" fmla="*/ 7019798 w 7019798"/>
              <a:gd name="connsiteY2" fmla="*/ 0 h 53975"/>
              <a:gd name="connsiteX3" fmla="*/ 0 w 7019798"/>
              <a:gd name="connsiteY3" fmla="*/ 0 h 53975"/>
              <a:gd name="connsiteX4" fmla="*/ 0 w 7019798"/>
              <a:gd name="connsiteY4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9798" h="53975">
                <a:moveTo>
                  <a:pt x="0" y="53975"/>
                </a:moveTo>
                <a:lnTo>
                  <a:pt x="7019798" y="53975"/>
                </a:lnTo>
                <a:lnTo>
                  <a:pt x="7019798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8577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49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69" y="2660659"/>
            <a:ext cx="2690468" cy="1562851"/>
          </a:xfrm>
          <a:prstGeom prst="rect">
            <a:avLst/>
          </a:prstGeom>
        </p:spPr>
      </p:pic>
      <p:sp>
        <p:nvSpPr>
          <p:cNvPr id="2" name="Freeform 149"/>
          <p:cNvSpPr/>
          <p:nvPr/>
        </p:nvSpPr>
        <p:spPr>
          <a:xfrm>
            <a:off x="2165840" y="2661930"/>
            <a:ext cx="2673954" cy="19059"/>
          </a:xfrm>
          <a:custGeom>
            <a:avLst/>
            <a:gdLst>
              <a:gd name="connsiteX0" fmla="*/ 11176 w 2673350"/>
              <a:gd name="connsiteY0" fmla="*/ 12700 h 19050"/>
              <a:gd name="connsiteX1" fmla="*/ 2680334 w 2673350"/>
              <a:gd name="connsiteY1" fmla="*/ 127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3350" h="19050">
                <a:moveTo>
                  <a:pt x="11176" y="12700"/>
                </a:moveTo>
                <a:lnTo>
                  <a:pt x="2680334" y="12700"/>
                </a:lnTo>
              </a:path>
            </a:pathLst>
          </a:custGeom>
          <a:ln w="9143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2165840" y="2674636"/>
            <a:ext cx="6351" cy="1531086"/>
          </a:xfrm>
          <a:custGeom>
            <a:avLst/>
            <a:gdLst>
              <a:gd name="connsiteX0" fmla="*/ 6604 w 6350"/>
              <a:gd name="connsiteY0" fmla="*/ 4699 h 1530350"/>
              <a:gd name="connsiteX1" fmla="*/ 6604 w 6350"/>
              <a:gd name="connsiteY1" fmla="*/ 1530477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530350">
                <a:moveTo>
                  <a:pt x="6604" y="4699"/>
                </a:moveTo>
                <a:lnTo>
                  <a:pt x="6604" y="1530477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2165840" y="4199369"/>
            <a:ext cx="2673954" cy="19059"/>
          </a:xfrm>
          <a:custGeom>
            <a:avLst/>
            <a:gdLst>
              <a:gd name="connsiteX0" fmla="*/ 11176 w 2673350"/>
              <a:gd name="connsiteY0" fmla="*/ 11049 h 19050"/>
              <a:gd name="connsiteX1" fmla="*/ 2680334 w 2673350"/>
              <a:gd name="connsiteY1" fmla="*/ 110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3350" h="19050">
                <a:moveTo>
                  <a:pt x="11176" y="11049"/>
                </a:moveTo>
                <a:lnTo>
                  <a:pt x="2680334" y="11049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53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87" y="5877845"/>
            <a:ext cx="2888633" cy="1875422"/>
          </a:xfrm>
          <a:prstGeom prst="rect">
            <a:avLst/>
          </a:prstGeom>
        </p:spPr>
      </p:pic>
      <p:sp>
        <p:nvSpPr>
          <p:cNvPr id="3" name="Freeform 153"/>
          <p:cNvSpPr/>
          <p:nvPr/>
        </p:nvSpPr>
        <p:spPr>
          <a:xfrm>
            <a:off x="2076919" y="5876575"/>
            <a:ext cx="2864497" cy="6353"/>
          </a:xfrm>
          <a:custGeom>
            <a:avLst/>
            <a:gdLst>
              <a:gd name="connsiteX0" fmla="*/ 5588 w 2863850"/>
              <a:gd name="connsiteY0" fmla="*/ 8255 h 6350"/>
              <a:gd name="connsiteX1" fmla="*/ 2863722 w 2863850"/>
              <a:gd name="connsiteY1" fmla="*/ 8255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3850" h="6350">
                <a:moveTo>
                  <a:pt x="5588" y="8255"/>
                </a:moveTo>
                <a:lnTo>
                  <a:pt x="2863722" y="8255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2064217" y="5876575"/>
            <a:ext cx="19054" cy="1861445"/>
          </a:xfrm>
          <a:custGeom>
            <a:avLst/>
            <a:gdLst>
              <a:gd name="connsiteX0" fmla="*/ 13716 w 19050"/>
              <a:gd name="connsiteY0" fmla="*/ 12954 h 1860550"/>
              <a:gd name="connsiteX1" fmla="*/ 13716 w 19050"/>
              <a:gd name="connsiteY1" fmla="*/ 1858772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60550">
                <a:moveTo>
                  <a:pt x="13716" y="12954"/>
                </a:moveTo>
                <a:lnTo>
                  <a:pt x="13716" y="1858772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4935065" y="5876575"/>
            <a:ext cx="19054" cy="1861445"/>
          </a:xfrm>
          <a:custGeom>
            <a:avLst/>
            <a:gdLst>
              <a:gd name="connsiteX0" fmla="*/ 10794 w 19050"/>
              <a:gd name="connsiteY0" fmla="*/ 12954 h 1860550"/>
              <a:gd name="connsiteX1" fmla="*/ 10794 w 19050"/>
              <a:gd name="connsiteY1" fmla="*/ 1858772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60550">
                <a:moveTo>
                  <a:pt x="10794" y="12954"/>
                </a:moveTo>
                <a:lnTo>
                  <a:pt x="10794" y="1858772"/>
                </a:lnTo>
              </a:path>
            </a:pathLst>
          </a:custGeom>
          <a:ln w="9144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56" name="TextBox 156"/>
          <p:cNvSpPr txBox="1"/>
          <p:nvPr/>
        </p:nvSpPr>
        <p:spPr>
          <a:xfrm>
            <a:off x="901192" y="1436490"/>
            <a:ext cx="5272524" cy="7751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59771"/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taşıyıcı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yardımıyla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hareketler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şöyledir:</a:t>
            </a: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indent="359771"/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a)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Truck</a:t>
            </a:r>
            <a:r>
              <a:rPr lang="en-US" altLang="zh-CN" sz="11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Times New Roman"/>
                <a:ea typeface="Times New Roman"/>
              </a:rPr>
              <a:t>(Kaydırma)</a:t>
            </a:r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Truck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(kaydırma)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harek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eti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kamerayı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taşıyan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ayaklığın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(tripod)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sağa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ola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öne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-arkaya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ileri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geri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hareket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ettirilmesiyle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yapılır.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Pan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tilt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hareketinin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alternatifi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dir.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Truck’un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görüntü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çerçevesi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üzerindeki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etkileri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pan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tiltten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farklıdır.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0"/>
              </a:lnSpc>
            </a:pPr>
            <a:endParaRPr lang="en-US" dirty="0" smtClean="0"/>
          </a:p>
          <a:p>
            <a:pPr indent="983224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yer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değiştirerek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truck</a:t>
            </a:r>
            <a:r>
              <a:rPr lang="en-US" altLang="zh-CN" sz="1000" b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hareketi</a:t>
            </a:r>
          </a:p>
          <a:p>
            <a:pPr>
              <a:lnSpc>
                <a:spcPts val="705"/>
              </a:lnSpc>
            </a:pPr>
            <a:endParaRPr lang="en-US" dirty="0" smtClean="0"/>
          </a:p>
          <a:p>
            <a:pPr indent="359771"/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Dikey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Yükseliş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Düşey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Alçalış:</a:t>
            </a:r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indent="359771" hangingPunct="0">
              <a:lnSpc>
                <a:spcPct val="95416"/>
              </a:lnSpc>
            </a:pP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taşıyıcı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bulunan,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hidrolikli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mekani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ea typeface="Times New Roman"/>
              </a:rPr>
              <a:t>düzen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kullanılara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yukarı-aşağı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düz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hat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üzerinde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yaptığı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harekettir.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hareket,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psikolojik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dramatik</a:t>
            </a:r>
            <a:r>
              <a:rPr lang="en-US" altLang="zh-CN" sz="11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etki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yaratmak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amacıyla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yapılır.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Ancak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tekniğin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sıkça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kullanılması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doğru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değildir;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diyalogların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çıktığı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sahnelerde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önem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kazanır.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indent="1124998"/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Resim20: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Kameranın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yükseliş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ve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düşey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alçalış</a:t>
            </a:r>
            <a:r>
              <a:rPr lang="en-US" altLang="zh-CN" sz="1000" b="1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Times New Roman"/>
                <a:ea typeface="Times New Roman"/>
              </a:rPr>
              <a:t>hareketi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indent="2533978"/>
            <a:r>
              <a:rPr lang="en-US" altLang="zh-CN" sz="1200" spc="-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640" cy="64160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9410" algn="just">
              <a:lnSpc>
                <a:spcPct val="95700"/>
              </a:lnSpc>
              <a:spcBef>
                <a:spcPts val="160"/>
              </a:spcBef>
            </a:pPr>
            <a:r>
              <a:rPr sz="1100" b="1" dirty="0">
                <a:latin typeface="Times New Roman"/>
                <a:cs typeface="Times New Roman"/>
              </a:rPr>
              <a:t>ç) </a:t>
            </a:r>
            <a:r>
              <a:rPr sz="1100" b="1" spc="-5" dirty="0">
                <a:latin typeface="Times New Roman"/>
                <a:cs typeface="Times New Roman"/>
              </a:rPr>
              <a:t>Estetik bakış açısı</a:t>
            </a:r>
            <a:r>
              <a:rPr sz="1100" spc="-5" dirty="0">
                <a:latin typeface="Times New Roman"/>
                <a:cs typeface="Times New Roman"/>
              </a:rPr>
              <a:t>: Kameraman, tıpkı bir fotoğrafçı gibi görsel sanatçıdır. Estetik  bilgi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zevk </a:t>
            </a:r>
            <a:r>
              <a:rPr sz="1100" dirty="0">
                <a:latin typeface="Times New Roman"/>
                <a:cs typeface="Times New Roman"/>
              </a:rPr>
              <a:t>ile </a:t>
            </a:r>
            <a:r>
              <a:rPr sz="1100" spc="-5" dirty="0">
                <a:latin typeface="Times New Roman"/>
                <a:cs typeface="Times New Roman"/>
              </a:rPr>
              <a:t>gözlem </a:t>
            </a:r>
            <a:r>
              <a:rPr sz="1100" dirty="0">
                <a:latin typeface="Times New Roman"/>
                <a:cs typeface="Times New Roman"/>
              </a:rPr>
              <a:t>yeteneğine </a:t>
            </a:r>
            <a:r>
              <a:rPr sz="1100" spc="-5" dirty="0">
                <a:latin typeface="Times New Roman"/>
                <a:cs typeface="Times New Roman"/>
              </a:rPr>
              <a:t>sahip olmak kameramanın çektiği görüntüye </a:t>
            </a:r>
            <a:r>
              <a:rPr sz="1100" dirty="0">
                <a:latin typeface="Times New Roman"/>
                <a:cs typeface="Times New Roman"/>
              </a:rPr>
              <a:t>çok şey  katar. </a:t>
            </a:r>
            <a:r>
              <a:rPr sz="1100" spc="-5" dirty="0">
                <a:latin typeface="Times New Roman"/>
                <a:cs typeface="Times New Roman"/>
              </a:rPr>
              <a:t>Doğru </a:t>
            </a:r>
            <a:r>
              <a:rPr sz="1100" dirty="0">
                <a:latin typeface="Times New Roman"/>
                <a:cs typeface="Times New Roman"/>
              </a:rPr>
              <a:t>yerden </a:t>
            </a:r>
            <a:r>
              <a:rPr sz="1100" spc="-5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doğru </a:t>
            </a:r>
            <a:r>
              <a:rPr sz="1100" spc="-5" dirty="0">
                <a:latin typeface="Times New Roman"/>
                <a:cs typeface="Times New Roman"/>
              </a:rPr>
              <a:t>açıyla çekmek </a:t>
            </a:r>
            <a:r>
              <a:rPr sz="1100" dirty="0">
                <a:latin typeface="Times New Roman"/>
                <a:cs typeface="Times New Roman"/>
              </a:rPr>
              <a:t>sadece </a:t>
            </a:r>
            <a:r>
              <a:rPr sz="1100" spc="-5" dirty="0">
                <a:latin typeface="Times New Roman"/>
                <a:cs typeface="Times New Roman"/>
              </a:rPr>
              <a:t>drama çekimi yapan </a:t>
            </a:r>
            <a:r>
              <a:rPr sz="1100" dirty="0">
                <a:latin typeface="Times New Roman"/>
                <a:cs typeface="Times New Roman"/>
              </a:rPr>
              <a:t>kameramanlar </a:t>
            </a:r>
            <a:r>
              <a:rPr sz="1100" spc="-5" dirty="0">
                <a:latin typeface="Times New Roman"/>
                <a:cs typeface="Times New Roman"/>
              </a:rPr>
              <a:t>değil  stüdyo veya </a:t>
            </a:r>
            <a:r>
              <a:rPr sz="1100" dirty="0">
                <a:latin typeface="Times New Roman"/>
                <a:cs typeface="Times New Roman"/>
              </a:rPr>
              <a:t>haber </a:t>
            </a:r>
            <a:r>
              <a:rPr sz="1100" spc="-5" dirty="0">
                <a:latin typeface="Times New Roman"/>
                <a:cs typeface="Times New Roman"/>
              </a:rPr>
              <a:t>kameramanları için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önemlidir. Estetik bakış açısı </a:t>
            </a:r>
            <a:r>
              <a:rPr sz="1100" spc="-10" dirty="0">
                <a:latin typeface="Times New Roman"/>
                <a:cs typeface="Times New Roman"/>
              </a:rPr>
              <a:t>zaman </a:t>
            </a:r>
            <a:r>
              <a:rPr sz="1100" dirty="0">
                <a:latin typeface="Times New Roman"/>
                <a:cs typeface="Times New Roman"/>
              </a:rPr>
              <a:t>içinde  </a:t>
            </a:r>
            <a:r>
              <a:rPr sz="1100" spc="-5" dirty="0">
                <a:latin typeface="Times New Roman"/>
                <a:cs typeface="Times New Roman"/>
              </a:rPr>
              <a:t>kazanılabilir.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359410" algn="just">
              <a:lnSpc>
                <a:spcPts val="1260"/>
              </a:lnSpc>
              <a:spcBef>
                <a:spcPts val="5"/>
              </a:spcBef>
              <a:buAutoNum type="alphaLcParenR" startAt="4"/>
              <a:tabLst>
                <a:tab pos="535940" algn="l"/>
              </a:tabLst>
            </a:pPr>
            <a:r>
              <a:rPr sz="1100" b="1" dirty="0">
                <a:latin typeface="Times New Roman"/>
                <a:cs typeface="Times New Roman"/>
              </a:rPr>
              <a:t>Teknik </a:t>
            </a:r>
            <a:r>
              <a:rPr sz="1100" b="1" spc="-5" dirty="0">
                <a:latin typeface="Times New Roman"/>
                <a:cs typeface="Times New Roman"/>
              </a:rPr>
              <a:t>bilgi</a:t>
            </a:r>
            <a:r>
              <a:rPr sz="1100" spc="-5" dirty="0">
                <a:latin typeface="Times New Roman"/>
                <a:cs typeface="Times New Roman"/>
              </a:rPr>
              <a:t>: </a:t>
            </a:r>
            <a:r>
              <a:rPr sz="1100" spc="-10" dirty="0">
                <a:latin typeface="Times New Roman"/>
                <a:cs typeface="Times New Roman"/>
              </a:rPr>
              <a:t>İyi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kameraman </a:t>
            </a:r>
            <a:r>
              <a:rPr sz="1100" dirty="0">
                <a:latin typeface="Times New Roman"/>
                <a:cs typeface="Times New Roman"/>
              </a:rPr>
              <a:t>kameranın bütün </a:t>
            </a:r>
            <a:r>
              <a:rPr sz="1100" spc="-5" dirty="0">
                <a:latin typeface="Times New Roman"/>
                <a:cs typeface="Times New Roman"/>
              </a:rPr>
              <a:t>parçalarını, düğmelerini ayrıntılı 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şekilde tanımalıdır. Fotoğrafçılık, elektrik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elektronik </a:t>
            </a:r>
            <a:r>
              <a:rPr sz="1100" spc="-5" dirty="0">
                <a:latin typeface="Times New Roman"/>
                <a:cs typeface="Times New Roman"/>
              </a:rPr>
              <a:t>konularında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bilgi </a:t>
            </a:r>
            <a:r>
              <a:rPr sz="1100" spc="-10" dirty="0">
                <a:latin typeface="Times New Roman"/>
                <a:cs typeface="Times New Roman"/>
              </a:rPr>
              <a:t>sahibi  </a:t>
            </a:r>
            <a:r>
              <a:rPr sz="1100" spc="-5" dirty="0">
                <a:latin typeface="Times New Roman"/>
                <a:cs typeface="Times New Roman"/>
              </a:rPr>
              <a:t>olmalıdır.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 startAt="4"/>
            </a:pPr>
            <a:endParaRPr sz="1200">
              <a:latin typeface="Times New Roman"/>
              <a:cs typeface="Times New Roman"/>
            </a:endParaRPr>
          </a:p>
          <a:p>
            <a:pPr marL="12700" marR="7620" indent="359410" algn="just">
              <a:lnSpc>
                <a:spcPts val="1260"/>
              </a:lnSpc>
              <a:buAutoNum type="alphaLcParenR" startAt="4"/>
              <a:tabLst>
                <a:tab pos="51752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Çalışkanlık</a:t>
            </a:r>
            <a:r>
              <a:rPr sz="1100" spc="-5" dirty="0">
                <a:latin typeface="Times New Roman"/>
                <a:cs typeface="Times New Roman"/>
              </a:rPr>
              <a:t>: Kameraman çalışma </a:t>
            </a:r>
            <a:r>
              <a:rPr sz="1100" dirty="0">
                <a:latin typeface="Times New Roman"/>
                <a:cs typeface="Times New Roman"/>
              </a:rPr>
              <a:t>konusunda </a:t>
            </a:r>
            <a:r>
              <a:rPr sz="1100" spc="-5" dirty="0">
                <a:latin typeface="Times New Roman"/>
                <a:cs typeface="Times New Roman"/>
              </a:rPr>
              <a:t>istekli olmalıdır. Çalışma süresi bazen  </a:t>
            </a:r>
            <a:r>
              <a:rPr sz="1100" dirty="0">
                <a:latin typeface="Times New Roman"/>
                <a:cs typeface="Times New Roman"/>
              </a:rPr>
              <a:t>12 </a:t>
            </a:r>
            <a:r>
              <a:rPr sz="1100" spc="-5" dirty="0">
                <a:latin typeface="Times New Roman"/>
                <a:cs typeface="Times New Roman"/>
              </a:rPr>
              <a:t>saati aşabilir. Kameraman zorluklar karşısında yılmamalı, </a:t>
            </a:r>
            <a:r>
              <a:rPr sz="1100" dirty="0">
                <a:latin typeface="Times New Roman"/>
                <a:cs typeface="Times New Roman"/>
              </a:rPr>
              <a:t>ekiple </a:t>
            </a:r>
            <a:r>
              <a:rPr sz="1100" spc="-5" dirty="0">
                <a:latin typeface="Times New Roman"/>
                <a:cs typeface="Times New Roman"/>
              </a:rPr>
              <a:t>uyum </a:t>
            </a:r>
            <a:r>
              <a:rPr sz="1100" dirty="0">
                <a:latin typeface="Times New Roman"/>
                <a:cs typeface="Times New Roman"/>
              </a:rPr>
              <a:t>içinde </a:t>
            </a:r>
            <a:r>
              <a:rPr sz="1100" spc="-5" dirty="0">
                <a:latin typeface="Times New Roman"/>
                <a:cs typeface="Times New Roman"/>
              </a:rPr>
              <a:t>çalışmalı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sorumluluklarının bilincinde</a:t>
            </a:r>
            <a:r>
              <a:rPr sz="1100" dirty="0">
                <a:latin typeface="Times New Roman"/>
                <a:cs typeface="Times New Roman"/>
              </a:rPr>
              <a:t> olmalıdır.</a:t>
            </a:r>
            <a:endParaRPr sz="1100">
              <a:latin typeface="Times New Roman"/>
              <a:cs typeface="Times New Roman"/>
            </a:endParaRPr>
          </a:p>
          <a:p>
            <a:pPr marL="372110">
              <a:lnSpc>
                <a:spcPts val="1240"/>
              </a:lnSpc>
            </a:pPr>
            <a:r>
              <a:rPr sz="1100" spc="-5" dirty="0">
                <a:latin typeface="Times New Roman"/>
                <a:cs typeface="Times New Roman"/>
              </a:rPr>
              <a:t>Kameraman </a:t>
            </a:r>
            <a:r>
              <a:rPr sz="1100" dirty="0">
                <a:latin typeface="Times New Roman"/>
                <a:cs typeface="Times New Roman"/>
              </a:rPr>
              <a:t>bunlara ek </a:t>
            </a:r>
            <a:r>
              <a:rPr sz="1100" spc="-5" dirty="0">
                <a:latin typeface="Times New Roman"/>
                <a:cs typeface="Times New Roman"/>
              </a:rPr>
              <a:t>olarak, disiplinli çalışmalı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refleksleri kuvvetli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olmalıdır.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1.3. </a:t>
            </a:r>
            <a:r>
              <a:rPr sz="1400" b="1" spc="-5" dirty="0">
                <a:latin typeface="Times New Roman"/>
                <a:cs typeface="Times New Roman"/>
              </a:rPr>
              <a:t>Kameranın </a:t>
            </a:r>
            <a:r>
              <a:rPr sz="1400" b="1" spc="-10" dirty="0">
                <a:latin typeface="Times New Roman"/>
                <a:cs typeface="Times New Roman"/>
              </a:rPr>
              <a:t>Temel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Parçaları</a:t>
            </a:r>
            <a:endParaRPr sz="14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900"/>
              </a:lnSpc>
              <a:spcBef>
                <a:spcPts val="1215"/>
              </a:spcBef>
            </a:pPr>
            <a:r>
              <a:rPr sz="1100" spc="-5" dirty="0">
                <a:latin typeface="Times New Roman"/>
                <a:cs typeface="Times New Roman"/>
              </a:rPr>
              <a:t>Kameralar temelde </a:t>
            </a:r>
            <a:r>
              <a:rPr sz="1100" dirty="0">
                <a:latin typeface="Times New Roman"/>
                <a:cs typeface="Times New Roman"/>
              </a:rPr>
              <a:t>üç </a:t>
            </a:r>
            <a:r>
              <a:rPr sz="1100" spc="-5" dirty="0">
                <a:latin typeface="Times New Roman"/>
                <a:cs typeface="Times New Roman"/>
              </a:rPr>
              <a:t>parçadan oluşur: görüntüyü toplayan objektifler, </a:t>
            </a:r>
            <a:r>
              <a:rPr sz="1100" spc="15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görüntüyü  elektronik </a:t>
            </a:r>
            <a:r>
              <a:rPr sz="1100" dirty="0">
                <a:latin typeface="Times New Roman"/>
                <a:cs typeface="Times New Roman"/>
              </a:rPr>
              <a:t>sinyale </a:t>
            </a:r>
            <a:r>
              <a:rPr sz="1100" spc="-5" dirty="0">
                <a:latin typeface="Times New Roman"/>
                <a:cs typeface="Times New Roman"/>
              </a:rPr>
              <a:t>dönüştüren ve kaydeden gövde, kameramanın çektiği görüntüyü görmesini  sağlayan </a:t>
            </a:r>
            <a:r>
              <a:rPr sz="1100" dirty="0">
                <a:latin typeface="Times New Roman"/>
                <a:cs typeface="Times New Roman"/>
              </a:rPr>
              <a:t>bakaç. </a:t>
            </a:r>
            <a:r>
              <a:rPr sz="1100" spc="-5" dirty="0">
                <a:latin typeface="Times New Roman"/>
                <a:cs typeface="Times New Roman"/>
              </a:rPr>
              <a:t>Şimdi bunları sırasıyla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inceleyelim.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1.3.1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Objektifler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 indent="359410" algn="just">
              <a:lnSpc>
                <a:spcPct val="95600"/>
              </a:lnSpc>
            </a:pPr>
            <a:r>
              <a:rPr sz="1100" spc="-5" dirty="0">
                <a:latin typeface="Times New Roman"/>
                <a:cs typeface="Times New Roman"/>
              </a:rPr>
              <a:t>Objektifler, </a:t>
            </a:r>
            <a:r>
              <a:rPr sz="1100" dirty="0">
                <a:latin typeface="Times New Roman"/>
                <a:cs typeface="Times New Roman"/>
              </a:rPr>
              <a:t>birden </a:t>
            </a:r>
            <a:r>
              <a:rPr sz="1100" spc="-5" dirty="0">
                <a:latin typeface="Times New Roman"/>
                <a:cs typeface="Times New Roman"/>
              </a:rPr>
              <a:t>fazla mercek </a:t>
            </a:r>
            <a:r>
              <a:rPr sz="1100" dirty="0">
                <a:latin typeface="Times New Roman"/>
                <a:cs typeface="Times New Roman"/>
              </a:rPr>
              <a:t>içeren, </a:t>
            </a:r>
            <a:r>
              <a:rPr sz="1100" spc="-5" dirty="0">
                <a:latin typeface="Times New Roman"/>
                <a:cs typeface="Times New Roman"/>
              </a:rPr>
              <a:t>fotoğraf makinelerinde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kameralarda  görüntü toplamaya </a:t>
            </a:r>
            <a:r>
              <a:rPr sz="1100" dirty="0">
                <a:latin typeface="Times New Roman"/>
                <a:cs typeface="Times New Roman"/>
              </a:rPr>
              <a:t>yarayan </a:t>
            </a:r>
            <a:r>
              <a:rPr sz="1100" spc="-5" dirty="0">
                <a:latin typeface="Times New Roman"/>
                <a:cs typeface="Times New Roman"/>
              </a:rPr>
              <a:t>iki tarafı </a:t>
            </a:r>
            <a:r>
              <a:rPr sz="1100" dirty="0">
                <a:latin typeface="Times New Roman"/>
                <a:cs typeface="Times New Roman"/>
              </a:rPr>
              <a:t>açık </a:t>
            </a:r>
            <a:r>
              <a:rPr sz="1100" spc="-5" dirty="0">
                <a:latin typeface="Times New Roman"/>
                <a:cs typeface="Times New Roman"/>
              </a:rPr>
              <a:t>tüplerdir. Merceği ise “Bir tarafı küresel diğer  tarafı </a:t>
            </a:r>
            <a:r>
              <a:rPr sz="1100" dirty="0">
                <a:latin typeface="Times New Roman"/>
                <a:cs typeface="Times New Roman"/>
              </a:rPr>
              <a:t>düz olan, </a:t>
            </a:r>
            <a:r>
              <a:rPr sz="1100" spc="-5" dirty="0">
                <a:latin typeface="Times New Roman"/>
                <a:cs typeface="Times New Roman"/>
              </a:rPr>
              <a:t>camdan yapılma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ışık demetini kırarak </a:t>
            </a:r>
            <a:r>
              <a:rPr sz="1100" dirty="0">
                <a:latin typeface="Times New Roman"/>
                <a:cs typeface="Times New Roman"/>
              </a:rPr>
              <a:t>belli </a:t>
            </a:r>
            <a:r>
              <a:rPr sz="1100" spc="-5" dirty="0">
                <a:latin typeface="Times New Roman"/>
                <a:cs typeface="Times New Roman"/>
              </a:rPr>
              <a:t>bir noktaya </a:t>
            </a:r>
            <a:r>
              <a:rPr sz="1100" dirty="0">
                <a:latin typeface="Times New Roman"/>
                <a:cs typeface="Times New Roman"/>
              </a:rPr>
              <a:t>düşüren </a:t>
            </a:r>
            <a:r>
              <a:rPr sz="1100" spc="-5" dirty="0">
                <a:latin typeface="Times New Roman"/>
                <a:cs typeface="Times New Roman"/>
              </a:rPr>
              <a:t>saydan  cisim” </a:t>
            </a:r>
            <a:r>
              <a:rPr sz="1100" dirty="0">
                <a:latin typeface="Times New Roman"/>
                <a:cs typeface="Times New Roman"/>
              </a:rPr>
              <a:t>olarak </a:t>
            </a:r>
            <a:r>
              <a:rPr sz="1100" spc="-5" dirty="0">
                <a:latin typeface="Times New Roman"/>
                <a:cs typeface="Times New Roman"/>
              </a:rPr>
              <a:t>tanımlayabiliriz. Kameralar dışında, görüntüyü seyretmek, kaydetmek veya  nakletmek amacıyla kullanılan fotoğraf makinesi, </a:t>
            </a:r>
            <a:r>
              <a:rPr sz="1100" dirty="0">
                <a:latin typeface="Times New Roman"/>
                <a:cs typeface="Times New Roman"/>
              </a:rPr>
              <a:t>dürbün, </a:t>
            </a:r>
            <a:r>
              <a:rPr sz="1100" spc="-5" dirty="0">
                <a:latin typeface="Times New Roman"/>
                <a:cs typeface="Times New Roman"/>
              </a:rPr>
              <a:t>teleskop, mikroskop gibi  </a:t>
            </a:r>
            <a:r>
              <a:rPr sz="1100" dirty="0">
                <a:latin typeface="Times New Roman"/>
                <a:cs typeface="Times New Roman"/>
              </a:rPr>
              <a:t>cihazlarda da </a:t>
            </a:r>
            <a:r>
              <a:rPr sz="1100" spc="-5" dirty="0">
                <a:latin typeface="Times New Roman"/>
                <a:cs typeface="Times New Roman"/>
              </a:rPr>
              <a:t>objektifler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kullanılır.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359410" algn="just">
              <a:lnSpc>
                <a:spcPct val="95700"/>
              </a:lnSpc>
            </a:pPr>
            <a:r>
              <a:rPr sz="1100" spc="-5" dirty="0">
                <a:latin typeface="Times New Roman"/>
                <a:cs typeface="Times New Roman"/>
              </a:rPr>
              <a:t>Objektifin temel görevi, içindeki mercekler vasıtasıyla </a:t>
            </a:r>
            <a:r>
              <a:rPr sz="1100" dirty="0">
                <a:latin typeface="Times New Roman"/>
                <a:cs typeface="Times New Roman"/>
              </a:rPr>
              <a:t>dış </a:t>
            </a:r>
            <a:r>
              <a:rPr sz="1100" spc="-5" dirty="0">
                <a:latin typeface="Times New Roman"/>
                <a:cs typeface="Times New Roman"/>
              </a:rPr>
              <a:t>dünyadaki görüntüleri  </a:t>
            </a:r>
            <a:r>
              <a:rPr sz="1100" dirty="0">
                <a:latin typeface="Times New Roman"/>
                <a:cs typeface="Times New Roman"/>
              </a:rPr>
              <a:t>toplayarak </a:t>
            </a:r>
            <a:r>
              <a:rPr sz="1100" spc="-5" dirty="0">
                <a:latin typeface="Times New Roman"/>
                <a:cs typeface="Times New Roman"/>
              </a:rPr>
              <a:t>kamera gövdesine ulaştırmaktır. Objektifin 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" dirty="0">
                <a:latin typeface="Times New Roman"/>
                <a:cs typeface="Times New Roman"/>
              </a:rPr>
              <a:t>önünde bulunan mercek görüntüyü  </a:t>
            </a:r>
            <a:r>
              <a:rPr sz="1100" dirty="0">
                <a:latin typeface="Times New Roman"/>
                <a:cs typeface="Times New Roman"/>
              </a:rPr>
              <a:t>toplar, </a:t>
            </a:r>
            <a:r>
              <a:rPr sz="1100" spc="-1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görüntü daha arkalardaki merceklerden aynasal yansıyarak kamera gövdesine  </a:t>
            </a:r>
            <a:r>
              <a:rPr sz="1100" dirty="0">
                <a:latin typeface="Times New Roman"/>
                <a:cs typeface="Times New Roman"/>
              </a:rPr>
              <a:t>ulaşır. Kamera </a:t>
            </a:r>
            <a:r>
              <a:rPr sz="1100" spc="-5" dirty="0">
                <a:latin typeface="Times New Roman"/>
                <a:cs typeface="Times New Roman"/>
              </a:rPr>
              <a:t>gövdesinde </a:t>
            </a:r>
            <a:r>
              <a:rPr sz="1100" dirty="0">
                <a:latin typeface="Times New Roman"/>
                <a:cs typeface="Times New Roman"/>
              </a:rPr>
              <a:t>bulunan </a:t>
            </a:r>
            <a:r>
              <a:rPr sz="1100" spc="-5" dirty="0">
                <a:latin typeface="Times New Roman"/>
                <a:cs typeface="Times New Roman"/>
              </a:rPr>
              <a:t>CCD’ler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görüntüleri </a:t>
            </a:r>
            <a:r>
              <a:rPr sz="1100" dirty="0">
                <a:latin typeface="Times New Roman"/>
                <a:cs typeface="Times New Roman"/>
              </a:rPr>
              <a:t>elektronik </a:t>
            </a:r>
            <a:r>
              <a:rPr sz="1100" spc="-5" dirty="0">
                <a:latin typeface="Times New Roman"/>
                <a:cs typeface="Times New Roman"/>
              </a:rPr>
              <a:t>sinyallere çevirir.  Kameralar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objektifler </a:t>
            </a:r>
            <a:r>
              <a:rPr sz="1100" dirty="0">
                <a:latin typeface="Times New Roman"/>
                <a:cs typeface="Times New Roman"/>
              </a:rPr>
              <a:t>insan </a:t>
            </a:r>
            <a:r>
              <a:rPr sz="1100" spc="-5" dirty="0">
                <a:latin typeface="Times New Roman"/>
                <a:cs typeface="Times New Roman"/>
              </a:rPr>
              <a:t>gözünün görüntüyü oluşturma sisteminden yola çıkarak  üretilmiş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geliştirilmiştir. </a:t>
            </a:r>
            <a:r>
              <a:rPr sz="1100" dirty="0">
                <a:latin typeface="Times New Roman"/>
                <a:cs typeface="Times New Roman"/>
              </a:rPr>
              <a:t>Ancak </a:t>
            </a:r>
            <a:r>
              <a:rPr sz="1100" spc="-5" dirty="0">
                <a:latin typeface="Times New Roman"/>
                <a:cs typeface="Times New Roman"/>
              </a:rPr>
              <a:t>günümüzün 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" dirty="0">
                <a:latin typeface="Times New Roman"/>
                <a:cs typeface="Times New Roman"/>
              </a:rPr>
              <a:t>ileri teknolojisiyle üretilmiş objektifler  </a:t>
            </a:r>
            <a:r>
              <a:rPr sz="1100" dirty="0">
                <a:latin typeface="Times New Roman"/>
                <a:cs typeface="Times New Roman"/>
              </a:rPr>
              <a:t>bile </a:t>
            </a:r>
            <a:r>
              <a:rPr sz="1100" spc="-5" dirty="0">
                <a:latin typeface="Times New Roman"/>
                <a:cs typeface="Times New Roman"/>
              </a:rPr>
              <a:t>insan gözünün mükemmelliğine yaklaşamaz. Sadece protein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yağlardan oluşan  gözümüz, </a:t>
            </a:r>
            <a:r>
              <a:rPr sz="1100" dirty="0">
                <a:latin typeface="Times New Roman"/>
                <a:cs typeface="Times New Roman"/>
              </a:rPr>
              <a:t>sağlam </a:t>
            </a:r>
            <a:r>
              <a:rPr sz="1100" spc="-5" dirty="0">
                <a:latin typeface="Times New Roman"/>
                <a:cs typeface="Times New Roman"/>
              </a:rPr>
              <a:t>kaldığı sürece 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" dirty="0">
                <a:latin typeface="Times New Roman"/>
                <a:cs typeface="Times New Roman"/>
              </a:rPr>
              <a:t>ileri teknoloji ürünü objektiflerden bile daha kaliteli  görüntüyü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renkleri sunar. Kayma, kararma veya puslanma sorunu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yaşamaz.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0092" y="1562488"/>
            <a:ext cx="1385735" cy="176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8219" y="15166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8219" y="15166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4314" y="1519682"/>
            <a:ext cx="1472565" cy="0"/>
          </a:xfrm>
          <a:custGeom>
            <a:avLst/>
            <a:gdLst/>
            <a:ahLst/>
            <a:cxnLst/>
            <a:rect l="l" t="t" r="r" b="b"/>
            <a:pathLst>
              <a:path w="1472564">
                <a:moveTo>
                  <a:pt x="0" y="0"/>
                </a:moveTo>
                <a:lnTo>
                  <a:pt x="14724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6753" y="15166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6753" y="15166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1267" y="1522857"/>
            <a:ext cx="0" cy="1849120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0"/>
                </a:moveTo>
                <a:lnTo>
                  <a:pt x="0" y="184886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9801" y="1522857"/>
            <a:ext cx="0" cy="1849120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0"/>
                </a:moveTo>
                <a:lnTo>
                  <a:pt x="0" y="184886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4314" y="3368675"/>
            <a:ext cx="1472565" cy="0"/>
          </a:xfrm>
          <a:custGeom>
            <a:avLst/>
            <a:gdLst/>
            <a:ahLst/>
            <a:cxnLst/>
            <a:rect l="l" t="t" r="r" b="b"/>
            <a:pathLst>
              <a:path w="1472564">
                <a:moveTo>
                  <a:pt x="0" y="0"/>
                </a:moveTo>
                <a:lnTo>
                  <a:pt x="14724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288" y="3449118"/>
            <a:ext cx="5245735" cy="8305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70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2: </a:t>
            </a:r>
            <a:r>
              <a:rPr sz="1000" b="1" spc="-5" dirty="0">
                <a:latin typeface="Times New Roman"/>
                <a:cs typeface="Times New Roman"/>
              </a:rPr>
              <a:t>Işığın kırılması</a:t>
            </a: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  <a:spcBef>
                <a:spcPts val="735"/>
              </a:spcBef>
            </a:pPr>
            <a:r>
              <a:rPr sz="1100" dirty="0">
                <a:latin typeface="Times New Roman"/>
                <a:cs typeface="Times New Roman"/>
              </a:rPr>
              <a:t>Amatör </a:t>
            </a:r>
            <a:r>
              <a:rPr sz="1100" spc="-5" dirty="0">
                <a:latin typeface="Times New Roman"/>
                <a:cs typeface="Times New Roman"/>
              </a:rPr>
              <a:t>kameralardaki objektifler, kamera gövdesine sabitlenmiştir;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objektiflerin  çıkartılıp yerlerine başka objektifler takılması mümkün değildir. Amatör </a:t>
            </a:r>
            <a:r>
              <a:rPr sz="1100" dirty="0">
                <a:latin typeface="Times New Roman"/>
                <a:cs typeface="Times New Roman"/>
              </a:rPr>
              <a:t>kamera  </a:t>
            </a:r>
            <a:r>
              <a:rPr sz="1100" spc="-5" dirty="0">
                <a:latin typeface="Times New Roman"/>
                <a:cs typeface="Times New Roman"/>
              </a:rPr>
              <a:t>objektiflerinin </a:t>
            </a:r>
            <a:r>
              <a:rPr sz="1100" dirty="0">
                <a:latin typeface="Times New Roman"/>
                <a:cs typeface="Times New Roman"/>
              </a:rPr>
              <a:t>çok </a:t>
            </a:r>
            <a:r>
              <a:rPr sz="1100" spc="-5" dirty="0">
                <a:latin typeface="Times New Roman"/>
                <a:cs typeface="Times New Roman"/>
              </a:rPr>
              <a:t>fazla ayar düğmeleri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bulunmaz.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9464" y="4523105"/>
            <a:ext cx="2882265" cy="1831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8288" y="6523280"/>
            <a:ext cx="5247640" cy="21158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11020">
              <a:lnSpc>
                <a:spcPct val="100000"/>
              </a:lnSpc>
              <a:spcBef>
                <a:spcPts val="70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3: </a:t>
            </a:r>
            <a:r>
              <a:rPr sz="1000" b="1" spc="-5" dirty="0">
                <a:latin typeface="Times New Roman"/>
                <a:cs typeface="Times New Roman"/>
              </a:rPr>
              <a:t>Bir kamera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objektifi</a:t>
            </a: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6000"/>
              </a:lnSpc>
              <a:spcBef>
                <a:spcPts val="735"/>
              </a:spcBef>
            </a:pPr>
            <a:r>
              <a:rPr sz="1100" spc="-5" dirty="0">
                <a:latin typeface="Times New Roman"/>
                <a:cs typeface="Times New Roman"/>
              </a:rPr>
              <a:t>Profesyonel kameraların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bazı yarı profesyonel kameraların </a:t>
            </a:r>
            <a:r>
              <a:rPr sz="1100" dirty="0">
                <a:latin typeface="Times New Roman"/>
                <a:cs typeface="Times New Roman"/>
              </a:rPr>
              <a:t>objektifleri </a:t>
            </a:r>
            <a:r>
              <a:rPr sz="1100" spc="-5" dirty="0">
                <a:latin typeface="Times New Roman"/>
                <a:cs typeface="Times New Roman"/>
              </a:rPr>
              <a:t>ise takılıp  çıkartılabilir. Bu özellik, çekimin niteliğine göre farklı türde objektif kullanabilmemize  imkân sağlar.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Profesyonel objektiflerin üzerinde bazı ayarlamalar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10" dirty="0">
                <a:latin typeface="Times New Roman"/>
                <a:cs typeface="Times New Roman"/>
              </a:rPr>
              <a:t>üç </a:t>
            </a:r>
            <a:r>
              <a:rPr sz="1100" spc="-5" dirty="0">
                <a:latin typeface="Times New Roman"/>
                <a:cs typeface="Times New Roman"/>
              </a:rPr>
              <a:t>adet “halka” veya diğer  </a:t>
            </a:r>
            <a:r>
              <a:rPr sz="1100" dirty="0">
                <a:latin typeface="Times New Roman"/>
                <a:cs typeface="Times New Roman"/>
              </a:rPr>
              <a:t>adıyla </a:t>
            </a:r>
            <a:r>
              <a:rPr sz="1100" spc="-5" dirty="0">
                <a:latin typeface="Times New Roman"/>
                <a:cs typeface="Times New Roman"/>
              </a:rPr>
              <a:t>“bilezik” vardır. Bunlar, </a:t>
            </a:r>
            <a:r>
              <a:rPr sz="1100" dirty="0">
                <a:latin typeface="Times New Roman"/>
                <a:cs typeface="Times New Roman"/>
              </a:rPr>
              <a:t>önden </a:t>
            </a:r>
            <a:r>
              <a:rPr sz="1100" spc="-5" dirty="0">
                <a:latin typeface="Times New Roman"/>
                <a:cs typeface="Times New Roman"/>
              </a:rPr>
              <a:t>arkaya doğru sırasıyla netlik </a:t>
            </a:r>
            <a:r>
              <a:rPr sz="1100" dirty="0">
                <a:latin typeface="Times New Roman"/>
                <a:cs typeface="Times New Roman"/>
              </a:rPr>
              <a:t>halkası, </a:t>
            </a:r>
            <a:r>
              <a:rPr sz="1100" spc="-5" dirty="0">
                <a:latin typeface="Times New Roman"/>
                <a:cs typeface="Times New Roman"/>
              </a:rPr>
              <a:t>zum </a:t>
            </a:r>
            <a:r>
              <a:rPr sz="1100" dirty="0">
                <a:latin typeface="Times New Roman"/>
                <a:cs typeface="Times New Roman"/>
              </a:rPr>
              <a:t>(zoom)  halkası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diyafram halkasıdır. Kameralar </a:t>
            </a:r>
            <a:r>
              <a:rPr sz="1100" spc="-5" dirty="0">
                <a:latin typeface="Times New Roman"/>
                <a:cs typeface="Times New Roman"/>
              </a:rPr>
              <a:t>otomatik </a:t>
            </a:r>
            <a:r>
              <a:rPr sz="1100" dirty="0">
                <a:latin typeface="Times New Roman"/>
                <a:cs typeface="Times New Roman"/>
              </a:rPr>
              <a:t>netlik </a:t>
            </a:r>
            <a:r>
              <a:rPr sz="1100" spc="-5" dirty="0">
                <a:latin typeface="Times New Roman"/>
                <a:cs typeface="Times New Roman"/>
              </a:rPr>
              <a:t>konumunda iken 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" dirty="0">
                <a:latin typeface="Times New Roman"/>
                <a:cs typeface="Times New Roman"/>
              </a:rPr>
              <a:t>yakındaki  </a:t>
            </a:r>
            <a:r>
              <a:rPr sz="1100" dirty="0">
                <a:latin typeface="Times New Roman"/>
                <a:cs typeface="Times New Roman"/>
              </a:rPr>
              <a:t>nesneyi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mümkün </a:t>
            </a:r>
            <a:r>
              <a:rPr sz="1100" dirty="0">
                <a:latin typeface="Times New Roman"/>
                <a:cs typeface="Times New Roman"/>
              </a:rPr>
              <a:t>olan en </a:t>
            </a:r>
            <a:r>
              <a:rPr sz="1100" spc="-5" dirty="0">
                <a:latin typeface="Times New Roman"/>
                <a:cs typeface="Times New Roman"/>
              </a:rPr>
              <a:t>geniş </a:t>
            </a:r>
            <a:r>
              <a:rPr sz="1100" dirty="0">
                <a:latin typeface="Times New Roman"/>
                <a:cs typeface="Times New Roman"/>
              </a:rPr>
              <a:t>alanı net </a:t>
            </a:r>
            <a:r>
              <a:rPr sz="1100" spc="-5" dirty="0">
                <a:latin typeface="Times New Roman"/>
                <a:cs typeface="Times New Roman"/>
              </a:rPr>
              <a:t>gösterecek şekilde çalışırlar. Objektif üzerindeki  </a:t>
            </a:r>
            <a:r>
              <a:rPr sz="1100" dirty="0">
                <a:latin typeface="Times New Roman"/>
                <a:cs typeface="Times New Roman"/>
              </a:rPr>
              <a:t>netlik </a:t>
            </a:r>
            <a:r>
              <a:rPr sz="1100" spc="-5" dirty="0">
                <a:latin typeface="Times New Roman"/>
                <a:cs typeface="Times New Roman"/>
              </a:rPr>
              <a:t>ayar düğmesi elle ayarlama (manuel) konuma alındığında, kameraman netlik bileziğini  sağa-sola çevirerek istediği kişilerin/nesnelerin </a:t>
            </a:r>
            <a:r>
              <a:rPr sz="1100" dirty="0">
                <a:latin typeface="Times New Roman"/>
                <a:cs typeface="Times New Roman"/>
              </a:rPr>
              <a:t>net </a:t>
            </a:r>
            <a:r>
              <a:rPr sz="1100" spc="-5" dirty="0">
                <a:latin typeface="Times New Roman"/>
                <a:cs typeface="Times New Roman"/>
              </a:rPr>
              <a:t>veya </a:t>
            </a:r>
            <a:r>
              <a:rPr sz="1100" dirty="0">
                <a:latin typeface="Times New Roman"/>
                <a:cs typeface="Times New Roman"/>
              </a:rPr>
              <a:t>bulanık </a:t>
            </a:r>
            <a:r>
              <a:rPr sz="1100" spc="-5" dirty="0">
                <a:latin typeface="Times New Roman"/>
                <a:cs typeface="Times New Roman"/>
              </a:rPr>
              <a:t>görünmesini sağlayabilir.  Netlik bileziğinin üzerinde metre veya </a:t>
            </a:r>
            <a:r>
              <a:rPr sz="1100" dirty="0">
                <a:latin typeface="Times New Roman"/>
                <a:cs typeface="Times New Roman"/>
              </a:rPr>
              <a:t>feet </a:t>
            </a:r>
            <a:r>
              <a:rPr sz="1100" spc="-5" dirty="0">
                <a:latin typeface="Times New Roman"/>
                <a:cs typeface="Times New Roman"/>
              </a:rPr>
              <a:t>gösteren rakamlar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vardır.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640" cy="16541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9410" algn="just">
              <a:lnSpc>
                <a:spcPct val="95800"/>
              </a:lnSpc>
              <a:spcBef>
                <a:spcPts val="160"/>
              </a:spcBef>
            </a:pPr>
            <a:r>
              <a:rPr sz="1100" spc="-5" dirty="0">
                <a:latin typeface="Times New Roman"/>
                <a:cs typeface="Times New Roman"/>
              </a:rPr>
              <a:t>Örneğin netlik bileziği </a:t>
            </a:r>
            <a:r>
              <a:rPr sz="1100" dirty="0">
                <a:latin typeface="Times New Roman"/>
                <a:cs typeface="Times New Roman"/>
              </a:rPr>
              <a:t>5 </a:t>
            </a:r>
            <a:r>
              <a:rPr sz="1100" spc="-5" dirty="0">
                <a:latin typeface="Times New Roman"/>
                <a:cs typeface="Times New Roman"/>
              </a:rPr>
              <a:t>metreye ayarlandığında </a:t>
            </a:r>
            <a:r>
              <a:rPr sz="1100" dirty="0">
                <a:latin typeface="Times New Roman"/>
                <a:cs typeface="Times New Roman"/>
              </a:rPr>
              <a:t>5 </a:t>
            </a:r>
            <a:r>
              <a:rPr sz="1100" spc="-5" dirty="0">
                <a:latin typeface="Times New Roman"/>
                <a:cs typeface="Times New Roman"/>
              </a:rPr>
              <a:t>metre uzaklıktaki cisimler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dirty="0">
                <a:latin typeface="Times New Roman"/>
                <a:cs typeface="Times New Roman"/>
              </a:rPr>
              <a:t>etrafında </a:t>
            </a:r>
            <a:r>
              <a:rPr sz="1100" spc="-5" dirty="0">
                <a:latin typeface="Times New Roman"/>
                <a:cs typeface="Times New Roman"/>
              </a:rPr>
              <a:t>bir alan net olacak, </a:t>
            </a:r>
            <a:r>
              <a:rPr sz="1100" dirty="0">
                <a:latin typeface="Times New Roman"/>
                <a:cs typeface="Times New Roman"/>
              </a:rPr>
              <a:t>daha öndeki </a:t>
            </a:r>
            <a:r>
              <a:rPr sz="1100" spc="-5" dirty="0">
                <a:latin typeface="Times New Roman"/>
                <a:cs typeface="Times New Roman"/>
              </a:rPr>
              <a:t>veya arkadaki cisimler </a:t>
            </a:r>
            <a:r>
              <a:rPr sz="1100" dirty="0">
                <a:latin typeface="Times New Roman"/>
                <a:cs typeface="Times New Roman"/>
              </a:rPr>
              <a:t>bulanık </a:t>
            </a:r>
            <a:r>
              <a:rPr sz="1100" spc="-5" dirty="0">
                <a:latin typeface="Times New Roman"/>
                <a:cs typeface="Times New Roman"/>
              </a:rPr>
              <a:t>(flu) görünecektir.  Netlik ayarlanırken çekimi </a:t>
            </a:r>
            <a:r>
              <a:rPr sz="1100" dirty="0">
                <a:latin typeface="Times New Roman"/>
                <a:cs typeface="Times New Roman"/>
              </a:rPr>
              <a:t>yapılan </a:t>
            </a:r>
            <a:r>
              <a:rPr sz="1100" spc="-5" dirty="0">
                <a:latin typeface="Times New Roman"/>
                <a:cs typeface="Times New Roman"/>
              </a:rPr>
              <a:t>konuya sonuna kadar optik yaklaşılması (zoom </a:t>
            </a:r>
            <a:r>
              <a:rPr sz="1100" dirty="0">
                <a:latin typeface="Times New Roman"/>
                <a:cs typeface="Times New Roman"/>
              </a:rPr>
              <a:t>in)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sonrasında netlik bileziğiyle ayarlama yapılması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10" dirty="0">
                <a:latin typeface="Times New Roman"/>
                <a:cs typeface="Times New Roman"/>
              </a:rPr>
              <a:t>iyi </a:t>
            </a:r>
            <a:r>
              <a:rPr sz="1100" spc="-5" dirty="0">
                <a:latin typeface="Times New Roman"/>
                <a:cs typeface="Times New Roman"/>
              </a:rPr>
              <a:t>sonuç alınmasını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sağlar.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</a:pPr>
            <a:r>
              <a:rPr sz="1100" dirty="0">
                <a:latin typeface="Times New Roman"/>
                <a:cs typeface="Times New Roman"/>
              </a:rPr>
              <a:t>Zum </a:t>
            </a:r>
            <a:r>
              <a:rPr sz="1100" spc="-5" dirty="0">
                <a:latin typeface="Times New Roman"/>
                <a:cs typeface="Times New Roman"/>
              </a:rPr>
              <a:t>bileziği, </a:t>
            </a:r>
            <a:r>
              <a:rPr sz="1100" dirty="0">
                <a:latin typeface="Times New Roman"/>
                <a:cs typeface="Times New Roman"/>
              </a:rPr>
              <a:t>kameranın </a:t>
            </a:r>
            <a:r>
              <a:rPr sz="1100" spc="-5" dirty="0">
                <a:latin typeface="Times New Roman"/>
                <a:cs typeface="Times New Roman"/>
              </a:rPr>
              <a:t>konumunu </a:t>
            </a:r>
            <a:r>
              <a:rPr sz="1100" dirty="0">
                <a:latin typeface="Times New Roman"/>
                <a:cs typeface="Times New Roman"/>
              </a:rPr>
              <a:t>değiştirmeden </a:t>
            </a:r>
            <a:r>
              <a:rPr sz="1100" spc="-5" dirty="0">
                <a:latin typeface="Times New Roman"/>
                <a:cs typeface="Times New Roman"/>
              </a:rPr>
              <a:t>kişi veya nesnelere yakınlaşmayı  veya </a:t>
            </a:r>
            <a:r>
              <a:rPr sz="1100" dirty="0">
                <a:latin typeface="Times New Roman"/>
                <a:cs typeface="Times New Roman"/>
              </a:rPr>
              <a:t>bunlardan </a:t>
            </a:r>
            <a:r>
              <a:rPr sz="1100" spc="-5" dirty="0">
                <a:latin typeface="Times New Roman"/>
                <a:cs typeface="Times New Roman"/>
              </a:rPr>
              <a:t>uzaklaşmayı sağlar. Bu merceksel yani optik yakınlaşma </a:t>
            </a:r>
            <a:r>
              <a:rPr sz="1100" dirty="0">
                <a:latin typeface="Times New Roman"/>
                <a:cs typeface="Times New Roman"/>
              </a:rPr>
              <a:t>ile </a:t>
            </a:r>
            <a:r>
              <a:rPr sz="1100" spc="-5" dirty="0">
                <a:latin typeface="Times New Roman"/>
                <a:cs typeface="Times New Roman"/>
              </a:rPr>
              <a:t>kamera hiç  </a:t>
            </a:r>
            <a:r>
              <a:rPr sz="1100" dirty="0">
                <a:latin typeface="Times New Roman"/>
                <a:cs typeface="Times New Roman"/>
              </a:rPr>
              <a:t>hareket </a:t>
            </a:r>
            <a:r>
              <a:rPr sz="1100" spc="-5" dirty="0">
                <a:latin typeface="Times New Roman"/>
                <a:cs typeface="Times New Roman"/>
              </a:rPr>
              <a:t>etmediği halde </a:t>
            </a:r>
            <a:r>
              <a:rPr sz="1100" dirty="0">
                <a:latin typeface="Times New Roman"/>
                <a:cs typeface="Times New Roman"/>
              </a:rPr>
              <a:t>bir odanın </a:t>
            </a:r>
            <a:r>
              <a:rPr sz="1100" spc="-10" dirty="0">
                <a:latin typeface="Times New Roman"/>
                <a:cs typeface="Times New Roman"/>
              </a:rPr>
              <a:t>tümü </a:t>
            </a:r>
            <a:r>
              <a:rPr sz="1100" spc="-5" dirty="0">
                <a:latin typeface="Times New Roman"/>
                <a:cs typeface="Times New Roman"/>
              </a:rPr>
              <a:t>görüntülenebileceği gibi sadece bir kişinin yakın  </a:t>
            </a:r>
            <a:r>
              <a:rPr sz="1100" dirty="0">
                <a:latin typeface="Times New Roman"/>
                <a:cs typeface="Times New Roman"/>
              </a:rPr>
              <a:t>plan </a:t>
            </a:r>
            <a:r>
              <a:rPr sz="1100" spc="-5" dirty="0">
                <a:latin typeface="Times New Roman"/>
                <a:cs typeface="Times New Roman"/>
              </a:rPr>
              <a:t>çekimi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yapılabilir. Merceksel yakınlaşma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uzaklaşma </a:t>
            </a:r>
            <a:r>
              <a:rPr sz="1100" dirty="0">
                <a:latin typeface="Times New Roman"/>
                <a:cs typeface="Times New Roman"/>
              </a:rPr>
              <a:t>hareketlerini </a:t>
            </a:r>
            <a:r>
              <a:rPr sz="1100" spc="-5" dirty="0">
                <a:latin typeface="Times New Roman"/>
                <a:cs typeface="Times New Roman"/>
              </a:rPr>
              <a:t>zum bileziğinin  yanısıra, objektifin </a:t>
            </a:r>
            <a:r>
              <a:rPr sz="1100" dirty="0">
                <a:latin typeface="Times New Roman"/>
                <a:cs typeface="Times New Roman"/>
              </a:rPr>
              <a:t>sağ </a:t>
            </a:r>
            <a:r>
              <a:rPr sz="1100" spc="-5" dirty="0">
                <a:latin typeface="Times New Roman"/>
                <a:cs typeface="Times New Roman"/>
              </a:rPr>
              <a:t>tarafında </a:t>
            </a:r>
            <a:r>
              <a:rPr sz="1100" dirty="0">
                <a:latin typeface="Times New Roman"/>
                <a:cs typeface="Times New Roman"/>
              </a:rPr>
              <a:t>bulunan </a:t>
            </a:r>
            <a:r>
              <a:rPr sz="1100" spc="-5" dirty="0">
                <a:latin typeface="Times New Roman"/>
                <a:cs typeface="Times New Roman"/>
              </a:rPr>
              <a:t>zum motoru </a:t>
            </a:r>
            <a:r>
              <a:rPr sz="1100" dirty="0">
                <a:latin typeface="Times New Roman"/>
                <a:cs typeface="Times New Roman"/>
              </a:rPr>
              <a:t>ile de </a:t>
            </a:r>
            <a:r>
              <a:rPr sz="1100" spc="-5" dirty="0">
                <a:latin typeface="Times New Roman"/>
                <a:cs typeface="Times New Roman"/>
              </a:rPr>
              <a:t>yapmak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mümkündür.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39" y="3405277"/>
            <a:ext cx="2886512" cy="198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4794" y="3315335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62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1745" y="3312287"/>
            <a:ext cx="0" cy="2082164"/>
          </a:xfrm>
          <a:custGeom>
            <a:avLst/>
            <a:gdLst/>
            <a:ahLst/>
            <a:cxnLst/>
            <a:rect l="l" t="t" r="r" b="b"/>
            <a:pathLst>
              <a:path h="2082164">
                <a:moveTo>
                  <a:pt x="0" y="0"/>
                </a:moveTo>
                <a:lnTo>
                  <a:pt x="0" y="208203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0465" y="3312287"/>
            <a:ext cx="0" cy="2082164"/>
          </a:xfrm>
          <a:custGeom>
            <a:avLst/>
            <a:gdLst/>
            <a:ahLst/>
            <a:cxnLst/>
            <a:rect l="l" t="t" r="r" b="b"/>
            <a:pathLst>
              <a:path h="2082164">
                <a:moveTo>
                  <a:pt x="0" y="0"/>
                </a:moveTo>
                <a:lnTo>
                  <a:pt x="0" y="208203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8698" y="539432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8698" y="539432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4794" y="5397373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62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7416" y="539432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7416" y="539432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8288" y="5476292"/>
            <a:ext cx="5246370" cy="31235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70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4: Bazı </a:t>
            </a:r>
            <a:r>
              <a:rPr sz="1000" b="1" spc="-5" dirty="0">
                <a:latin typeface="Times New Roman"/>
                <a:cs typeface="Times New Roman"/>
              </a:rPr>
              <a:t>objektif</a:t>
            </a:r>
            <a:r>
              <a:rPr sz="1000" b="1" spc="-10" dirty="0">
                <a:latin typeface="Times New Roman"/>
                <a:cs typeface="Times New Roman"/>
              </a:rPr>
              <a:t> türleri</a:t>
            </a: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  <a:spcBef>
                <a:spcPts val="735"/>
              </a:spcBef>
            </a:pPr>
            <a:r>
              <a:rPr sz="1100" spc="-5" dirty="0">
                <a:latin typeface="Times New Roman"/>
                <a:cs typeface="Times New Roman"/>
              </a:rPr>
              <a:t>Objektifin üzerindeki son halka </a:t>
            </a:r>
            <a:r>
              <a:rPr sz="1100" dirty="0">
                <a:latin typeface="Times New Roman"/>
                <a:cs typeface="Times New Roman"/>
              </a:rPr>
              <a:t>diyafram </a:t>
            </a:r>
            <a:r>
              <a:rPr sz="1100" spc="-5" dirty="0">
                <a:latin typeface="Times New Roman"/>
                <a:cs typeface="Times New Roman"/>
              </a:rPr>
              <a:t>halkasıdır. </a:t>
            </a:r>
            <a:r>
              <a:rPr sz="1100" spc="-1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halka </a:t>
            </a:r>
            <a:r>
              <a:rPr sz="1100" dirty="0">
                <a:latin typeface="Times New Roman"/>
                <a:cs typeface="Times New Roman"/>
              </a:rPr>
              <a:t>sağa-sola </a:t>
            </a:r>
            <a:r>
              <a:rPr sz="1100" spc="-5" dirty="0">
                <a:latin typeface="Times New Roman"/>
                <a:cs typeface="Times New Roman"/>
              </a:rPr>
              <a:t>çevrildiğinde  objektifin içindeki perde genişler veya daralır,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şekilde gövdeye girecek ışık miktarı  </a:t>
            </a:r>
            <a:r>
              <a:rPr sz="1100" dirty="0">
                <a:latin typeface="Times New Roman"/>
                <a:cs typeface="Times New Roman"/>
              </a:rPr>
              <a:t>düzenlenir. </a:t>
            </a:r>
            <a:r>
              <a:rPr sz="1100" spc="-5" dirty="0">
                <a:latin typeface="Times New Roman"/>
                <a:cs typeface="Times New Roman"/>
              </a:rPr>
              <a:t>Diyafram ayarınının detaylarını ileriki modüllerde ayrıntısıyla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öğreneceğiz.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</a:pPr>
            <a:r>
              <a:rPr sz="1100" spc="-5" dirty="0">
                <a:latin typeface="Times New Roman"/>
                <a:cs typeface="Times New Roman"/>
              </a:rPr>
              <a:t>Objektiflerin sağ tarafında </a:t>
            </a:r>
            <a:r>
              <a:rPr sz="1100" b="1" spc="-5" dirty="0">
                <a:latin typeface="Times New Roman"/>
                <a:cs typeface="Times New Roman"/>
              </a:rPr>
              <a:t>kamera </a:t>
            </a:r>
            <a:r>
              <a:rPr sz="1100" b="1" dirty="0">
                <a:latin typeface="Times New Roman"/>
                <a:cs typeface="Times New Roman"/>
              </a:rPr>
              <a:t>elceği </a:t>
            </a:r>
            <a:r>
              <a:rPr sz="1100" spc="-5" dirty="0">
                <a:latin typeface="Times New Roman"/>
                <a:cs typeface="Times New Roman"/>
              </a:rPr>
              <a:t>(drive </a:t>
            </a:r>
            <a:r>
              <a:rPr sz="1100" dirty="0">
                <a:latin typeface="Times New Roman"/>
                <a:cs typeface="Times New Roman"/>
              </a:rPr>
              <a:t>unit) bulunur. </a:t>
            </a:r>
            <a:r>
              <a:rPr sz="1100" spc="-5" dirty="0">
                <a:latin typeface="Times New Roman"/>
                <a:cs typeface="Times New Roman"/>
              </a:rPr>
              <a:t>Kamera omuzda çekim  yapılırken </a:t>
            </a:r>
            <a:r>
              <a:rPr sz="1100" dirty="0">
                <a:latin typeface="Times New Roman"/>
                <a:cs typeface="Times New Roman"/>
              </a:rPr>
              <a:t>sağ el bu </a:t>
            </a:r>
            <a:r>
              <a:rPr sz="1100" spc="-5" dirty="0">
                <a:latin typeface="Times New Roman"/>
                <a:cs typeface="Times New Roman"/>
              </a:rPr>
              <a:t>kayıştan geçirilerek cihazın iyi kavranması sağlanır. </a:t>
            </a: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elceğinin  </a:t>
            </a:r>
            <a:r>
              <a:rPr sz="1100" dirty="0">
                <a:latin typeface="Times New Roman"/>
                <a:cs typeface="Times New Roman"/>
              </a:rPr>
              <a:t>üzerinde </a:t>
            </a:r>
            <a:r>
              <a:rPr sz="1100" spc="-5" dirty="0">
                <a:latin typeface="Times New Roman"/>
                <a:cs typeface="Times New Roman"/>
              </a:rPr>
              <a:t>çeşitli ayar düğmeleri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vardır. Sağ 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5" dirty="0">
                <a:latin typeface="Times New Roman"/>
                <a:cs typeface="Times New Roman"/>
              </a:rPr>
              <a:t>başparmağı altına </a:t>
            </a:r>
            <a:r>
              <a:rPr sz="1100" dirty="0">
                <a:latin typeface="Times New Roman"/>
                <a:cs typeface="Times New Roman"/>
              </a:rPr>
              <a:t>denk </a:t>
            </a:r>
            <a:r>
              <a:rPr sz="1100" spc="-5" dirty="0">
                <a:latin typeface="Times New Roman"/>
                <a:cs typeface="Times New Roman"/>
              </a:rPr>
              <a:t>gelen </a:t>
            </a:r>
            <a:r>
              <a:rPr sz="1100" dirty="0">
                <a:latin typeface="Times New Roman"/>
                <a:cs typeface="Times New Roman"/>
              </a:rPr>
              <a:t>REC  </a:t>
            </a:r>
            <a:r>
              <a:rPr sz="1100" spc="-5" dirty="0">
                <a:latin typeface="Times New Roman"/>
                <a:cs typeface="Times New Roman"/>
              </a:rPr>
              <a:t>düğmesiyle kayıda girilip çıkılabilir, zum </a:t>
            </a:r>
            <a:r>
              <a:rPr sz="1100" dirty="0">
                <a:latin typeface="Times New Roman"/>
                <a:cs typeface="Times New Roman"/>
              </a:rPr>
              <a:t>düğmeleriyle </a:t>
            </a:r>
            <a:r>
              <a:rPr sz="1100" spc="-5" dirty="0">
                <a:latin typeface="Times New Roman"/>
                <a:cs typeface="Times New Roman"/>
              </a:rPr>
              <a:t>optik yakınlaşma-uzaklaşma  hareketleri yapılabilir. Elcek </a:t>
            </a:r>
            <a:r>
              <a:rPr sz="1100" dirty="0">
                <a:latin typeface="Times New Roman"/>
                <a:cs typeface="Times New Roman"/>
              </a:rPr>
              <a:t>üzerinde </a:t>
            </a:r>
            <a:r>
              <a:rPr sz="1100" spc="-5" dirty="0">
                <a:latin typeface="Times New Roman"/>
                <a:cs typeface="Times New Roman"/>
              </a:rPr>
              <a:t>diyafram (iris) bileziğini kontrol </a:t>
            </a:r>
            <a:r>
              <a:rPr sz="1100" dirty="0">
                <a:latin typeface="Times New Roman"/>
                <a:cs typeface="Times New Roman"/>
              </a:rPr>
              <a:t>eden </a:t>
            </a:r>
            <a:r>
              <a:rPr sz="1100" spc="-5" dirty="0">
                <a:latin typeface="Times New Roman"/>
                <a:cs typeface="Times New Roman"/>
              </a:rPr>
              <a:t>düğmeler </a:t>
            </a:r>
            <a:r>
              <a:rPr sz="1100" spc="-10" dirty="0">
                <a:latin typeface="Times New Roman"/>
                <a:cs typeface="Times New Roman"/>
              </a:rPr>
              <a:t>de  </a:t>
            </a:r>
            <a:r>
              <a:rPr sz="1100" dirty="0">
                <a:latin typeface="Times New Roman"/>
                <a:cs typeface="Times New Roman"/>
              </a:rPr>
              <a:t>vardır.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359410" algn="just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Objektiflerin önlerine, güneşlikler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mercekler gibi değişik amaçlara </a:t>
            </a:r>
            <a:r>
              <a:rPr sz="1100" dirty="0">
                <a:latin typeface="Times New Roman"/>
                <a:cs typeface="Times New Roman"/>
              </a:rPr>
              <a:t>dönük  </a:t>
            </a:r>
            <a:r>
              <a:rPr sz="1100" spc="-5" dirty="0">
                <a:latin typeface="Times New Roman"/>
                <a:cs typeface="Times New Roman"/>
              </a:rPr>
              <a:t>malzemeler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takılabilir.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indent="359410" algn="just">
              <a:lnSpc>
                <a:spcPct val="95900"/>
              </a:lnSpc>
            </a:pPr>
            <a:r>
              <a:rPr sz="1100" spc="-5" dirty="0">
                <a:latin typeface="Times New Roman"/>
                <a:cs typeface="Times New Roman"/>
              </a:rPr>
              <a:t>Objektifler temelde sabit odak uzaklıklı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değişebilir </a:t>
            </a:r>
            <a:r>
              <a:rPr sz="1100" dirty="0">
                <a:latin typeface="Times New Roman"/>
                <a:cs typeface="Times New Roman"/>
              </a:rPr>
              <a:t>odak </a:t>
            </a:r>
            <a:r>
              <a:rPr sz="1100" spc="-5" dirty="0">
                <a:latin typeface="Times New Roman"/>
                <a:cs typeface="Times New Roman"/>
              </a:rPr>
              <a:t>uzaklıklı olmak </a:t>
            </a:r>
            <a:r>
              <a:rPr sz="1100" dirty="0">
                <a:latin typeface="Times New Roman"/>
                <a:cs typeface="Times New Roman"/>
              </a:rPr>
              <a:t>üzere </a:t>
            </a:r>
            <a:r>
              <a:rPr sz="1100" spc="-5" dirty="0">
                <a:latin typeface="Times New Roman"/>
                <a:cs typeface="Times New Roman"/>
              </a:rPr>
              <a:t>iki  grupta incelenir. Sabit odak uzaklıklı </a:t>
            </a:r>
            <a:r>
              <a:rPr sz="1100" dirty="0">
                <a:latin typeface="Times New Roman"/>
                <a:cs typeface="Times New Roman"/>
              </a:rPr>
              <a:t>olanlar </a:t>
            </a:r>
            <a:r>
              <a:rPr sz="1100" spc="-1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kendi arasında geniş açılı, </a:t>
            </a:r>
            <a:r>
              <a:rPr sz="1100" spc="-10" dirty="0">
                <a:latin typeface="Times New Roman"/>
                <a:cs typeface="Times New Roman"/>
              </a:rPr>
              <a:t>normal </a:t>
            </a:r>
            <a:r>
              <a:rPr sz="1100" dirty="0">
                <a:latin typeface="Times New Roman"/>
                <a:cs typeface="Times New Roman"/>
              </a:rPr>
              <a:t>açılı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dirty="0">
                <a:latin typeface="Times New Roman"/>
                <a:cs typeface="Times New Roman"/>
              </a:rPr>
              <a:t>dar </a:t>
            </a:r>
            <a:r>
              <a:rPr sz="1100" spc="-5" dirty="0">
                <a:latin typeface="Times New Roman"/>
                <a:cs typeface="Times New Roman"/>
              </a:rPr>
              <a:t>açılı olmak </a:t>
            </a:r>
            <a:r>
              <a:rPr sz="1100" dirty="0">
                <a:latin typeface="Times New Roman"/>
                <a:cs typeface="Times New Roman"/>
              </a:rPr>
              <a:t>üzere üçe </a:t>
            </a:r>
            <a:r>
              <a:rPr sz="1100" spc="-5" dirty="0">
                <a:latin typeface="Times New Roman"/>
                <a:cs typeface="Times New Roman"/>
              </a:rPr>
              <a:t>ayrılır. Şimdi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profesyonel objektif türlerini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tanıyalım.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7066"/>
            <a:ext cx="5247640" cy="7525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lvl="3" indent="-4946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80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Geniş Açılı</a:t>
            </a:r>
            <a:r>
              <a:rPr sz="1200" b="1" dirty="0">
                <a:latin typeface="Times New Roman"/>
                <a:cs typeface="Times New Roman"/>
              </a:rPr>
              <a:t> Objektifler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Kısa </a:t>
            </a:r>
            <a:r>
              <a:rPr sz="1100" dirty="0">
                <a:latin typeface="Times New Roman"/>
                <a:cs typeface="Times New Roman"/>
              </a:rPr>
              <a:t>odak </a:t>
            </a:r>
            <a:r>
              <a:rPr sz="1100" spc="-5" dirty="0">
                <a:latin typeface="Times New Roman"/>
                <a:cs typeface="Times New Roman"/>
              </a:rPr>
              <a:t>uzaklıdır. Küçük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odanın veya arabanın içi </a:t>
            </a:r>
            <a:r>
              <a:rPr sz="1100" spc="-10" dirty="0">
                <a:latin typeface="Times New Roman"/>
                <a:cs typeface="Times New Roman"/>
              </a:rPr>
              <a:t>gibi </a:t>
            </a:r>
            <a:r>
              <a:rPr sz="1100" spc="-5" dirty="0">
                <a:latin typeface="Times New Roman"/>
                <a:cs typeface="Times New Roman"/>
              </a:rPr>
              <a:t>dar bir </a:t>
            </a:r>
            <a:r>
              <a:rPr sz="1100" dirty="0">
                <a:latin typeface="Times New Roman"/>
                <a:cs typeface="Times New Roman"/>
              </a:rPr>
              <a:t>alanda, </a:t>
            </a:r>
            <a:r>
              <a:rPr sz="1100" spc="-5" dirty="0">
                <a:latin typeface="Times New Roman"/>
                <a:cs typeface="Times New Roman"/>
              </a:rPr>
              <a:t>insan  gözünün görebileceğinden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geniş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çerçevede görüntü çekebilir. </a:t>
            </a:r>
            <a:r>
              <a:rPr sz="1100" dirty="0">
                <a:latin typeface="Times New Roman"/>
                <a:cs typeface="Times New Roman"/>
              </a:rPr>
              <a:t>Küçük </a:t>
            </a:r>
            <a:r>
              <a:rPr sz="1100" spc="-5" dirty="0">
                <a:latin typeface="Times New Roman"/>
                <a:cs typeface="Times New Roman"/>
              </a:rPr>
              <a:t>mekânlarda  kameramanın </a:t>
            </a:r>
            <a:r>
              <a:rPr sz="1100" dirty="0">
                <a:latin typeface="Times New Roman"/>
                <a:cs typeface="Times New Roman"/>
              </a:rPr>
              <a:t>daha çok </a:t>
            </a:r>
            <a:r>
              <a:rPr sz="1100" spc="-5" dirty="0">
                <a:latin typeface="Times New Roman"/>
                <a:cs typeface="Times New Roman"/>
              </a:rPr>
              <a:t>şeyi çerçeve içine sığdırabilmesini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rahat hareket etmesini sağlar.  </a:t>
            </a:r>
            <a:r>
              <a:rPr sz="1100" dirty="0">
                <a:latin typeface="Times New Roman"/>
                <a:cs typeface="Times New Roman"/>
              </a:rPr>
              <a:t>Geniş </a:t>
            </a:r>
            <a:r>
              <a:rPr sz="1100" spc="-5" dirty="0">
                <a:latin typeface="Times New Roman"/>
                <a:cs typeface="Times New Roman"/>
              </a:rPr>
              <a:t>açılı objektifler </a:t>
            </a:r>
            <a:r>
              <a:rPr sz="1100" dirty="0">
                <a:latin typeface="Times New Roman"/>
                <a:cs typeface="Times New Roman"/>
              </a:rPr>
              <a:t>100 dereceye </a:t>
            </a:r>
            <a:r>
              <a:rPr sz="1100" spc="-5" dirty="0">
                <a:latin typeface="Times New Roman"/>
                <a:cs typeface="Times New Roman"/>
              </a:rPr>
              <a:t>yakın görüntü toplayabilir (etrafımız </a:t>
            </a:r>
            <a:r>
              <a:rPr sz="1100" dirty="0">
                <a:latin typeface="Times New Roman"/>
                <a:cs typeface="Times New Roman"/>
              </a:rPr>
              <a:t>toplam 360  </a:t>
            </a:r>
            <a:r>
              <a:rPr sz="1100" spc="-5" dirty="0">
                <a:latin typeface="Times New Roman"/>
                <a:cs typeface="Times New Roman"/>
              </a:rPr>
              <a:t>derecedir). Bu tip objektifler yakındaki nesneleri olduğundan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büyük, uzaktakileri ise  </a:t>
            </a:r>
            <a:r>
              <a:rPr sz="1100" dirty="0">
                <a:latin typeface="Times New Roman"/>
                <a:cs typeface="Times New Roman"/>
              </a:rPr>
              <a:t>olduğundan </a:t>
            </a:r>
            <a:r>
              <a:rPr sz="1100" spc="-5" dirty="0">
                <a:latin typeface="Times New Roman"/>
                <a:cs typeface="Times New Roman"/>
              </a:rPr>
              <a:t>daha küçük gösterir. Bu sebeple geniş açılı objektifler yakın portre </a:t>
            </a:r>
            <a:r>
              <a:rPr sz="1100" dirty="0">
                <a:latin typeface="Times New Roman"/>
                <a:cs typeface="Times New Roman"/>
              </a:rPr>
              <a:t>çekimlerinde  </a:t>
            </a:r>
            <a:r>
              <a:rPr sz="1100" spc="-5" dirty="0">
                <a:latin typeface="Times New Roman"/>
                <a:cs typeface="Times New Roman"/>
              </a:rPr>
              <a:t>kötü sonuç verir; kişinin burnu yüzün diğer bölümlerine göre daha büyük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izleyiciye daha  yakın görünür. Bu tip objektifler diğer objektiflere kıyasla daha </a:t>
            </a:r>
            <a:r>
              <a:rPr sz="1100" spc="-10" dirty="0">
                <a:latin typeface="Times New Roman"/>
                <a:cs typeface="Times New Roman"/>
              </a:rPr>
              <a:t>kısa </a:t>
            </a:r>
            <a:r>
              <a:rPr sz="1100" spc="-5" dirty="0">
                <a:latin typeface="Times New Roman"/>
                <a:cs typeface="Times New Roman"/>
              </a:rPr>
              <a:t>ve şişkin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görünümlüdür.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507365" lvl="3" indent="-494665">
              <a:lnSpc>
                <a:spcPct val="100000"/>
              </a:lnSpc>
              <a:buFont typeface="Times New Roman"/>
              <a:buAutoNum type="arabicPeriod" startAt="2"/>
              <a:tabLst>
                <a:tab pos="5080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Normal Açılı</a:t>
            </a:r>
            <a:r>
              <a:rPr sz="1200" b="1" dirty="0">
                <a:latin typeface="Times New Roman"/>
                <a:cs typeface="Times New Roman"/>
              </a:rPr>
              <a:t> Objektifler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"/>
            </a:pPr>
            <a:endParaRPr sz="1050">
              <a:latin typeface="Times New Roman"/>
              <a:cs typeface="Times New Roman"/>
            </a:endParaRPr>
          </a:p>
          <a:p>
            <a:pPr marL="12700" marR="7620" indent="359410" algn="just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İnsan gözünün algılamasına yakın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görüş açısına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çerçevelemeye </a:t>
            </a:r>
            <a:r>
              <a:rPr sz="1100" dirty="0">
                <a:latin typeface="Times New Roman"/>
                <a:cs typeface="Times New Roman"/>
              </a:rPr>
              <a:t>sahiptir. </a:t>
            </a:r>
            <a:r>
              <a:rPr sz="1100" spc="-5" dirty="0">
                <a:latin typeface="Times New Roman"/>
                <a:cs typeface="Times New Roman"/>
              </a:rPr>
              <a:t>Bu  merceklerle insan gözünün gördüğünden farklı, sıra dışı bir görüntü elde edilemez. Normal  açılı objektifler, </a:t>
            </a:r>
            <a:r>
              <a:rPr sz="1100" dirty="0">
                <a:latin typeface="Times New Roman"/>
                <a:cs typeface="Times New Roman"/>
              </a:rPr>
              <a:t>35 </a:t>
            </a:r>
            <a:r>
              <a:rPr sz="1100" spc="-5" dirty="0">
                <a:latin typeface="Times New Roman"/>
                <a:cs typeface="Times New Roman"/>
              </a:rPr>
              <a:t>mm film kullanan çoğu fotoğraf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film </a:t>
            </a:r>
            <a:r>
              <a:rPr sz="1100" spc="-5" dirty="0">
                <a:latin typeface="Times New Roman"/>
                <a:cs typeface="Times New Roman"/>
              </a:rPr>
              <a:t>kamerası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standart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mercektir.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507365" lvl="3" indent="-494665">
              <a:lnSpc>
                <a:spcPct val="100000"/>
              </a:lnSpc>
              <a:buFont typeface="Times New Roman"/>
              <a:buAutoNum type="arabicPeriod" startAt="3"/>
              <a:tabLst>
                <a:tab pos="5080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Dar Açılı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Objektifler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dirty="0">
                <a:latin typeface="Times New Roman"/>
                <a:cs typeface="Times New Roman"/>
              </a:rPr>
              <a:t>“Dar odak </a:t>
            </a:r>
            <a:r>
              <a:rPr sz="1100" spc="-5" dirty="0">
                <a:latin typeface="Times New Roman"/>
                <a:cs typeface="Times New Roman"/>
              </a:rPr>
              <a:t>uzaklıklı objektifler” veya “telefoto objektifler” </a:t>
            </a:r>
            <a:r>
              <a:rPr sz="1100" dirty="0">
                <a:latin typeface="Times New Roman"/>
                <a:cs typeface="Times New Roman"/>
              </a:rPr>
              <a:t>olarak da </a:t>
            </a:r>
            <a:r>
              <a:rPr sz="1100" spc="-5" dirty="0">
                <a:latin typeface="Times New Roman"/>
                <a:cs typeface="Times New Roman"/>
              </a:rPr>
              <a:t>adlandırılır. Bu  objektiflerle kamera pozisyonunu değiştirmeden uzaktaki nesnelerin yakınlaştırılmış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büyütülmüş görüntülerini </a:t>
            </a:r>
            <a:r>
              <a:rPr sz="1100" dirty="0">
                <a:latin typeface="Times New Roman"/>
                <a:cs typeface="Times New Roman"/>
              </a:rPr>
              <a:t>elde </a:t>
            </a:r>
            <a:r>
              <a:rPr sz="1100" spc="-5" dirty="0">
                <a:latin typeface="Times New Roman"/>
                <a:cs typeface="Times New Roman"/>
              </a:rPr>
              <a:t>ederiz. Dış çekimlerde; özellikle </a:t>
            </a:r>
            <a:r>
              <a:rPr sz="1100" dirty="0">
                <a:latin typeface="Times New Roman"/>
                <a:cs typeface="Times New Roman"/>
              </a:rPr>
              <a:t>uzakta </a:t>
            </a:r>
            <a:r>
              <a:rPr sz="1100" spc="-5" dirty="0">
                <a:latin typeface="Times New Roman"/>
                <a:cs typeface="Times New Roman"/>
              </a:rPr>
              <a:t>hareket </a:t>
            </a:r>
            <a:r>
              <a:rPr sz="1100" dirty="0">
                <a:latin typeface="Times New Roman"/>
                <a:cs typeface="Times New Roman"/>
              </a:rPr>
              <a:t>eden </a:t>
            </a:r>
            <a:r>
              <a:rPr sz="1100" spc="-5" dirty="0">
                <a:latin typeface="Times New Roman"/>
                <a:cs typeface="Times New Roman"/>
              </a:rPr>
              <a:t>uçak,  roket gibi araçların veya doğada yaşayan, vahşi </a:t>
            </a:r>
            <a:r>
              <a:rPr sz="1100" dirty="0">
                <a:latin typeface="Times New Roman"/>
                <a:cs typeface="Times New Roman"/>
              </a:rPr>
              <a:t>hayvanların </a:t>
            </a:r>
            <a:r>
              <a:rPr sz="1100" spc="-5" dirty="0">
                <a:latin typeface="Times New Roman"/>
                <a:cs typeface="Times New Roman"/>
              </a:rPr>
              <a:t>görüntülenmesinde kullanılır.  Bu objektiflerle netlik yapmak diğerlerine kıyasla daha zordur. Telefoto objektifler normal  objektiflere göre daha uzun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ince </a:t>
            </a:r>
            <a:r>
              <a:rPr sz="1100" spc="-5" dirty="0">
                <a:latin typeface="Times New Roman"/>
                <a:cs typeface="Times New Roman"/>
              </a:rPr>
              <a:t>görünümleriyle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tanınabilir.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indent="359410" algn="just">
              <a:lnSpc>
                <a:spcPct val="95800"/>
              </a:lnSpc>
            </a:pPr>
            <a:r>
              <a:rPr sz="1100" dirty="0">
                <a:latin typeface="Times New Roman"/>
                <a:cs typeface="Times New Roman"/>
              </a:rPr>
              <a:t>Geniş </a:t>
            </a:r>
            <a:r>
              <a:rPr sz="1100" spc="-5" dirty="0">
                <a:latin typeface="Times New Roman"/>
                <a:cs typeface="Times New Roman"/>
              </a:rPr>
              <a:t>açılı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dar </a:t>
            </a:r>
            <a:r>
              <a:rPr sz="1100" spc="-5" dirty="0">
                <a:latin typeface="Times New Roman"/>
                <a:cs typeface="Times New Roman"/>
              </a:rPr>
              <a:t>açılı objektifler bakış perspektifinde </a:t>
            </a:r>
            <a:r>
              <a:rPr sz="1100" dirty="0">
                <a:latin typeface="Times New Roman"/>
                <a:cs typeface="Times New Roman"/>
              </a:rPr>
              <a:t>bozulmalara </a:t>
            </a:r>
            <a:r>
              <a:rPr sz="1100" spc="-5" dirty="0">
                <a:latin typeface="Times New Roman"/>
                <a:cs typeface="Times New Roman"/>
              </a:rPr>
              <a:t>sebep </a:t>
            </a:r>
            <a:r>
              <a:rPr sz="1100" dirty="0">
                <a:latin typeface="Times New Roman"/>
                <a:cs typeface="Times New Roman"/>
              </a:rPr>
              <a:t>olur. Geniş  </a:t>
            </a:r>
            <a:r>
              <a:rPr sz="1100" spc="-5" dirty="0">
                <a:latin typeface="Times New Roman"/>
                <a:cs typeface="Times New Roman"/>
              </a:rPr>
              <a:t>açılı objektifle </a:t>
            </a:r>
            <a:r>
              <a:rPr sz="1100" dirty="0">
                <a:latin typeface="Times New Roman"/>
                <a:cs typeface="Times New Roman"/>
              </a:rPr>
              <a:t>elde edilen </a:t>
            </a:r>
            <a:r>
              <a:rPr sz="1100" spc="-5" dirty="0">
                <a:latin typeface="Times New Roman"/>
                <a:cs typeface="Times New Roman"/>
              </a:rPr>
              <a:t>görüntülerde mekân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geniş, dolayısıyla nesneler arasındaki  mesafe olması gerekenden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fazladır. Yine geniş açılı objektifle çekilmiş bir görüntüde,  </a:t>
            </a:r>
            <a:r>
              <a:rPr sz="1100" dirty="0">
                <a:latin typeface="Times New Roman"/>
                <a:cs typeface="Times New Roman"/>
              </a:rPr>
              <a:t>çok </a:t>
            </a:r>
            <a:r>
              <a:rPr sz="1100" spc="-5" dirty="0">
                <a:latin typeface="Times New Roman"/>
                <a:cs typeface="Times New Roman"/>
              </a:rPr>
              <a:t>kısa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mesafe kat eden kişi, </a:t>
            </a:r>
            <a:r>
              <a:rPr sz="1100" dirty="0">
                <a:latin typeface="Times New Roman"/>
                <a:cs typeface="Times New Roman"/>
              </a:rPr>
              <a:t>çok </a:t>
            </a:r>
            <a:r>
              <a:rPr sz="1100" spc="-5" dirty="0">
                <a:latin typeface="Times New Roman"/>
                <a:cs typeface="Times New Roman"/>
              </a:rPr>
              <a:t>uzak </a:t>
            </a:r>
            <a:r>
              <a:rPr sz="1100" dirty="0">
                <a:latin typeface="Times New Roman"/>
                <a:cs typeface="Times New Roman"/>
              </a:rPr>
              <a:t>bir mesafeden </a:t>
            </a:r>
            <a:r>
              <a:rPr sz="1100" spc="-5" dirty="0">
                <a:latin typeface="Times New Roman"/>
                <a:cs typeface="Times New Roman"/>
              </a:rPr>
              <a:t>yaklaşıyormuş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hızlı hareket  ediyormuş gibi görünür. Dar açılı objektiflerde </a:t>
            </a:r>
            <a:r>
              <a:rPr sz="1100" dirty="0">
                <a:latin typeface="Times New Roman"/>
                <a:cs typeface="Times New Roman"/>
              </a:rPr>
              <a:t>ise </a:t>
            </a:r>
            <a:r>
              <a:rPr sz="1100" spc="-5" dirty="0">
                <a:latin typeface="Times New Roman"/>
                <a:cs typeface="Times New Roman"/>
              </a:rPr>
              <a:t>tam tersine bir perspektif yığılması vardır.  Bu objektifler nesnelerin arasındaki mesafeyi azaltır, cisimleri birbiri üstüne </a:t>
            </a:r>
            <a:r>
              <a:rPr sz="1100" dirty="0">
                <a:latin typeface="Times New Roman"/>
                <a:cs typeface="Times New Roman"/>
              </a:rPr>
              <a:t>bindirir, </a:t>
            </a:r>
            <a:r>
              <a:rPr sz="1100" spc="-5" dirty="0">
                <a:latin typeface="Times New Roman"/>
                <a:cs typeface="Times New Roman"/>
              </a:rPr>
              <a:t>hareket  hızını </a:t>
            </a:r>
            <a:r>
              <a:rPr sz="1100" spc="-1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azaltır.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795" indent="359410" algn="just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Geniş </a:t>
            </a:r>
            <a:r>
              <a:rPr sz="1100" spc="-5" dirty="0">
                <a:latin typeface="Times New Roman"/>
                <a:cs typeface="Times New Roman"/>
              </a:rPr>
              <a:t>açılı, normal açılı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dar </a:t>
            </a:r>
            <a:r>
              <a:rPr sz="1100" spc="-5" dirty="0">
                <a:latin typeface="Times New Roman"/>
                <a:cs typeface="Times New Roman"/>
              </a:rPr>
              <a:t>açılı objektifler; sadece belli bir açıyla çekim  yapabildikleri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“sabit odak uzaklıklı objektifler” olarak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adlandırılır.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359410" algn="just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Şekil </a:t>
            </a:r>
            <a:r>
              <a:rPr sz="1100" dirty="0">
                <a:latin typeface="Times New Roman"/>
                <a:cs typeface="Times New Roman"/>
              </a:rPr>
              <a:t>1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2: </a:t>
            </a:r>
            <a:r>
              <a:rPr sz="1100" spc="-5" dirty="0">
                <a:latin typeface="Times New Roman"/>
                <a:cs typeface="Times New Roman"/>
              </a:rPr>
              <a:t>(solda) Normal açılı objektifle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(sağda) dar açılı bir objektifle çekilmiş  görüntüler. Dar açılı objektif perspektifte bozulmaya yol </a:t>
            </a:r>
            <a:r>
              <a:rPr sz="1100" dirty="0">
                <a:latin typeface="Times New Roman"/>
                <a:cs typeface="Times New Roman"/>
              </a:rPr>
              <a:t>açarak </a:t>
            </a:r>
            <a:r>
              <a:rPr sz="1100" spc="-5" dirty="0">
                <a:latin typeface="Times New Roman"/>
                <a:cs typeface="Times New Roman"/>
              </a:rPr>
              <a:t>sütunların arasındaki  mesafeyi kısalarak görüntüde yığılmaya </a:t>
            </a:r>
            <a:r>
              <a:rPr sz="1100" dirty="0">
                <a:latin typeface="Times New Roman"/>
                <a:cs typeface="Times New Roman"/>
              </a:rPr>
              <a:t>sebep </a:t>
            </a:r>
            <a:r>
              <a:rPr sz="1100" spc="-5" dirty="0">
                <a:latin typeface="Times New Roman"/>
                <a:cs typeface="Times New Roman"/>
              </a:rPr>
              <a:t>oluyor </a:t>
            </a:r>
            <a:r>
              <a:rPr sz="1100" dirty="0">
                <a:latin typeface="Times New Roman"/>
                <a:cs typeface="Times New Roman"/>
              </a:rPr>
              <a:t>( bülent </a:t>
            </a:r>
            <a:r>
              <a:rPr sz="1100" spc="-5" dirty="0">
                <a:latin typeface="Times New Roman"/>
                <a:cs typeface="Times New Roman"/>
              </a:rPr>
              <a:t>vardar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125-127’de).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700"/>
              </a:lnSpc>
            </a:pPr>
            <a:r>
              <a:rPr sz="1100" spc="-5" dirty="0">
                <a:latin typeface="Times New Roman"/>
                <a:cs typeface="Times New Roman"/>
              </a:rPr>
              <a:t>Sabit açılı objektifler arasında, balıkgözü </a:t>
            </a:r>
            <a:r>
              <a:rPr sz="1100" dirty="0">
                <a:latin typeface="Times New Roman"/>
                <a:cs typeface="Times New Roman"/>
              </a:rPr>
              <a:t>objektifler </a:t>
            </a:r>
            <a:r>
              <a:rPr sz="1100" spc="-5" dirty="0">
                <a:latin typeface="Times New Roman"/>
                <a:cs typeface="Times New Roman"/>
              </a:rPr>
              <a:t>ile makro objektifleri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saymak  gerekir. Balıkgözü </a:t>
            </a:r>
            <a:r>
              <a:rPr sz="1100" dirty="0">
                <a:latin typeface="Times New Roman"/>
                <a:cs typeface="Times New Roman"/>
              </a:rPr>
              <a:t>objektiflerde </a:t>
            </a:r>
            <a:r>
              <a:rPr sz="1100" spc="-5" dirty="0">
                <a:latin typeface="Times New Roman"/>
                <a:cs typeface="Times New Roman"/>
              </a:rPr>
              <a:t>resmin kenarlarında bulunan nesnelerin şekli bozulmuş gibi  görünür. Görüntü </a:t>
            </a:r>
            <a:r>
              <a:rPr sz="1100" spc="-10" dirty="0">
                <a:latin typeface="Times New Roman"/>
                <a:cs typeface="Times New Roman"/>
              </a:rPr>
              <a:t>dışa </a:t>
            </a:r>
            <a:r>
              <a:rPr sz="1100" spc="-5" dirty="0">
                <a:latin typeface="Times New Roman"/>
                <a:cs typeface="Times New Roman"/>
              </a:rPr>
              <a:t>doğru bombelidir. Makro objektifler ise yakındaki küçük nesneleri  gözün görebileceğinden daha fazla yakınlaştırabilir. Karınca, imza, yazı, leke gibi küçük  şeyleri net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büyük olarak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gösterebilir.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6907" y="8996713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1804" y="1516380"/>
            <a:ext cx="3535679" cy="2144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8288" y="3742351"/>
            <a:ext cx="5247640" cy="5234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675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5: Balık gözü </a:t>
            </a:r>
            <a:r>
              <a:rPr sz="1000" b="1" spc="-5" dirty="0">
                <a:latin typeface="Times New Roman"/>
                <a:cs typeface="Times New Roman"/>
              </a:rPr>
              <a:t>objektifle çekilen bir görüntünün merkezinde oluşan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şişkinlik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1.3.1.4. </a:t>
            </a:r>
            <a:r>
              <a:rPr sz="1200" b="1" spc="-5" dirty="0">
                <a:latin typeface="Times New Roman"/>
                <a:cs typeface="Times New Roman"/>
              </a:rPr>
              <a:t>Değişebilir </a:t>
            </a:r>
            <a:r>
              <a:rPr sz="1200" b="1" dirty="0">
                <a:latin typeface="Times New Roman"/>
                <a:cs typeface="Times New Roman"/>
              </a:rPr>
              <a:t>Odak </a:t>
            </a:r>
            <a:r>
              <a:rPr sz="1200" b="1" spc="-5" dirty="0">
                <a:latin typeface="Times New Roman"/>
                <a:cs typeface="Times New Roman"/>
              </a:rPr>
              <a:t>Uzaklıklı </a:t>
            </a:r>
            <a:r>
              <a:rPr sz="1200" b="1" dirty="0">
                <a:latin typeface="Times New Roman"/>
                <a:cs typeface="Times New Roman"/>
              </a:rPr>
              <a:t>Objektifler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900"/>
              </a:lnSpc>
            </a:pPr>
            <a:r>
              <a:rPr sz="1100" dirty="0">
                <a:latin typeface="Times New Roman"/>
                <a:cs typeface="Times New Roman"/>
              </a:rPr>
              <a:t>“Zum </a:t>
            </a:r>
            <a:r>
              <a:rPr sz="1100" spc="-5" dirty="0">
                <a:latin typeface="Times New Roman"/>
                <a:cs typeface="Times New Roman"/>
              </a:rPr>
              <a:t>(Zoom) objektifler” </a:t>
            </a:r>
            <a:r>
              <a:rPr sz="1100" dirty="0">
                <a:latin typeface="Times New Roman"/>
                <a:cs typeface="Times New Roman"/>
              </a:rPr>
              <a:t>olarak da </a:t>
            </a:r>
            <a:r>
              <a:rPr sz="1100" spc="-5" dirty="0">
                <a:latin typeface="Times New Roman"/>
                <a:cs typeface="Times New Roman"/>
              </a:rPr>
              <a:t>adlandırılır. Zum bileziği veya </a:t>
            </a:r>
            <a:r>
              <a:rPr sz="1100" dirty="0">
                <a:latin typeface="Times New Roman"/>
                <a:cs typeface="Times New Roman"/>
              </a:rPr>
              <a:t>zum </a:t>
            </a:r>
            <a:r>
              <a:rPr sz="1100" spc="-5" dirty="0">
                <a:latin typeface="Times New Roman"/>
                <a:cs typeface="Times New Roman"/>
              </a:rPr>
              <a:t>motoru ile  geniş açıdan dar açıya kadar değişik </a:t>
            </a:r>
            <a:r>
              <a:rPr sz="1100" dirty="0">
                <a:latin typeface="Times New Roman"/>
                <a:cs typeface="Times New Roman"/>
              </a:rPr>
              <a:t>odak </a:t>
            </a:r>
            <a:r>
              <a:rPr sz="1100" spc="-5" dirty="0">
                <a:latin typeface="Times New Roman"/>
                <a:cs typeface="Times New Roman"/>
              </a:rPr>
              <a:t>uzaklıklarını sağlayarak geniş bir seçim imkânı  içerir. Objektifin </a:t>
            </a:r>
            <a:r>
              <a:rPr sz="1100" dirty="0">
                <a:latin typeface="Times New Roman"/>
                <a:cs typeface="Times New Roman"/>
              </a:rPr>
              <a:t>odak </a:t>
            </a:r>
            <a:r>
              <a:rPr sz="1100" spc="-5" dirty="0">
                <a:latin typeface="Times New Roman"/>
                <a:cs typeface="Times New Roman"/>
              </a:rPr>
              <a:t>uzaklığı basit bir hareketle </a:t>
            </a:r>
            <a:r>
              <a:rPr sz="1100" dirty="0">
                <a:latin typeface="Times New Roman"/>
                <a:cs typeface="Times New Roman"/>
              </a:rPr>
              <a:t>uzundan </a:t>
            </a:r>
            <a:r>
              <a:rPr sz="1100" spc="-5" dirty="0">
                <a:latin typeface="Times New Roman"/>
                <a:cs typeface="Times New Roman"/>
              </a:rPr>
              <a:t>kısaya değiştirilebilir. Amatör  kamera objektiflerinin </a:t>
            </a:r>
            <a:r>
              <a:rPr sz="1100" spc="-10" dirty="0">
                <a:latin typeface="Times New Roman"/>
                <a:cs typeface="Times New Roman"/>
              </a:rPr>
              <a:t>tümü </a:t>
            </a:r>
            <a:r>
              <a:rPr sz="1100" dirty="0">
                <a:latin typeface="Times New Roman"/>
                <a:cs typeface="Times New Roman"/>
              </a:rPr>
              <a:t>bu türdendir. </a:t>
            </a:r>
            <a:r>
              <a:rPr sz="1100" spc="5" dirty="0">
                <a:latin typeface="Times New Roman"/>
                <a:cs typeface="Times New Roman"/>
              </a:rPr>
              <a:t>TV </a:t>
            </a:r>
            <a:r>
              <a:rPr sz="1100" spc="-5" dirty="0">
                <a:latin typeface="Times New Roman"/>
                <a:cs typeface="Times New Roman"/>
              </a:rPr>
              <a:t>yapımcılığında </a:t>
            </a:r>
            <a:r>
              <a:rPr sz="1100" spc="-1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çoğu durumda </a:t>
            </a:r>
            <a:r>
              <a:rPr sz="1100" dirty="0">
                <a:latin typeface="Times New Roman"/>
                <a:cs typeface="Times New Roman"/>
              </a:rPr>
              <a:t>bu tip  </a:t>
            </a:r>
            <a:r>
              <a:rPr sz="1100" spc="-5" dirty="0">
                <a:latin typeface="Times New Roman"/>
                <a:cs typeface="Times New Roman"/>
              </a:rPr>
              <a:t>objektifler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kullanılır.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Sinema kameralarında </a:t>
            </a:r>
            <a:r>
              <a:rPr sz="1100" spc="-10" dirty="0">
                <a:latin typeface="Times New Roman"/>
                <a:cs typeface="Times New Roman"/>
              </a:rPr>
              <a:t>odak </a:t>
            </a:r>
            <a:r>
              <a:rPr sz="1100" spc="-5" dirty="0">
                <a:latin typeface="Times New Roman"/>
                <a:cs typeface="Times New Roman"/>
              </a:rPr>
              <a:t>uzaklıkları objektif üzerinde milimetre değerleriyle  gösterilir. </a:t>
            </a:r>
            <a:r>
              <a:rPr sz="1100" dirty="0">
                <a:latin typeface="Times New Roman"/>
                <a:cs typeface="Times New Roman"/>
              </a:rPr>
              <a:t>(35–70 </a:t>
            </a:r>
            <a:r>
              <a:rPr sz="1100" spc="-10" dirty="0">
                <a:latin typeface="Times New Roman"/>
                <a:cs typeface="Times New Roman"/>
              </a:rPr>
              <a:t>mm </a:t>
            </a:r>
            <a:r>
              <a:rPr sz="1100" spc="-5" dirty="0">
                <a:latin typeface="Times New Roman"/>
                <a:cs typeface="Times New Roman"/>
              </a:rPr>
              <a:t>gibi) </a:t>
            </a:r>
            <a:r>
              <a:rPr sz="1100" dirty="0">
                <a:latin typeface="Times New Roman"/>
                <a:cs typeface="Times New Roman"/>
              </a:rPr>
              <a:t>TV </a:t>
            </a:r>
            <a:r>
              <a:rPr sz="1100" spc="-5" dirty="0">
                <a:latin typeface="Times New Roman"/>
                <a:cs typeface="Times New Roman"/>
              </a:rPr>
              <a:t>kameralarının zum objektiflerinin görüntü küçültme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spc="-5" dirty="0">
                <a:latin typeface="Times New Roman"/>
                <a:cs typeface="Times New Roman"/>
              </a:rPr>
              <a:t>büyültme oranları ise objektif üzerinde yazılan 4X, 10X, 12X gibi tanımlamalarla belirtilir.  Örneğin 10X’lik bir </a:t>
            </a:r>
            <a:r>
              <a:rPr sz="1100" dirty="0">
                <a:latin typeface="Times New Roman"/>
                <a:cs typeface="Times New Roman"/>
              </a:rPr>
              <a:t>zum objektif, </a:t>
            </a:r>
            <a:r>
              <a:rPr sz="1100" spc="-5" dirty="0">
                <a:latin typeface="Times New Roman"/>
                <a:cs typeface="Times New Roman"/>
              </a:rPr>
              <a:t>görüntüyü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5" dirty="0">
                <a:latin typeface="Times New Roman"/>
                <a:cs typeface="Times New Roman"/>
              </a:rPr>
              <a:t>kez </a:t>
            </a:r>
            <a:r>
              <a:rPr sz="1100" dirty="0">
                <a:latin typeface="Times New Roman"/>
                <a:cs typeface="Times New Roman"/>
              </a:rPr>
              <a:t>büyütebilmek </a:t>
            </a:r>
            <a:r>
              <a:rPr sz="1100" spc="-10" dirty="0">
                <a:latin typeface="Times New Roman"/>
                <a:cs typeface="Times New Roman"/>
              </a:rPr>
              <a:t>ve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küçültebilmektedir.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1.3.2.</a:t>
            </a:r>
            <a:r>
              <a:rPr sz="1200" b="1" spc="-5" dirty="0">
                <a:latin typeface="Times New Roman"/>
                <a:cs typeface="Times New Roman"/>
              </a:rPr>
              <a:t> Gövde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</a:pP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gövdesi, görüntünün işlendiği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kaydedildiği bölümdür. Objektiften gelen  görüntü mercekler aracılığıyla CCD yüzeylerine ulaşır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burada </a:t>
            </a:r>
            <a:r>
              <a:rPr sz="1100" spc="-5" dirty="0">
                <a:latin typeface="Times New Roman"/>
                <a:cs typeface="Times New Roman"/>
              </a:rPr>
              <a:t>elektronik sinyallere  dönüştürülür. Gövdenin tek </a:t>
            </a:r>
            <a:r>
              <a:rPr sz="1100" dirty="0">
                <a:latin typeface="Times New Roman"/>
                <a:cs typeface="Times New Roman"/>
              </a:rPr>
              <a:t>ışık </a:t>
            </a:r>
            <a:r>
              <a:rPr sz="1100" spc="-5" dirty="0">
                <a:latin typeface="Times New Roman"/>
                <a:cs typeface="Times New Roman"/>
              </a:rPr>
              <a:t>giren yeri objektiflerdir. Objektifleri göze benzetirsek,  kamera gövdesi insan beynine karşılık gelir. Çekilen </a:t>
            </a:r>
            <a:r>
              <a:rPr sz="1100" dirty="0">
                <a:latin typeface="Times New Roman"/>
                <a:cs typeface="Times New Roman"/>
              </a:rPr>
              <a:t>tüm </a:t>
            </a:r>
            <a:r>
              <a:rPr sz="1100" spc="-5" dirty="0">
                <a:latin typeface="Times New Roman"/>
                <a:cs typeface="Times New Roman"/>
              </a:rPr>
              <a:t>görüntüler burada işlenir.  Gövdenin dış kısmında bir düğmeye basıldığında </a:t>
            </a:r>
            <a:r>
              <a:rPr sz="1100" spc="-1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işlem içerideki elektronik devrelerde  gerçekleştirilir. Gövde; batarya, objektif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bakaç gibi </a:t>
            </a:r>
            <a:r>
              <a:rPr sz="1100" dirty="0">
                <a:latin typeface="Times New Roman"/>
                <a:cs typeface="Times New Roman"/>
              </a:rPr>
              <a:t>parçaları da </a:t>
            </a:r>
            <a:r>
              <a:rPr sz="1100" spc="-5" dirty="0">
                <a:latin typeface="Times New Roman"/>
                <a:cs typeface="Times New Roman"/>
              </a:rPr>
              <a:t>üzerinde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taşır.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700"/>
              </a:lnSpc>
            </a:pP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gövdeleri insan </a:t>
            </a:r>
            <a:r>
              <a:rPr sz="1100" dirty="0">
                <a:latin typeface="Times New Roman"/>
                <a:cs typeface="Times New Roman"/>
              </a:rPr>
              <a:t>vücudunun </a:t>
            </a:r>
            <a:r>
              <a:rPr sz="1100" spc="-5" dirty="0">
                <a:latin typeface="Times New Roman"/>
                <a:cs typeface="Times New Roman"/>
              </a:rPr>
              <a:t>ergonomik </a:t>
            </a:r>
            <a:r>
              <a:rPr sz="1100" dirty="0">
                <a:latin typeface="Times New Roman"/>
                <a:cs typeface="Times New Roman"/>
              </a:rPr>
              <a:t>yapısına </a:t>
            </a:r>
            <a:r>
              <a:rPr sz="1100" spc="-5" dirty="0">
                <a:latin typeface="Times New Roman"/>
                <a:cs typeface="Times New Roman"/>
              </a:rPr>
              <a:t>göre üretilmişlerdir.  Gövdenin üst kısmında bulunan taşıma sapı, kameramanın </a:t>
            </a:r>
            <a:r>
              <a:rPr sz="1100" dirty="0">
                <a:latin typeface="Times New Roman"/>
                <a:cs typeface="Times New Roman"/>
              </a:rPr>
              <a:t>cihazı </a:t>
            </a:r>
            <a:r>
              <a:rPr sz="1100" spc="-5" dirty="0">
                <a:latin typeface="Times New Roman"/>
                <a:cs typeface="Times New Roman"/>
              </a:rPr>
              <a:t>elde </a:t>
            </a:r>
            <a:r>
              <a:rPr sz="1100" dirty="0">
                <a:latin typeface="Times New Roman"/>
                <a:cs typeface="Times New Roman"/>
              </a:rPr>
              <a:t>dengeli bir </a:t>
            </a:r>
            <a:r>
              <a:rPr sz="1100" spc="-5" dirty="0">
                <a:latin typeface="Times New Roman"/>
                <a:cs typeface="Times New Roman"/>
              </a:rPr>
              <a:t>şekilde  </a:t>
            </a:r>
            <a:r>
              <a:rPr sz="1100" dirty="0">
                <a:latin typeface="Times New Roman"/>
                <a:cs typeface="Times New Roman"/>
              </a:rPr>
              <a:t>tutarak </a:t>
            </a:r>
            <a:r>
              <a:rPr sz="1100" spc="-5" dirty="0">
                <a:latin typeface="Times New Roman"/>
                <a:cs typeface="Times New Roman"/>
              </a:rPr>
              <a:t>çekim yapmasını sağlar. Kameranın altında </a:t>
            </a:r>
            <a:r>
              <a:rPr sz="1100" dirty="0">
                <a:latin typeface="Times New Roman"/>
                <a:cs typeface="Times New Roman"/>
              </a:rPr>
              <a:t>bulunan </a:t>
            </a:r>
            <a:r>
              <a:rPr sz="1100" spc="-5" dirty="0">
                <a:latin typeface="Times New Roman"/>
                <a:cs typeface="Times New Roman"/>
              </a:rPr>
              <a:t>yumuşak </a:t>
            </a:r>
            <a:r>
              <a:rPr sz="1100" dirty="0">
                <a:latin typeface="Times New Roman"/>
                <a:cs typeface="Times New Roman"/>
              </a:rPr>
              <a:t>plastik </a:t>
            </a:r>
            <a:r>
              <a:rPr sz="1100" spc="-5" dirty="0">
                <a:latin typeface="Times New Roman"/>
                <a:cs typeface="Times New Roman"/>
              </a:rPr>
              <a:t>malzeme  kamera omuzda </a:t>
            </a:r>
            <a:r>
              <a:rPr sz="1100" dirty="0">
                <a:latin typeface="Times New Roman"/>
                <a:cs typeface="Times New Roman"/>
              </a:rPr>
              <a:t>çekim </a:t>
            </a:r>
            <a:r>
              <a:rPr sz="1100" spc="-5" dirty="0">
                <a:latin typeface="Times New Roman"/>
                <a:cs typeface="Times New Roman"/>
              </a:rPr>
              <a:t>yapılırken yastık vazifesi görerek </a:t>
            </a:r>
            <a:r>
              <a:rPr sz="1100" dirty="0">
                <a:latin typeface="Times New Roman"/>
                <a:cs typeface="Times New Roman"/>
              </a:rPr>
              <a:t>hem </a:t>
            </a:r>
            <a:r>
              <a:rPr sz="1100" spc="-5" dirty="0">
                <a:latin typeface="Times New Roman"/>
                <a:cs typeface="Times New Roman"/>
              </a:rPr>
              <a:t>omzu rahatlatır hem </a:t>
            </a:r>
            <a:r>
              <a:rPr sz="1100" dirty="0">
                <a:latin typeface="Times New Roman"/>
                <a:cs typeface="Times New Roman"/>
              </a:rPr>
              <a:t>de  görüntünün </a:t>
            </a:r>
            <a:r>
              <a:rPr sz="1100" spc="-5" dirty="0">
                <a:latin typeface="Times New Roman"/>
                <a:cs typeface="Times New Roman"/>
              </a:rPr>
              <a:t>titremesini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engeller.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359410" algn="just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Gövdenin iç yapısını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gövde </a:t>
            </a:r>
            <a:r>
              <a:rPr sz="1100" dirty="0">
                <a:latin typeface="Times New Roman"/>
                <a:cs typeface="Times New Roman"/>
              </a:rPr>
              <a:t>üzerindeki </a:t>
            </a:r>
            <a:r>
              <a:rPr sz="1100" spc="-5" dirty="0">
                <a:latin typeface="Times New Roman"/>
                <a:cs typeface="Times New Roman"/>
              </a:rPr>
              <a:t>ayarlamaları ileriki konularda </a:t>
            </a:r>
            <a:r>
              <a:rPr sz="1100" spc="-10" dirty="0">
                <a:latin typeface="Times New Roman"/>
                <a:cs typeface="Times New Roman"/>
              </a:rPr>
              <a:t>ve  </a:t>
            </a:r>
            <a:r>
              <a:rPr sz="1100" dirty="0">
                <a:latin typeface="Times New Roman"/>
                <a:cs typeface="Times New Roman"/>
              </a:rPr>
              <a:t>modüllerde daha </a:t>
            </a:r>
            <a:r>
              <a:rPr sz="1100" spc="-5" dirty="0">
                <a:latin typeface="Times New Roman"/>
                <a:cs typeface="Times New Roman"/>
              </a:rPr>
              <a:t>detaylı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göreceğiz.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1414018"/>
            <a:ext cx="5247640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1.4. </a:t>
            </a:r>
            <a:r>
              <a:rPr sz="1400" b="1" spc="-10" dirty="0">
                <a:latin typeface="Times New Roman"/>
                <a:cs typeface="Times New Roman"/>
              </a:rPr>
              <a:t>Bakaç </a:t>
            </a:r>
            <a:r>
              <a:rPr sz="1400" b="1" dirty="0">
                <a:latin typeface="Times New Roman"/>
                <a:cs typeface="Times New Roman"/>
              </a:rPr>
              <a:t>(Vizör)</a:t>
            </a:r>
            <a:endParaRPr sz="14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  <a:spcBef>
                <a:spcPts val="1220"/>
              </a:spcBef>
            </a:pPr>
            <a:r>
              <a:rPr sz="1100" spc="-5" dirty="0">
                <a:latin typeface="Times New Roman"/>
                <a:cs typeface="Times New Roman"/>
              </a:rPr>
              <a:t>Kameramanın, objektifin çektiği görüntüyü </a:t>
            </a:r>
            <a:r>
              <a:rPr sz="1100" dirty="0">
                <a:latin typeface="Times New Roman"/>
                <a:cs typeface="Times New Roman"/>
              </a:rPr>
              <a:t>görmesini </a:t>
            </a:r>
            <a:r>
              <a:rPr sz="1100" spc="-5" dirty="0">
                <a:latin typeface="Times New Roman"/>
                <a:cs typeface="Times New Roman"/>
              </a:rPr>
              <a:t>sağlayan küçük </a:t>
            </a:r>
            <a:r>
              <a:rPr sz="1100" dirty="0">
                <a:latin typeface="Times New Roman"/>
                <a:cs typeface="Times New Roman"/>
              </a:rPr>
              <a:t>monitördür.  </a:t>
            </a:r>
            <a:r>
              <a:rPr sz="1100" spc="-5" dirty="0">
                <a:latin typeface="Times New Roman"/>
                <a:cs typeface="Times New Roman"/>
              </a:rPr>
              <a:t>Bakaç objektifin </a:t>
            </a:r>
            <a:r>
              <a:rPr sz="1100" dirty="0">
                <a:latin typeface="Times New Roman"/>
                <a:cs typeface="Times New Roman"/>
              </a:rPr>
              <a:t>üzerinde, </a:t>
            </a:r>
            <a:r>
              <a:rPr sz="1100" spc="-5" dirty="0">
                <a:latin typeface="Times New Roman"/>
                <a:cs typeface="Times New Roman"/>
              </a:rPr>
              <a:t>genelde </a:t>
            </a:r>
            <a:r>
              <a:rPr sz="1100" dirty="0">
                <a:latin typeface="Times New Roman"/>
                <a:cs typeface="Times New Roman"/>
              </a:rPr>
              <a:t>solda </a:t>
            </a:r>
            <a:r>
              <a:rPr sz="1100" spc="-5" dirty="0">
                <a:latin typeface="Times New Roman"/>
                <a:cs typeface="Times New Roman"/>
              </a:rPr>
              <a:t>bulunur. Renkli veya siyah beyaz </a:t>
            </a:r>
            <a:r>
              <a:rPr sz="1100" dirty="0">
                <a:latin typeface="Times New Roman"/>
                <a:cs typeface="Times New Roman"/>
              </a:rPr>
              <a:t>olanları </a:t>
            </a:r>
            <a:r>
              <a:rPr sz="1100" spc="-5" dirty="0">
                <a:latin typeface="Times New Roman"/>
                <a:cs typeface="Times New Roman"/>
              </a:rPr>
              <a:t>vardır.  </a:t>
            </a: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genellikle </a:t>
            </a:r>
            <a:r>
              <a:rPr sz="1100" dirty="0">
                <a:latin typeface="Times New Roman"/>
                <a:cs typeface="Times New Roman"/>
              </a:rPr>
              <a:t>sağ omuza alındığı için </a:t>
            </a:r>
            <a:r>
              <a:rPr sz="1100" spc="-5" dirty="0">
                <a:latin typeface="Times New Roman"/>
                <a:cs typeface="Times New Roman"/>
              </a:rPr>
              <a:t>bakacın solda bulunması bakış kolaylığı sağlar.  </a:t>
            </a:r>
            <a:r>
              <a:rPr sz="1100" dirty="0">
                <a:latin typeface="Times New Roman"/>
                <a:cs typeface="Times New Roman"/>
              </a:rPr>
              <a:t>Ancak </a:t>
            </a:r>
            <a:r>
              <a:rPr sz="1100" spc="-5" dirty="0">
                <a:latin typeface="Times New Roman"/>
                <a:cs typeface="Times New Roman"/>
              </a:rPr>
              <a:t>bazı bakaçlar solaklar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ayarlanabilme özelliğine sahiptir. Bakaçların </a:t>
            </a:r>
            <a:r>
              <a:rPr sz="1100" dirty="0">
                <a:latin typeface="Times New Roman"/>
                <a:cs typeface="Times New Roman"/>
              </a:rPr>
              <a:t>üzeri, </a:t>
            </a:r>
            <a:r>
              <a:rPr sz="1100" spc="-5" dirty="0">
                <a:latin typeface="Times New Roman"/>
                <a:cs typeface="Times New Roman"/>
              </a:rPr>
              <a:t>gözün  </a:t>
            </a:r>
            <a:r>
              <a:rPr sz="1100" dirty="0">
                <a:latin typeface="Times New Roman"/>
                <a:cs typeface="Times New Roman"/>
              </a:rPr>
              <a:t>zarar </a:t>
            </a:r>
            <a:r>
              <a:rPr sz="1100" spc="-5" dirty="0">
                <a:latin typeface="Times New Roman"/>
                <a:cs typeface="Times New Roman"/>
              </a:rPr>
              <a:t>görmemesi için lastik şeritlerle kaplıdır. Bakaçtan bakarken konuya yoğunlaşabilmek 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daha </a:t>
            </a:r>
            <a:r>
              <a:rPr sz="1100" spc="-5" dirty="0">
                <a:latin typeface="Times New Roman"/>
                <a:cs typeface="Times New Roman"/>
              </a:rPr>
              <a:t>net görebilmek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diğer gözün kapatılması faydalı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olur.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6000"/>
              </a:lnSpc>
            </a:pPr>
            <a:r>
              <a:rPr sz="1100" spc="-5" dirty="0">
                <a:latin typeface="Times New Roman"/>
                <a:cs typeface="Times New Roman"/>
              </a:rPr>
              <a:t>Göz koruyucu lastiğin </a:t>
            </a:r>
            <a:r>
              <a:rPr sz="1100" dirty="0">
                <a:latin typeface="Times New Roman"/>
                <a:cs typeface="Times New Roman"/>
              </a:rPr>
              <a:t>hemen </a:t>
            </a:r>
            <a:r>
              <a:rPr sz="1100" spc="-5" dirty="0">
                <a:latin typeface="Times New Roman"/>
                <a:cs typeface="Times New Roman"/>
              </a:rPr>
              <a:t>altında “dioptri ayarlama halkası” vardır. Bu halka göz  bozukluğu </a:t>
            </a:r>
            <a:r>
              <a:rPr sz="1100" dirty="0">
                <a:latin typeface="Times New Roman"/>
                <a:cs typeface="Times New Roman"/>
              </a:rPr>
              <a:t>olanların </a:t>
            </a:r>
            <a:r>
              <a:rPr sz="1100" spc="-5" dirty="0">
                <a:latin typeface="Times New Roman"/>
                <a:cs typeface="Times New Roman"/>
              </a:rPr>
              <a:t>gözlük kullanmadan görüntüyü </a:t>
            </a:r>
            <a:r>
              <a:rPr sz="1100" dirty="0">
                <a:latin typeface="Times New Roman"/>
                <a:cs typeface="Times New Roman"/>
              </a:rPr>
              <a:t>net </a:t>
            </a:r>
            <a:r>
              <a:rPr sz="1100" spc="-5" dirty="0">
                <a:latin typeface="Times New Roman"/>
                <a:cs typeface="Times New Roman"/>
              </a:rPr>
              <a:t>görmesini sağlar. Bakaçların </a:t>
            </a:r>
            <a:r>
              <a:rPr sz="1100" spc="-10" dirty="0">
                <a:latin typeface="Times New Roman"/>
                <a:cs typeface="Times New Roman"/>
              </a:rPr>
              <a:t>ön  </a:t>
            </a:r>
            <a:r>
              <a:rPr sz="1100" spc="-5" dirty="0">
                <a:latin typeface="Times New Roman"/>
                <a:cs typeface="Times New Roman"/>
              </a:rPr>
              <a:t>tarafında, vizör </a:t>
            </a:r>
            <a:r>
              <a:rPr sz="1100" dirty="0">
                <a:latin typeface="Times New Roman"/>
                <a:cs typeface="Times New Roman"/>
              </a:rPr>
              <a:t>ekranı </a:t>
            </a:r>
            <a:r>
              <a:rPr sz="1100" spc="-5" dirty="0">
                <a:latin typeface="Times New Roman"/>
                <a:cs typeface="Times New Roman"/>
              </a:rPr>
              <a:t>ayarlarını yapabilmek </a:t>
            </a:r>
            <a:r>
              <a:rPr sz="1100" dirty="0">
                <a:latin typeface="Times New Roman"/>
                <a:cs typeface="Times New Roman"/>
              </a:rPr>
              <a:t>için </a:t>
            </a:r>
            <a:r>
              <a:rPr sz="1100" spc="-5" dirty="0">
                <a:latin typeface="Times New Roman"/>
                <a:cs typeface="Times New Roman"/>
              </a:rPr>
              <a:t>bazı </a:t>
            </a:r>
            <a:r>
              <a:rPr sz="1100" dirty="0">
                <a:latin typeface="Times New Roman"/>
                <a:cs typeface="Times New Roman"/>
              </a:rPr>
              <a:t>düğmeler vardır. </a:t>
            </a:r>
            <a:r>
              <a:rPr sz="1100" spc="-5" dirty="0">
                <a:latin typeface="Times New Roman"/>
                <a:cs typeface="Times New Roman"/>
              </a:rPr>
              <a:t>Bu düğmelerle bakaç  görüntüsünün kontrastı, parlaklığı </a:t>
            </a:r>
            <a:r>
              <a:rPr sz="1100" spc="-10" dirty="0">
                <a:latin typeface="Times New Roman"/>
                <a:cs typeface="Times New Roman"/>
              </a:rPr>
              <a:t>vs. </a:t>
            </a:r>
            <a:r>
              <a:rPr sz="1100" spc="-5" dirty="0">
                <a:latin typeface="Times New Roman"/>
                <a:cs typeface="Times New Roman"/>
              </a:rPr>
              <a:t>ayarlanabilir. Burada yapılan ayarlar </a:t>
            </a:r>
            <a:r>
              <a:rPr sz="1100" dirty="0">
                <a:latin typeface="Times New Roman"/>
                <a:cs typeface="Times New Roman"/>
              </a:rPr>
              <a:t>sadece </a:t>
            </a:r>
            <a:r>
              <a:rPr sz="1100" spc="-5" dirty="0">
                <a:latin typeface="Times New Roman"/>
                <a:cs typeface="Times New Roman"/>
              </a:rPr>
              <a:t>bakaçtaki  görüntüyü değiştirir, kasete kaydedilen görüntü üzerinde etkisi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yoktur.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Bakaç </a:t>
            </a:r>
            <a:r>
              <a:rPr sz="1100" dirty="0">
                <a:latin typeface="Times New Roman"/>
                <a:cs typeface="Times New Roman"/>
              </a:rPr>
              <a:t>ekranında </a:t>
            </a:r>
            <a:r>
              <a:rPr sz="1100" spc="-5" dirty="0">
                <a:latin typeface="Times New Roman"/>
                <a:cs typeface="Times New Roman"/>
              </a:rPr>
              <a:t>görüntünün altında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dirty="0">
                <a:latin typeface="Times New Roman"/>
                <a:cs typeface="Times New Roman"/>
              </a:rPr>
              <a:t>üstünde </a:t>
            </a:r>
            <a:r>
              <a:rPr sz="1100" spc="-5" dirty="0">
                <a:latin typeface="Times New Roman"/>
                <a:cs typeface="Times New Roman"/>
              </a:rPr>
              <a:t>çeşitli semboller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yazılar bulunur.  Bu sembol </a:t>
            </a:r>
            <a:r>
              <a:rPr sz="1100" spc="-10" dirty="0">
                <a:latin typeface="Times New Roman"/>
                <a:cs typeface="Times New Roman"/>
              </a:rPr>
              <a:t>ve </a:t>
            </a:r>
            <a:r>
              <a:rPr sz="1100" spc="-5" dirty="0">
                <a:latin typeface="Times New Roman"/>
                <a:cs typeface="Times New Roman"/>
              </a:rPr>
              <a:t>yazılardan çeşitli uyarı sinyallerini takip etmek mümkündür. Kayda  girildiğinde vizör ekranında kırmızı </a:t>
            </a:r>
            <a:r>
              <a:rPr sz="1100" dirty="0">
                <a:latin typeface="Times New Roman"/>
                <a:cs typeface="Times New Roman"/>
              </a:rPr>
              <a:t>“record” </a:t>
            </a:r>
            <a:r>
              <a:rPr sz="1100" spc="-5" dirty="0">
                <a:latin typeface="Times New Roman"/>
                <a:cs typeface="Times New Roman"/>
              </a:rPr>
              <a:t>(REC) ışığı yanar. Kayıttan çıkıldığında </a:t>
            </a:r>
            <a:r>
              <a:rPr sz="1100" spc="-10" dirty="0">
                <a:latin typeface="Times New Roman"/>
                <a:cs typeface="Times New Roman"/>
              </a:rPr>
              <a:t>ise  </a:t>
            </a:r>
            <a:r>
              <a:rPr sz="1100" spc="-5" dirty="0">
                <a:latin typeface="Times New Roman"/>
                <a:cs typeface="Times New Roman"/>
              </a:rPr>
              <a:t>bekleme konumunu </a:t>
            </a:r>
            <a:r>
              <a:rPr sz="1100" dirty="0">
                <a:latin typeface="Times New Roman"/>
                <a:cs typeface="Times New Roman"/>
              </a:rPr>
              <a:t>gösteren </a:t>
            </a:r>
            <a:r>
              <a:rPr sz="1100" spc="-5" dirty="0">
                <a:latin typeface="Times New Roman"/>
                <a:cs typeface="Times New Roman"/>
              </a:rPr>
              <a:t>(genellikle yeşil renkte) </a:t>
            </a:r>
            <a:r>
              <a:rPr sz="1100" dirty="0">
                <a:latin typeface="Times New Roman"/>
                <a:cs typeface="Times New Roman"/>
              </a:rPr>
              <a:t>“stand </a:t>
            </a:r>
            <a:r>
              <a:rPr sz="1100" spc="-5" dirty="0">
                <a:latin typeface="Times New Roman"/>
                <a:cs typeface="Times New Roman"/>
              </a:rPr>
              <a:t>by” (STD) ışığı belirir. Kaset  sona yaklaştığında veya batarya azaldığında kaset </a:t>
            </a:r>
            <a:r>
              <a:rPr sz="1100" spc="-10" dirty="0">
                <a:latin typeface="Times New Roman"/>
                <a:cs typeface="Times New Roman"/>
              </a:rPr>
              <a:t>veya </a:t>
            </a:r>
            <a:r>
              <a:rPr sz="1100" spc="-5" dirty="0">
                <a:latin typeface="Times New Roman"/>
                <a:cs typeface="Times New Roman"/>
              </a:rPr>
              <a:t>batarya sembolleri yanıp sönmeye  </a:t>
            </a:r>
            <a:r>
              <a:rPr sz="1100" dirty="0">
                <a:latin typeface="Times New Roman"/>
                <a:cs typeface="Times New Roman"/>
              </a:rPr>
              <a:t>başlar. </a:t>
            </a:r>
            <a:r>
              <a:rPr sz="1100" spc="-5" dirty="0">
                <a:latin typeface="Times New Roman"/>
                <a:cs typeface="Times New Roman"/>
              </a:rPr>
              <a:t>Kameranın kullanım </a:t>
            </a:r>
            <a:r>
              <a:rPr sz="1100" dirty="0">
                <a:latin typeface="Times New Roman"/>
                <a:cs typeface="Times New Roman"/>
              </a:rPr>
              <a:t>hataları da </a:t>
            </a:r>
            <a:r>
              <a:rPr sz="1100" spc="-5" dirty="0">
                <a:latin typeface="Times New Roman"/>
                <a:cs typeface="Times New Roman"/>
              </a:rPr>
              <a:t>vizör </a:t>
            </a:r>
            <a:r>
              <a:rPr sz="1100" dirty="0">
                <a:latin typeface="Times New Roman"/>
                <a:cs typeface="Times New Roman"/>
              </a:rPr>
              <a:t>ekranında </a:t>
            </a:r>
            <a:r>
              <a:rPr sz="1100" spc="-5" dirty="0">
                <a:latin typeface="Times New Roman"/>
                <a:cs typeface="Times New Roman"/>
              </a:rPr>
              <a:t>görülebilir </a:t>
            </a:r>
            <a:r>
              <a:rPr sz="1100" dirty="0">
                <a:latin typeface="Times New Roman"/>
                <a:cs typeface="Times New Roman"/>
              </a:rPr>
              <a:t>(düşük </a:t>
            </a:r>
            <a:r>
              <a:rPr sz="1100" spc="-5" dirty="0">
                <a:latin typeface="Times New Roman"/>
                <a:cs typeface="Times New Roman"/>
              </a:rPr>
              <a:t>ışık, </a:t>
            </a:r>
            <a:r>
              <a:rPr sz="1100" spc="-10" dirty="0">
                <a:latin typeface="Times New Roman"/>
                <a:cs typeface="Times New Roman"/>
              </a:rPr>
              <a:t>kaset  </a:t>
            </a:r>
            <a:r>
              <a:rPr sz="1100" spc="-5" dirty="0">
                <a:latin typeface="Times New Roman"/>
                <a:cs typeface="Times New Roman"/>
              </a:rPr>
              <a:t>sıkışması, yüksek nem, </a:t>
            </a:r>
            <a:r>
              <a:rPr sz="1100" dirty="0">
                <a:latin typeface="Times New Roman"/>
                <a:cs typeface="Times New Roman"/>
              </a:rPr>
              <a:t>kaset </a:t>
            </a:r>
            <a:r>
              <a:rPr sz="1100" spc="-5" dirty="0">
                <a:latin typeface="Times New Roman"/>
                <a:cs typeface="Times New Roman"/>
              </a:rPr>
              <a:t>yuvasının kapanmaması, mekanik </a:t>
            </a:r>
            <a:r>
              <a:rPr sz="1100" dirty="0">
                <a:latin typeface="Times New Roman"/>
                <a:cs typeface="Times New Roman"/>
              </a:rPr>
              <a:t>hatalar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vb.).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indent="359410" algn="just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Stüdyo kameralarında bakaç </a:t>
            </a:r>
            <a:r>
              <a:rPr sz="1100" dirty="0">
                <a:latin typeface="Times New Roman"/>
                <a:cs typeface="Times New Roman"/>
              </a:rPr>
              <a:t>yerine </a:t>
            </a:r>
            <a:r>
              <a:rPr sz="1100" spc="-5" dirty="0">
                <a:latin typeface="Times New Roman"/>
                <a:cs typeface="Times New Roman"/>
              </a:rPr>
              <a:t>daha büyükçe </a:t>
            </a:r>
            <a:r>
              <a:rPr sz="1100" dirty="0">
                <a:latin typeface="Times New Roman"/>
                <a:cs typeface="Times New Roman"/>
              </a:rPr>
              <a:t>bir </a:t>
            </a:r>
            <a:r>
              <a:rPr sz="1100" spc="-5" dirty="0">
                <a:latin typeface="Times New Roman"/>
                <a:cs typeface="Times New Roman"/>
              </a:rPr>
              <a:t>ekran bulunur. Son yıllarda  üretilen profesyonel omuz kameralarında </a:t>
            </a:r>
            <a:r>
              <a:rPr sz="1100" dirty="0">
                <a:latin typeface="Times New Roman"/>
                <a:cs typeface="Times New Roman"/>
              </a:rPr>
              <a:t>bakacın </a:t>
            </a:r>
            <a:r>
              <a:rPr sz="1100" spc="-5" dirty="0">
                <a:latin typeface="Times New Roman"/>
                <a:cs typeface="Times New Roman"/>
              </a:rPr>
              <a:t>yanı </a:t>
            </a:r>
            <a:r>
              <a:rPr sz="1100" dirty="0">
                <a:latin typeface="Times New Roman"/>
                <a:cs typeface="Times New Roman"/>
              </a:rPr>
              <a:t>sıra </a:t>
            </a:r>
            <a:r>
              <a:rPr sz="1100" spc="-5" dirty="0">
                <a:latin typeface="Times New Roman"/>
                <a:cs typeface="Times New Roman"/>
              </a:rPr>
              <a:t>LCD bir ekran </a:t>
            </a:r>
            <a:r>
              <a:rPr sz="1100" dirty="0">
                <a:latin typeface="Times New Roman"/>
                <a:cs typeface="Times New Roman"/>
              </a:rPr>
              <a:t>da </a:t>
            </a:r>
            <a:r>
              <a:rPr sz="1100" spc="-5" dirty="0">
                <a:latin typeface="Times New Roman"/>
                <a:cs typeface="Times New Roman"/>
              </a:rPr>
              <a:t>yer almaktadır.  </a:t>
            </a:r>
            <a:r>
              <a:rPr sz="1100" dirty="0">
                <a:latin typeface="Times New Roman"/>
                <a:cs typeface="Times New Roman"/>
              </a:rPr>
              <a:t>Kamera </a:t>
            </a:r>
            <a:r>
              <a:rPr sz="1100" spc="-5" dirty="0">
                <a:latin typeface="Times New Roman"/>
                <a:cs typeface="Times New Roman"/>
              </a:rPr>
              <a:t>elde veya ayaklık </a:t>
            </a:r>
            <a:r>
              <a:rPr sz="1100" dirty="0">
                <a:latin typeface="Times New Roman"/>
                <a:cs typeface="Times New Roman"/>
              </a:rPr>
              <a:t>üzerinde </a:t>
            </a:r>
            <a:r>
              <a:rPr sz="1100" spc="-5" dirty="0">
                <a:latin typeface="Times New Roman"/>
                <a:cs typeface="Times New Roman"/>
              </a:rPr>
              <a:t>çekim yaparken </a:t>
            </a:r>
            <a:r>
              <a:rPr sz="1100" dirty="0">
                <a:latin typeface="Times New Roman"/>
                <a:cs typeface="Times New Roman"/>
              </a:rPr>
              <a:t>bu </a:t>
            </a:r>
            <a:r>
              <a:rPr sz="1100" spc="-5" dirty="0">
                <a:latin typeface="Times New Roman"/>
                <a:cs typeface="Times New Roman"/>
              </a:rPr>
              <a:t>ekran kullanılabilir. Ancak kamera  omuzda </a:t>
            </a:r>
            <a:r>
              <a:rPr sz="1100" dirty="0">
                <a:latin typeface="Times New Roman"/>
                <a:cs typeface="Times New Roman"/>
              </a:rPr>
              <a:t>çekim </a:t>
            </a:r>
            <a:r>
              <a:rPr sz="1100" spc="-5" dirty="0">
                <a:latin typeface="Times New Roman"/>
                <a:cs typeface="Times New Roman"/>
              </a:rPr>
              <a:t>yapılıyorsa tek alternatif yine bakaçtır.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6185" y="5935980"/>
            <a:ext cx="2026919" cy="2261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208" y="8336483"/>
            <a:ext cx="4996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50" marR="5080" indent="-2292985">
              <a:lnSpc>
                <a:spcPct val="11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Resim </a:t>
            </a:r>
            <a:r>
              <a:rPr sz="1000" b="1" dirty="0">
                <a:latin typeface="Times New Roman"/>
                <a:cs typeface="Times New Roman"/>
              </a:rPr>
              <a:t>6: </a:t>
            </a:r>
            <a:r>
              <a:rPr sz="1000" b="1" spc="-5" dirty="0">
                <a:latin typeface="Times New Roman"/>
                <a:cs typeface="Times New Roman"/>
              </a:rPr>
              <a:t>Bakacın </a:t>
            </a:r>
            <a:r>
              <a:rPr sz="1000" b="1" dirty="0">
                <a:latin typeface="Times New Roman"/>
                <a:cs typeface="Times New Roman"/>
              </a:rPr>
              <a:t>ayarları, </a:t>
            </a:r>
            <a:r>
              <a:rPr sz="1000" b="1" spc="-10" dirty="0">
                <a:latin typeface="Times New Roman"/>
                <a:cs typeface="Times New Roman"/>
              </a:rPr>
              <a:t>kendi </a:t>
            </a:r>
            <a:r>
              <a:rPr sz="1000" b="1" spc="-5" dirty="0">
                <a:latin typeface="Times New Roman"/>
                <a:cs typeface="Times New Roman"/>
              </a:rPr>
              <a:t>üzerinde </a:t>
            </a:r>
            <a:r>
              <a:rPr sz="1000" b="1" dirty="0">
                <a:latin typeface="Times New Roman"/>
                <a:cs typeface="Times New Roman"/>
              </a:rPr>
              <a:t>veya </a:t>
            </a:r>
            <a:r>
              <a:rPr sz="1000" b="1" spc="-5" dirty="0">
                <a:latin typeface="Times New Roman"/>
                <a:cs typeface="Times New Roman"/>
              </a:rPr>
              <a:t>objektifin </a:t>
            </a:r>
            <a:r>
              <a:rPr sz="1000" b="1" spc="-10" dirty="0">
                <a:latin typeface="Times New Roman"/>
                <a:cs typeface="Times New Roman"/>
              </a:rPr>
              <a:t>üst </a:t>
            </a:r>
            <a:r>
              <a:rPr sz="1000" b="1" spc="-5" dirty="0">
                <a:latin typeface="Times New Roman"/>
                <a:cs typeface="Times New Roman"/>
              </a:rPr>
              <a:t>tarafında yer alan düğmelerle  yapılır.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00430" y="1759585"/>
            <a:ext cx="1483360" cy="342265"/>
          </a:xfrm>
          <a:custGeom>
            <a:avLst/>
            <a:gdLst/>
            <a:ahLst/>
            <a:cxnLst/>
            <a:rect l="l" t="t" r="r" b="b"/>
            <a:pathLst>
              <a:path w="1483360" h="342264">
                <a:moveTo>
                  <a:pt x="1312164" y="0"/>
                </a:moveTo>
                <a:lnTo>
                  <a:pt x="171132" y="0"/>
                </a:lnTo>
                <a:lnTo>
                  <a:pt x="125638" y="6110"/>
                </a:lnTo>
                <a:lnTo>
                  <a:pt x="84758" y="23358"/>
                </a:lnTo>
                <a:lnTo>
                  <a:pt x="50123" y="50117"/>
                </a:lnTo>
                <a:lnTo>
                  <a:pt x="23364" y="84760"/>
                </a:lnTo>
                <a:lnTo>
                  <a:pt x="6113" y="125662"/>
                </a:lnTo>
                <a:lnTo>
                  <a:pt x="0" y="171196"/>
                </a:lnTo>
                <a:lnTo>
                  <a:pt x="6113" y="216676"/>
                </a:lnTo>
                <a:lnTo>
                  <a:pt x="23364" y="257541"/>
                </a:lnTo>
                <a:lnTo>
                  <a:pt x="50123" y="292163"/>
                </a:lnTo>
                <a:lnTo>
                  <a:pt x="84758" y="318911"/>
                </a:lnTo>
                <a:lnTo>
                  <a:pt x="125638" y="336154"/>
                </a:lnTo>
                <a:lnTo>
                  <a:pt x="171132" y="342265"/>
                </a:lnTo>
                <a:lnTo>
                  <a:pt x="1312164" y="342265"/>
                </a:lnTo>
                <a:lnTo>
                  <a:pt x="1357697" y="336154"/>
                </a:lnTo>
                <a:lnTo>
                  <a:pt x="1398599" y="318911"/>
                </a:lnTo>
                <a:lnTo>
                  <a:pt x="1433242" y="292163"/>
                </a:lnTo>
                <a:lnTo>
                  <a:pt x="1460001" y="257541"/>
                </a:lnTo>
                <a:lnTo>
                  <a:pt x="1477249" y="216676"/>
                </a:lnTo>
                <a:lnTo>
                  <a:pt x="1483359" y="171196"/>
                </a:lnTo>
                <a:lnTo>
                  <a:pt x="1477249" y="125662"/>
                </a:lnTo>
                <a:lnTo>
                  <a:pt x="1460001" y="84760"/>
                </a:lnTo>
                <a:lnTo>
                  <a:pt x="1433242" y="50117"/>
                </a:lnTo>
                <a:lnTo>
                  <a:pt x="1398599" y="23358"/>
                </a:lnTo>
                <a:lnTo>
                  <a:pt x="1357697" y="6110"/>
                </a:lnTo>
                <a:lnTo>
                  <a:pt x="1312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550" y="1600200"/>
            <a:ext cx="6096000" cy="59500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>
              <a:latin typeface="Times New Roman"/>
              <a:cs typeface="Times New Roman"/>
            </a:endParaRPr>
          </a:p>
          <a:p>
            <a:pPr marL="611505" marR="604520" indent="150495">
              <a:lnSpc>
                <a:spcPct val="110100"/>
              </a:lnSpc>
            </a:pPr>
            <a:r>
              <a:rPr sz="2000" b="1" dirty="0">
                <a:latin typeface="Times New Roman"/>
                <a:cs typeface="Times New Roman"/>
              </a:rPr>
              <a:t>2. </a:t>
            </a:r>
            <a:r>
              <a:rPr sz="2000" b="1" spc="-5" dirty="0">
                <a:latin typeface="Times New Roman"/>
                <a:cs typeface="Times New Roman"/>
              </a:rPr>
              <a:t>KAMERANIN EKLENEBİLİR  PARÇALARI </a:t>
            </a:r>
            <a:r>
              <a:rPr sz="2000" b="1" spc="5" dirty="0">
                <a:latin typeface="Times New Roman"/>
                <a:cs typeface="Times New Roman"/>
              </a:rPr>
              <a:t>VE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AKSESUARLARI</a:t>
            </a:r>
            <a:endParaRPr sz="2000">
              <a:latin typeface="Times New Roman"/>
              <a:cs typeface="Times New Roman"/>
            </a:endParaRPr>
          </a:p>
          <a:p>
            <a:pPr marL="12700" marR="5080" indent="359410" algn="just">
              <a:lnSpc>
                <a:spcPct val="95700"/>
              </a:lnSpc>
              <a:spcBef>
                <a:spcPts val="1340"/>
              </a:spcBef>
            </a:pPr>
            <a:r>
              <a:rPr sz="1600" spc="-5" dirty="0">
                <a:latin typeface="Times New Roman"/>
                <a:cs typeface="Times New Roman"/>
              </a:rPr>
              <a:t>Kameraların değişik amaçlar </a:t>
            </a:r>
            <a:r>
              <a:rPr sz="1600" dirty="0">
                <a:latin typeface="Times New Roman"/>
                <a:cs typeface="Times New Roman"/>
              </a:rPr>
              <a:t>için </a:t>
            </a:r>
            <a:r>
              <a:rPr sz="1600" spc="-5" dirty="0">
                <a:latin typeface="Times New Roman"/>
                <a:cs typeface="Times New Roman"/>
              </a:rPr>
              <a:t>üretilmiş </a:t>
            </a:r>
            <a:r>
              <a:rPr sz="1600" dirty="0">
                <a:latin typeface="Times New Roman"/>
                <a:cs typeface="Times New Roman"/>
              </a:rPr>
              <a:t>birçok </a:t>
            </a:r>
            <a:r>
              <a:rPr sz="1600" spc="-5" dirty="0">
                <a:latin typeface="Times New Roman"/>
                <a:cs typeface="Times New Roman"/>
              </a:rPr>
              <a:t>eklenebilir parçaları </a:t>
            </a:r>
            <a:r>
              <a:rPr sz="1600" spc="-10" dirty="0">
                <a:latin typeface="Times New Roman"/>
                <a:cs typeface="Times New Roman"/>
              </a:rPr>
              <a:t>ve </a:t>
            </a:r>
            <a:r>
              <a:rPr sz="1600" dirty="0">
                <a:latin typeface="Times New Roman"/>
                <a:cs typeface="Times New Roman"/>
              </a:rPr>
              <a:t>aksesuarları  vardır. </a:t>
            </a:r>
            <a:r>
              <a:rPr sz="1600" spc="-5" dirty="0">
                <a:latin typeface="Times New Roman"/>
                <a:cs typeface="Times New Roman"/>
              </a:rPr>
              <a:t>Bunlardan bazıları </a:t>
            </a:r>
            <a:r>
              <a:rPr sz="1600" dirty="0">
                <a:latin typeface="Times New Roman"/>
                <a:cs typeface="Times New Roman"/>
              </a:rPr>
              <a:t>bir </a:t>
            </a:r>
            <a:r>
              <a:rPr sz="1600" spc="-5" dirty="0">
                <a:latin typeface="Times New Roman"/>
                <a:cs typeface="Times New Roman"/>
              </a:rPr>
              <a:t>çekimin olmazsa olmazıdır, bunların yokluğunda çekim  yapılamaz. Bazı </a:t>
            </a:r>
            <a:r>
              <a:rPr sz="1600" dirty="0">
                <a:latin typeface="Times New Roman"/>
                <a:cs typeface="Times New Roman"/>
              </a:rPr>
              <a:t>parça </a:t>
            </a:r>
            <a:r>
              <a:rPr sz="1600" spc="-10" dirty="0">
                <a:latin typeface="Times New Roman"/>
                <a:cs typeface="Times New Roman"/>
              </a:rPr>
              <a:t>ve </a:t>
            </a:r>
            <a:r>
              <a:rPr sz="1600" spc="-5" dirty="0">
                <a:latin typeface="Times New Roman"/>
                <a:cs typeface="Times New Roman"/>
              </a:rPr>
              <a:t>aksesuarlar ise çekimin </a:t>
            </a:r>
            <a:r>
              <a:rPr sz="1600" dirty="0">
                <a:latin typeface="Times New Roman"/>
                <a:cs typeface="Times New Roman"/>
              </a:rPr>
              <a:t>ön </a:t>
            </a:r>
            <a:r>
              <a:rPr sz="1600" spc="-5" dirty="0">
                <a:latin typeface="Times New Roman"/>
                <a:cs typeface="Times New Roman"/>
              </a:rPr>
              <a:t>şartı değildir; görüntüye </a:t>
            </a:r>
            <a:r>
              <a:rPr sz="1600" dirty="0">
                <a:latin typeface="Times New Roman"/>
                <a:cs typeface="Times New Roman"/>
              </a:rPr>
              <a:t>estetik  </a:t>
            </a:r>
            <a:r>
              <a:rPr sz="1600" spc="-5" dirty="0">
                <a:latin typeface="Times New Roman"/>
                <a:cs typeface="Times New Roman"/>
              </a:rPr>
              <a:t>kazandırmak, kameramanın işini kolaylaştırmak veya </a:t>
            </a:r>
            <a:r>
              <a:rPr sz="1600" dirty="0">
                <a:latin typeface="Times New Roman"/>
                <a:cs typeface="Times New Roman"/>
              </a:rPr>
              <a:t>daha </a:t>
            </a:r>
            <a:r>
              <a:rPr sz="1600" spc="-5" dirty="0">
                <a:latin typeface="Times New Roman"/>
                <a:cs typeface="Times New Roman"/>
              </a:rPr>
              <a:t>kaliteli görüntü toplamak  amacıyla kullanılır.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2.1. </a:t>
            </a:r>
            <a:r>
              <a:rPr sz="2000" b="1" spc="-5" dirty="0">
                <a:latin typeface="Times New Roman"/>
                <a:cs typeface="Times New Roman"/>
              </a:rPr>
              <a:t>Batarya </a:t>
            </a:r>
            <a:r>
              <a:rPr sz="2000" b="1" spc="-10" dirty="0">
                <a:latin typeface="Times New Roman"/>
                <a:cs typeface="Times New Roman"/>
              </a:rPr>
              <a:t>(Akü)</a:t>
            </a:r>
            <a:endParaRPr sz="2000">
              <a:latin typeface="Times New Roman"/>
              <a:cs typeface="Times New Roman"/>
            </a:endParaRPr>
          </a:p>
          <a:p>
            <a:pPr marL="12700" marR="8255" indent="359410" algn="just">
              <a:lnSpc>
                <a:spcPct val="95800"/>
              </a:lnSpc>
              <a:spcBef>
                <a:spcPts val="1220"/>
              </a:spcBef>
            </a:pPr>
            <a:r>
              <a:rPr sz="1600" dirty="0">
                <a:latin typeface="Times New Roman"/>
                <a:cs typeface="Times New Roman"/>
              </a:rPr>
              <a:t>Başta </a:t>
            </a:r>
            <a:r>
              <a:rPr sz="1600" spc="-5" dirty="0">
                <a:latin typeface="Times New Roman"/>
                <a:cs typeface="Times New Roman"/>
              </a:rPr>
              <a:t>kameralar olmak </a:t>
            </a:r>
            <a:r>
              <a:rPr sz="1600" dirty="0">
                <a:latin typeface="Times New Roman"/>
                <a:cs typeface="Times New Roman"/>
              </a:rPr>
              <a:t>üzere </a:t>
            </a:r>
            <a:r>
              <a:rPr sz="1600" spc="-5" dirty="0">
                <a:latin typeface="Times New Roman"/>
                <a:cs typeface="Times New Roman"/>
              </a:rPr>
              <a:t>stüdyodaki bütün elektronik cihazlar bir enerji  kaynağından güç alarak çalışır. Bu güç kaynağı elektriktir. Stüdyo içinde enerji kaynağına  bağlanmanın zor olduğu </a:t>
            </a:r>
            <a:r>
              <a:rPr sz="1600" dirty="0">
                <a:latin typeface="Times New Roman"/>
                <a:cs typeface="Times New Roman"/>
              </a:rPr>
              <a:t>durumlarda </a:t>
            </a:r>
            <a:r>
              <a:rPr sz="1600" spc="-5" dirty="0">
                <a:latin typeface="Times New Roman"/>
                <a:cs typeface="Times New Roman"/>
              </a:rPr>
              <a:t>veya </a:t>
            </a:r>
            <a:r>
              <a:rPr sz="1600" spc="5" dirty="0">
                <a:latin typeface="Times New Roman"/>
                <a:cs typeface="Times New Roman"/>
              </a:rPr>
              <a:t>dış </a:t>
            </a:r>
            <a:r>
              <a:rPr sz="1600" spc="-5" dirty="0">
                <a:latin typeface="Times New Roman"/>
                <a:cs typeface="Times New Roman"/>
              </a:rPr>
              <a:t>mekânlarda çekim yaparken </a:t>
            </a:r>
            <a:r>
              <a:rPr sz="1600" dirty="0">
                <a:latin typeface="Times New Roman"/>
                <a:cs typeface="Times New Roman"/>
              </a:rPr>
              <a:t>bu </a:t>
            </a:r>
            <a:r>
              <a:rPr sz="1600" spc="-5" dirty="0">
                <a:latin typeface="Times New Roman"/>
                <a:cs typeface="Times New Roman"/>
              </a:rPr>
              <a:t>cihazlar  enerjilerini bataryalardan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alır.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9525" indent="359410" algn="just">
              <a:lnSpc>
                <a:spcPct val="95900"/>
              </a:lnSpc>
            </a:pPr>
            <a:r>
              <a:rPr sz="1600" spc="-5" dirty="0">
                <a:latin typeface="Times New Roman"/>
                <a:cs typeface="Times New Roman"/>
              </a:rPr>
              <a:t>Bataryalar veya diğer </a:t>
            </a:r>
            <a:r>
              <a:rPr sz="1600" dirty="0">
                <a:latin typeface="Times New Roman"/>
                <a:cs typeface="Times New Roman"/>
              </a:rPr>
              <a:t>adıyla aküler, </a:t>
            </a:r>
            <a:r>
              <a:rPr sz="1600" spc="-5" dirty="0">
                <a:latin typeface="Times New Roman"/>
                <a:cs typeface="Times New Roman"/>
              </a:rPr>
              <a:t>içinde bulunan kimyasal maddelerin reaksiyona  girmesi sonucu doğru akım </a:t>
            </a:r>
            <a:r>
              <a:rPr sz="1600" dirty="0">
                <a:latin typeface="Times New Roman"/>
                <a:cs typeface="Times New Roman"/>
              </a:rPr>
              <a:t>üreterek </a:t>
            </a:r>
            <a:r>
              <a:rPr sz="1600" spc="-5" dirty="0">
                <a:latin typeface="Times New Roman"/>
                <a:cs typeface="Times New Roman"/>
              </a:rPr>
              <a:t>kamera </a:t>
            </a:r>
            <a:r>
              <a:rPr sz="1600" dirty="0">
                <a:latin typeface="Times New Roman"/>
                <a:cs typeface="Times New Roman"/>
              </a:rPr>
              <a:t>için </a:t>
            </a:r>
            <a:r>
              <a:rPr sz="1600" spc="-5" dirty="0">
                <a:latin typeface="Times New Roman"/>
                <a:cs typeface="Times New Roman"/>
              </a:rPr>
              <a:t>gerekli enerijiyi sağlar. Kameralar  </a:t>
            </a:r>
            <a:r>
              <a:rPr sz="1600" dirty="0">
                <a:latin typeface="Times New Roman"/>
                <a:cs typeface="Times New Roman"/>
              </a:rPr>
              <a:t>doğrudan </a:t>
            </a:r>
            <a:r>
              <a:rPr sz="1600" spc="-5" dirty="0">
                <a:latin typeface="Times New Roman"/>
                <a:cs typeface="Times New Roman"/>
              </a:rPr>
              <a:t>prize de takılabildikleri </a:t>
            </a:r>
            <a:r>
              <a:rPr sz="1600" dirty="0">
                <a:latin typeface="Times New Roman"/>
                <a:cs typeface="Times New Roman"/>
              </a:rPr>
              <a:t>için </a:t>
            </a:r>
            <a:r>
              <a:rPr sz="1600" spc="-5" dirty="0">
                <a:latin typeface="Times New Roman"/>
                <a:cs typeface="Times New Roman"/>
              </a:rPr>
              <a:t>bataryalar kameranın </a:t>
            </a:r>
            <a:r>
              <a:rPr sz="1600" spc="-10" dirty="0">
                <a:latin typeface="Times New Roman"/>
                <a:cs typeface="Times New Roman"/>
              </a:rPr>
              <a:t>olmazsa </a:t>
            </a:r>
            <a:r>
              <a:rPr sz="1600" spc="-5" dirty="0">
                <a:latin typeface="Times New Roman"/>
                <a:cs typeface="Times New Roman"/>
              </a:rPr>
              <a:t>olmaz </a:t>
            </a:r>
            <a:r>
              <a:rPr sz="1600" dirty="0">
                <a:latin typeface="Times New Roman"/>
                <a:cs typeface="Times New Roman"/>
              </a:rPr>
              <a:t>parçası </a:t>
            </a:r>
            <a:r>
              <a:rPr sz="1600" spc="-5" dirty="0">
                <a:latin typeface="Times New Roman"/>
                <a:cs typeface="Times New Roman"/>
              </a:rPr>
              <a:t>değildir.  Elektrik şebekesine kablolarla bağlı olmak </a:t>
            </a:r>
            <a:r>
              <a:rPr sz="1600" dirty="0">
                <a:latin typeface="Times New Roman"/>
                <a:cs typeface="Times New Roman"/>
              </a:rPr>
              <a:t>kameranın </a:t>
            </a:r>
            <a:r>
              <a:rPr sz="1600" spc="-5" dirty="0">
                <a:latin typeface="Times New Roman"/>
                <a:cs typeface="Times New Roman"/>
              </a:rPr>
              <a:t>hareket kabiliyetini sınırlar. </a:t>
            </a:r>
            <a:r>
              <a:rPr sz="1600" spc="-10" dirty="0">
                <a:latin typeface="Times New Roman"/>
                <a:cs typeface="Times New Roman"/>
              </a:rPr>
              <a:t>Oysa  </a:t>
            </a:r>
            <a:r>
              <a:rPr sz="1600" spc="-5" dirty="0">
                <a:latin typeface="Times New Roman"/>
                <a:cs typeface="Times New Roman"/>
              </a:rPr>
              <a:t>batarya ile beslenen kamera serbestçe hareket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edebilir.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6556</Words>
  <Application>Microsoft Office PowerPoint</Application>
  <PresentationFormat>Özel</PresentationFormat>
  <Paragraphs>579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Office Theme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subject>yeni müfredat</dc:subject>
  <dc:creator>Murat Toprak</dc:creator>
  <cp:lastModifiedBy>sbm6</cp:lastModifiedBy>
  <cp:revision>4</cp:revision>
  <dcterms:created xsi:type="dcterms:W3CDTF">2018-11-13T18:02:19Z</dcterms:created>
  <dcterms:modified xsi:type="dcterms:W3CDTF">2020-11-24T11:27:15Z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2018-11-13T00:00:00Z</vt:filetime>
  </property>
</Properties>
</file>