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5"/>
  </p:notesMasterIdLst>
  <p:handoutMasterIdLst>
    <p:handoutMasterId r:id="rId16"/>
  </p:handoutMasterIdLst>
  <p:sldIdLst>
    <p:sldId id="1719" r:id="rId2"/>
    <p:sldId id="1875" r:id="rId3"/>
    <p:sldId id="1880" r:id="rId4"/>
    <p:sldId id="1882" r:id="rId5"/>
    <p:sldId id="1881" r:id="rId6"/>
    <p:sldId id="1883" r:id="rId7"/>
    <p:sldId id="1884" r:id="rId8"/>
    <p:sldId id="1885" r:id="rId9"/>
    <p:sldId id="1886" r:id="rId10"/>
    <p:sldId id="1887" r:id="rId11"/>
    <p:sldId id="1888" r:id="rId12"/>
    <p:sldId id="1889" r:id="rId13"/>
    <p:sldId id="1890"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75"/>
            <p14:sldId id="1880"/>
            <p14:sldId id="1882"/>
            <p14:sldId id="1881"/>
            <p14:sldId id="1883"/>
            <p14:sldId id="1884"/>
            <p14:sldId id="1885"/>
            <p14:sldId id="1886"/>
            <p14:sldId id="1887"/>
            <p14:sldId id="1888"/>
            <p14:sldId id="1889"/>
            <p14:sldId id="18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3" autoAdjust="0"/>
    <p:restoredTop sz="89888" autoAdjust="0"/>
  </p:normalViewPr>
  <p:slideViewPr>
    <p:cSldViewPr snapToGrid="0">
      <p:cViewPr varScale="1">
        <p:scale>
          <a:sx n="78" d="100"/>
          <a:sy n="78" d="100"/>
        </p:scale>
        <p:origin x="845" y="67"/>
      </p:cViewPr>
      <p:guideLst/>
    </p:cSldViewPr>
  </p:slideViewPr>
  <p:outlineViewPr>
    <p:cViewPr>
      <p:scale>
        <a:sx n="33" d="100"/>
        <a:sy n="33" d="100"/>
      </p:scale>
      <p:origin x="0" y="-774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2/27/2021 9:41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2/27/2021 7:00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2/27/2021 7:00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2/27/2021 7:01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08757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F73B9B9-9E41-4DBB-94A3-4364320D13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09D6718A-B988-482C-9920-3581A02B86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3E5-E6CA-4082-B61C-78CF8B2F4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E32D4-0FA2-4B63-84D9-745E4FDF2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70E66-3F68-492D-8559-F15B8D91828B}"/>
              </a:ext>
            </a:extLst>
          </p:cNvPr>
          <p:cNvSpPr>
            <a:spLocks noGrp="1"/>
          </p:cNvSpPr>
          <p:nvPr>
            <p:ph type="dt" sz="half" idx="10"/>
          </p:nvPr>
        </p:nvSpPr>
        <p:spPr/>
        <p:txBody>
          <a:bodyPr/>
          <a:lstStyle/>
          <a:p>
            <a:fld id="{CB99F6E2-1D88-403D-BE5B-2B847968D287}" type="datetimeFigureOut">
              <a:rPr lang="en-US" smtClean="0"/>
              <a:t>2/27/2021</a:t>
            </a:fld>
            <a:endParaRPr lang="en-US"/>
          </a:p>
        </p:txBody>
      </p:sp>
      <p:sp>
        <p:nvSpPr>
          <p:cNvPr id="5" name="Footer Placeholder 4">
            <a:extLst>
              <a:ext uri="{FF2B5EF4-FFF2-40B4-BE49-F238E27FC236}">
                <a16:creationId xmlns:a16="http://schemas.microsoft.com/office/drawing/2014/main" id="{EC1BD50F-5CD0-4626-9A78-1C32A46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8CB6-5B13-4DCC-B14C-C99215D93E4A}"/>
              </a:ext>
            </a:extLst>
          </p:cNvPr>
          <p:cNvSpPr>
            <a:spLocks noGrp="1"/>
          </p:cNvSpPr>
          <p:nvPr>
            <p:ph type="sldNum" sz="quarter" idx="12"/>
          </p:nvPr>
        </p:nvSpPr>
        <p:spPr/>
        <p:txBody>
          <a:bodyPr/>
          <a:lstStyle/>
          <a:p>
            <a:fld id="{DE313039-BA08-4CB6-8D0B-E35E880E5763}" type="slidenum">
              <a:rPr lang="en-US" smtClean="0"/>
              <a:t>‹#›</a:t>
            </a:fld>
            <a:endParaRPr lang="en-US"/>
          </a:p>
        </p:txBody>
      </p:sp>
      <p:pic>
        <p:nvPicPr>
          <p:cNvPr id="7" name="Picture 6">
            <a:extLst>
              <a:ext uri="{FF2B5EF4-FFF2-40B4-BE49-F238E27FC236}">
                <a16:creationId xmlns:a16="http://schemas.microsoft.com/office/drawing/2014/main" id="{DFE3C2A6-0AE2-42A9-8ABE-8BF87AC4F0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31505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743" r:id="rId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4844" y="3062398"/>
            <a:ext cx="4167887" cy="553998"/>
          </a:xfrm>
        </p:spPr>
        <p:txBody>
          <a:bodyPr/>
          <a:lstStyle/>
          <a:p>
            <a:r>
              <a:rPr lang="tr-TR" dirty="0" err="1"/>
              <a:t>PowerShell</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1DD-7557-4DD3-831D-A808A3040FAB}"/>
              </a:ext>
            </a:extLst>
          </p:cNvPr>
          <p:cNvSpPr>
            <a:spLocks noGrp="1"/>
          </p:cNvSpPr>
          <p:nvPr>
            <p:ph type="title"/>
          </p:nvPr>
        </p:nvSpPr>
        <p:spPr/>
        <p:txBody>
          <a:bodyPr/>
          <a:lstStyle/>
          <a:p>
            <a:r>
              <a:rPr lang="tr-TR" dirty="0" err="1"/>
              <a:t>PowerShell</a:t>
            </a:r>
            <a:r>
              <a:rPr lang="tr-TR" dirty="0"/>
              <a:t> Object </a:t>
            </a:r>
            <a:r>
              <a:rPr lang="tr-TR" dirty="0" err="1"/>
              <a:t>Cmdlets</a:t>
            </a:r>
            <a:endParaRPr lang="en-US" dirty="0"/>
          </a:p>
        </p:txBody>
      </p:sp>
      <p:sp>
        <p:nvSpPr>
          <p:cNvPr id="6" name="TextBox 5">
            <a:extLst>
              <a:ext uri="{FF2B5EF4-FFF2-40B4-BE49-F238E27FC236}">
                <a16:creationId xmlns:a16="http://schemas.microsoft.com/office/drawing/2014/main" id="{3A9D61F3-06CC-47ED-8EDB-A7F6648CF292}"/>
              </a:ext>
            </a:extLst>
          </p:cNvPr>
          <p:cNvSpPr txBox="1"/>
          <p:nvPr/>
        </p:nvSpPr>
        <p:spPr>
          <a:xfrm>
            <a:off x="588263" y="1951672"/>
            <a:ext cx="6097554" cy="1477328"/>
          </a:xfrm>
          <a:prstGeom prst="rect">
            <a:avLst/>
          </a:prstGeom>
          <a:noFill/>
        </p:spPr>
        <p:txBody>
          <a:bodyPr wrap="square">
            <a:spAutoFit/>
          </a:bodyPr>
          <a:lstStyle/>
          <a:p>
            <a:r>
              <a:rPr lang="en-US" sz="1800" dirty="0">
                <a:solidFill>
                  <a:srgbClr val="0000FF"/>
                </a:solidFill>
                <a:latin typeface="Lucida Console" panose="020B0609040504020204" pitchFamily="49" charset="0"/>
              </a:rPr>
              <a:t>Select-Object</a:t>
            </a:r>
            <a:r>
              <a:rPr lang="en-US" sz="1800" dirty="0">
                <a:solidFill>
                  <a:prstClr val="black"/>
                </a:solidFill>
                <a:latin typeface="Lucida Console" panose="020B0609040504020204" pitchFamily="49" charset="0"/>
              </a:rPr>
              <a:t> </a:t>
            </a:r>
          </a:p>
          <a:p>
            <a:r>
              <a:rPr lang="en-US" sz="1800" dirty="0">
                <a:solidFill>
                  <a:srgbClr val="0000FF"/>
                </a:solidFill>
                <a:latin typeface="Lucida Console" panose="020B0609040504020204" pitchFamily="49" charset="0"/>
              </a:rPr>
              <a:t>Where-Object</a:t>
            </a:r>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Sort-Object</a:t>
            </a:r>
            <a:endParaRPr lang="tr-TR" sz="1800" dirty="0">
              <a:solidFill>
                <a:srgbClr val="0000FF"/>
              </a:solidFill>
              <a:latin typeface="Lucida Console" panose="020B0609040504020204" pitchFamily="49" charset="0"/>
            </a:endParaRPr>
          </a:p>
          <a:p>
            <a:r>
              <a:rPr lang="en-US" sz="1800" dirty="0">
                <a:solidFill>
                  <a:srgbClr val="0000FF"/>
                </a:solidFill>
                <a:latin typeface="Lucida Console" panose="020B0609040504020204" pitchFamily="49" charset="0"/>
              </a:rPr>
              <a:t>Measure-Object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p:txBody>
      </p:sp>
      <p:sp>
        <p:nvSpPr>
          <p:cNvPr id="7" name="TextBox 6">
            <a:extLst>
              <a:ext uri="{FF2B5EF4-FFF2-40B4-BE49-F238E27FC236}">
                <a16:creationId xmlns:a16="http://schemas.microsoft.com/office/drawing/2014/main" id="{07A78448-8CE6-4AC4-8FFF-EE01E033E5E0}"/>
              </a:ext>
            </a:extLst>
          </p:cNvPr>
          <p:cNvSpPr txBox="1"/>
          <p:nvPr/>
        </p:nvSpPr>
        <p:spPr>
          <a:xfrm>
            <a:off x="4006286" y="1951672"/>
            <a:ext cx="7597451" cy="1200329"/>
          </a:xfrm>
          <a:prstGeom prst="rect">
            <a:avLst/>
          </a:prstGeom>
          <a:noFill/>
        </p:spPr>
        <p:txBody>
          <a:bodyPr wrap="square">
            <a:spAutoFit/>
          </a:bodyPr>
          <a:lstStyle/>
          <a:p>
            <a:r>
              <a:rPr lang="en-US" sz="1800" dirty="0">
                <a:solidFill>
                  <a:srgbClr val="0000FF"/>
                </a:solidFill>
                <a:latin typeface="Lucida Console" panose="020B0609040504020204" pitchFamily="49" charset="0"/>
              </a:rPr>
              <a:t>Get-Service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Select-Object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-Property</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Name</a:t>
            </a:r>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Get-Service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Where-Object</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Status</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-eq</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"Running"</a:t>
            </a:r>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Get-Service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Sort-Object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-Property</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Name</a:t>
            </a:r>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Get-Service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Measure-Object</a:t>
            </a:r>
            <a:r>
              <a:rPr lang="en-US" sz="18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1922433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1DD-7557-4DD3-831D-A808A3040FAB}"/>
              </a:ext>
            </a:extLst>
          </p:cNvPr>
          <p:cNvSpPr>
            <a:spLocks noGrp="1"/>
          </p:cNvSpPr>
          <p:nvPr>
            <p:ph type="title"/>
          </p:nvPr>
        </p:nvSpPr>
        <p:spPr/>
        <p:txBody>
          <a:bodyPr/>
          <a:lstStyle/>
          <a:p>
            <a:r>
              <a:rPr lang="tr-TR" dirty="0" err="1"/>
              <a:t>If</a:t>
            </a:r>
            <a:r>
              <a:rPr lang="tr-TR" dirty="0"/>
              <a:t> 								</a:t>
            </a:r>
            <a:r>
              <a:rPr lang="tr-TR" dirty="0" err="1"/>
              <a:t>Foreach</a:t>
            </a:r>
            <a:endParaRPr lang="en-US" dirty="0"/>
          </a:p>
        </p:txBody>
      </p:sp>
      <p:sp>
        <p:nvSpPr>
          <p:cNvPr id="8" name="TextBox 7">
            <a:extLst>
              <a:ext uri="{FF2B5EF4-FFF2-40B4-BE49-F238E27FC236}">
                <a16:creationId xmlns:a16="http://schemas.microsoft.com/office/drawing/2014/main" id="{9F0E3F08-F61F-4E1F-B6F9-FA5536CBB7F5}"/>
              </a:ext>
            </a:extLst>
          </p:cNvPr>
          <p:cNvSpPr txBox="1"/>
          <p:nvPr/>
        </p:nvSpPr>
        <p:spPr>
          <a:xfrm>
            <a:off x="588263" y="1529849"/>
            <a:ext cx="2929378" cy="3139321"/>
          </a:xfrm>
          <a:prstGeom prst="rect">
            <a:avLst/>
          </a:prstGeom>
          <a:noFill/>
        </p:spPr>
        <p:txBody>
          <a:bodyPr wrap="square">
            <a:spAutoFit/>
          </a:bodyPr>
          <a:lstStyle/>
          <a:p>
            <a:endParaRPr lang="tr-TR" sz="1800" dirty="0">
              <a:solidFill>
                <a:srgbClr val="A82D00"/>
              </a:solidFill>
              <a:latin typeface="Lucida Console" panose="020B0609040504020204" pitchFamily="49" charset="0"/>
            </a:endParaRPr>
          </a:p>
          <a:p>
            <a:r>
              <a:rPr lang="en-US" sz="1800" dirty="0">
                <a:solidFill>
                  <a:srgbClr val="A82D00"/>
                </a:solidFill>
                <a:latin typeface="Lucida Console" panose="020B0609040504020204" pitchFamily="49" charset="0"/>
              </a:rPr>
              <a:t>$Size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10GB</a:t>
            </a:r>
            <a:endParaRPr lang="en-US" sz="1800" dirty="0">
              <a:solidFill>
                <a:prstClr val="black"/>
              </a:solidFill>
              <a:latin typeface="Lucida Console" panose="020B0609040504020204" pitchFamily="49" charset="0"/>
            </a:endParaRPr>
          </a:p>
          <a:p>
            <a:endParaRPr lang="tr-TR" sz="1800" dirty="0">
              <a:solidFill>
                <a:srgbClr val="00008B"/>
              </a:solidFill>
              <a:latin typeface="Lucida Console" panose="020B0609040504020204" pitchFamily="49" charset="0"/>
            </a:endParaRPr>
          </a:p>
          <a:p>
            <a:r>
              <a:rPr lang="en-US" sz="1800" dirty="0">
                <a:solidFill>
                  <a:srgbClr val="00008B"/>
                </a:solidFill>
                <a:latin typeface="Lucida Console" panose="020B0609040504020204" pitchFamily="49" charset="0"/>
              </a:rPr>
              <a:t>if</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$Size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-le</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5GB</a:t>
            </a:r>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"This code"</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srgbClr val="00008B"/>
                </a:solidFill>
                <a:latin typeface="Lucida Console" panose="020B0609040504020204" pitchFamily="49" charset="0"/>
              </a:rPr>
              <a:t>else</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"This code"</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p:txBody>
      </p:sp>
      <p:sp>
        <p:nvSpPr>
          <p:cNvPr id="9" name="TextBox 8">
            <a:extLst>
              <a:ext uri="{FF2B5EF4-FFF2-40B4-BE49-F238E27FC236}">
                <a16:creationId xmlns:a16="http://schemas.microsoft.com/office/drawing/2014/main" id="{F5C4E569-46F5-4F44-BE08-68999B5D93E4}"/>
              </a:ext>
            </a:extLst>
          </p:cNvPr>
          <p:cNvSpPr txBox="1"/>
          <p:nvPr/>
        </p:nvSpPr>
        <p:spPr>
          <a:xfrm>
            <a:off x="6463782" y="2360845"/>
            <a:ext cx="6097554" cy="1477328"/>
          </a:xfrm>
          <a:prstGeom prst="rect">
            <a:avLst/>
          </a:prstGeom>
          <a:noFill/>
        </p:spPr>
        <p:txBody>
          <a:bodyPr wrap="square">
            <a:spAutoFit/>
          </a:bodyPr>
          <a:lstStyle/>
          <a:p>
            <a:r>
              <a:rPr lang="en-US" dirty="0"/>
              <a:t> </a:t>
            </a:r>
            <a:r>
              <a:rPr lang="en-US" sz="1800" dirty="0">
                <a:solidFill>
                  <a:srgbClr val="A82D00"/>
                </a:solidFill>
                <a:latin typeface="Lucida Console" panose="020B0609040504020204" pitchFamily="49" charset="0"/>
              </a:rPr>
              <a:t>$Planets</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Venüs</a:t>
            </a:r>
            <a:r>
              <a:rPr lang="en-US" sz="1800" dirty="0">
                <a:solidFill>
                  <a:srgbClr val="8B0000"/>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Dünya</a:t>
            </a:r>
            <a:r>
              <a:rPr lang="en-US" sz="1800" dirty="0">
                <a:solidFill>
                  <a:srgbClr val="8B0000"/>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a:solidFill>
                  <a:srgbClr val="8B0000"/>
                </a:solidFill>
                <a:latin typeface="Lucida Console" panose="020B0609040504020204" pitchFamily="49" charset="0"/>
              </a:rPr>
              <a:t>"Mars"</a:t>
            </a:r>
            <a:endParaRPr lang="en-US" sz="1800" dirty="0">
              <a:solidFill>
                <a:prstClr val="black"/>
              </a:solidFill>
              <a:latin typeface="Lucida Console" panose="020B0609040504020204" pitchFamily="49" charset="0"/>
            </a:endParaRPr>
          </a:p>
          <a:p>
            <a:r>
              <a:rPr lang="en-US" sz="1800" dirty="0">
                <a:solidFill>
                  <a:srgbClr val="00008B"/>
                </a:solidFill>
                <a:latin typeface="Lucida Console" panose="020B0609040504020204" pitchFamily="49" charset="0"/>
              </a:rPr>
              <a:t>foreach</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$Planet</a:t>
            </a: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in</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$Planets</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$Planet</a:t>
            </a:r>
            <a:r>
              <a:rPr lang="en-US" sz="1800" dirty="0">
                <a:solidFill>
                  <a:prstClr val="black"/>
                </a:solidFill>
                <a:latin typeface="Lucida Console" panose="020B0609040504020204" pitchFamily="49" charset="0"/>
              </a:rPr>
              <a:t> </a:t>
            </a:r>
            <a:r>
              <a:rPr lang="en-US" sz="1800" dirty="0">
                <a:solidFill>
                  <a:srgbClr val="006400"/>
                </a:solidFill>
                <a:latin typeface="Lucida Console" panose="020B0609040504020204" pitchFamily="49" charset="0"/>
              </a:rPr>
              <a:t>#do something</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0949910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1DD-7557-4DD3-831D-A808A3040FAB}"/>
              </a:ext>
            </a:extLst>
          </p:cNvPr>
          <p:cNvSpPr>
            <a:spLocks noGrp="1"/>
          </p:cNvSpPr>
          <p:nvPr>
            <p:ph type="title"/>
          </p:nvPr>
        </p:nvSpPr>
        <p:spPr/>
        <p:txBody>
          <a:bodyPr/>
          <a:lstStyle/>
          <a:p>
            <a:r>
              <a:rPr lang="tr-TR" dirty="0" err="1"/>
              <a:t>For</a:t>
            </a:r>
            <a:r>
              <a:rPr lang="tr-TR" dirty="0"/>
              <a:t>                                              Switch</a:t>
            </a:r>
            <a:endParaRPr lang="en-US" dirty="0"/>
          </a:p>
        </p:txBody>
      </p:sp>
      <p:sp>
        <p:nvSpPr>
          <p:cNvPr id="6" name="TextBox 5">
            <a:extLst>
              <a:ext uri="{FF2B5EF4-FFF2-40B4-BE49-F238E27FC236}">
                <a16:creationId xmlns:a16="http://schemas.microsoft.com/office/drawing/2014/main" id="{9D2802E6-B01B-4957-802C-1E663AF7AA1A}"/>
              </a:ext>
            </a:extLst>
          </p:cNvPr>
          <p:cNvSpPr txBox="1"/>
          <p:nvPr/>
        </p:nvSpPr>
        <p:spPr>
          <a:xfrm>
            <a:off x="286122" y="1690700"/>
            <a:ext cx="6097554" cy="1200329"/>
          </a:xfrm>
          <a:prstGeom prst="rect">
            <a:avLst/>
          </a:prstGeom>
          <a:noFill/>
        </p:spPr>
        <p:txBody>
          <a:bodyPr wrap="square">
            <a:spAutoFit/>
          </a:bodyPr>
          <a:lstStyle/>
          <a:p>
            <a:r>
              <a:rPr lang="nn-NO" dirty="0"/>
              <a:t> </a:t>
            </a:r>
            <a:r>
              <a:rPr lang="nn-NO" sz="1800" dirty="0">
                <a:solidFill>
                  <a:srgbClr val="00008B"/>
                </a:solidFill>
                <a:latin typeface="Lucida Console" panose="020B0609040504020204" pitchFamily="49" charset="0"/>
              </a:rPr>
              <a:t>for</a:t>
            </a:r>
            <a:r>
              <a:rPr lang="nn-NO" sz="1800" dirty="0">
                <a:solidFill>
                  <a:prstClr val="black"/>
                </a:solidFill>
                <a:latin typeface="Lucida Console" panose="020B0609040504020204" pitchFamily="49" charset="0"/>
              </a:rPr>
              <a:t> (</a:t>
            </a:r>
            <a:r>
              <a:rPr lang="nn-NO" sz="1800" dirty="0">
                <a:solidFill>
                  <a:srgbClr val="A82D00"/>
                </a:solidFill>
                <a:latin typeface="Lucida Console" panose="020B0609040504020204" pitchFamily="49" charset="0"/>
              </a:rPr>
              <a:t>$i</a:t>
            </a:r>
            <a:r>
              <a:rPr lang="nn-NO" sz="1800" dirty="0">
                <a:solidFill>
                  <a:prstClr val="black"/>
                </a:solidFill>
                <a:latin typeface="Lucida Console" panose="020B0609040504020204" pitchFamily="49" charset="0"/>
              </a:rPr>
              <a:t> </a:t>
            </a:r>
            <a:r>
              <a:rPr lang="nn-NO" sz="1800" dirty="0">
                <a:solidFill>
                  <a:srgbClr val="696969"/>
                </a:solidFill>
                <a:latin typeface="Lucida Console" panose="020B0609040504020204" pitchFamily="49" charset="0"/>
              </a:rPr>
              <a:t>=</a:t>
            </a:r>
            <a:r>
              <a:rPr lang="nn-NO" sz="1800" dirty="0">
                <a:solidFill>
                  <a:prstClr val="black"/>
                </a:solidFill>
                <a:latin typeface="Lucida Console" panose="020B0609040504020204" pitchFamily="49" charset="0"/>
              </a:rPr>
              <a:t> </a:t>
            </a:r>
            <a:r>
              <a:rPr lang="nn-NO" sz="1800" dirty="0">
                <a:solidFill>
                  <a:srgbClr val="800080"/>
                </a:solidFill>
                <a:latin typeface="Lucida Console" panose="020B0609040504020204" pitchFamily="49" charset="0"/>
              </a:rPr>
              <a:t>1</a:t>
            </a:r>
            <a:r>
              <a:rPr lang="nn-NO" sz="1800" dirty="0">
                <a:solidFill>
                  <a:prstClr val="black"/>
                </a:solidFill>
                <a:latin typeface="Lucida Console" panose="020B0609040504020204" pitchFamily="49" charset="0"/>
              </a:rPr>
              <a:t>; </a:t>
            </a:r>
            <a:r>
              <a:rPr lang="nn-NO" sz="1800" dirty="0">
                <a:solidFill>
                  <a:srgbClr val="A82D00"/>
                </a:solidFill>
                <a:latin typeface="Lucida Console" panose="020B0609040504020204" pitchFamily="49" charset="0"/>
              </a:rPr>
              <a:t>$i</a:t>
            </a:r>
            <a:r>
              <a:rPr lang="nn-NO" sz="1800" dirty="0">
                <a:solidFill>
                  <a:prstClr val="black"/>
                </a:solidFill>
                <a:latin typeface="Lucida Console" panose="020B0609040504020204" pitchFamily="49" charset="0"/>
              </a:rPr>
              <a:t> </a:t>
            </a:r>
            <a:r>
              <a:rPr lang="nn-NO" sz="1800" dirty="0">
                <a:solidFill>
                  <a:srgbClr val="696969"/>
                </a:solidFill>
                <a:latin typeface="Lucida Console" panose="020B0609040504020204" pitchFamily="49" charset="0"/>
              </a:rPr>
              <a:t>-lt</a:t>
            </a:r>
            <a:r>
              <a:rPr lang="nn-NO" sz="1800" dirty="0">
                <a:solidFill>
                  <a:prstClr val="black"/>
                </a:solidFill>
                <a:latin typeface="Lucida Console" panose="020B0609040504020204" pitchFamily="49" charset="0"/>
              </a:rPr>
              <a:t> </a:t>
            </a:r>
            <a:r>
              <a:rPr lang="nn-NO" sz="1800" dirty="0">
                <a:solidFill>
                  <a:srgbClr val="800080"/>
                </a:solidFill>
                <a:latin typeface="Lucida Console" panose="020B0609040504020204" pitchFamily="49" charset="0"/>
              </a:rPr>
              <a:t>99</a:t>
            </a:r>
            <a:r>
              <a:rPr lang="nn-NO" sz="1800" dirty="0">
                <a:solidFill>
                  <a:prstClr val="black"/>
                </a:solidFill>
                <a:latin typeface="Lucida Console" panose="020B0609040504020204" pitchFamily="49" charset="0"/>
              </a:rPr>
              <a:t>; </a:t>
            </a:r>
            <a:r>
              <a:rPr lang="nn-NO" sz="1800" dirty="0">
                <a:solidFill>
                  <a:srgbClr val="A82D00"/>
                </a:solidFill>
                <a:latin typeface="Lucida Console" panose="020B0609040504020204" pitchFamily="49" charset="0"/>
              </a:rPr>
              <a:t>$i</a:t>
            </a:r>
            <a:r>
              <a:rPr lang="nn-NO" sz="1800" dirty="0">
                <a:solidFill>
                  <a:srgbClr val="696969"/>
                </a:solidFill>
                <a:latin typeface="Lucida Console" panose="020B0609040504020204" pitchFamily="49" charset="0"/>
              </a:rPr>
              <a:t>++</a:t>
            </a:r>
            <a:r>
              <a:rPr lang="nn-NO"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p:txBody>
      </p:sp>
      <p:sp>
        <p:nvSpPr>
          <p:cNvPr id="10" name="TextBox 9">
            <a:extLst>
              <a:ext uri="{FF2B5EF4-FFF2-40B4-BE49-F238E27FC236}">
                <a16:creationId xmlns:a16="http://schemas.microsoft.com/office/drawing/2014/main" id="{AF8E98F8-07FA-4CFD-8194-490DC74EC019}"/>
              </a:ext>
            </a:extLst>
          </p:cNvPr>
          <p:cNvSpPr txBox="1"/>
          <p:nvPr/>
        </p:nvSpPr>
        <p:spPr>
          <a:xfrm>
            <a:off x="6547758" y="1690700"/>
            <a:ext cx="6097554" cy="1754326"/>
          </a:xfrm>
          <a:prstGeom prst="rect">
            <a:avLst/>
          </a:prstGeom>
          <a:noFill/>
        </p:spPr>
        <p:txBody>
          <a:bodyPr wrap="square">
            <a:spAutoFit/>
          </a:bodyPr>
          <a:lstStyle/>
          <a:p>
            <a:r>
              <a:rPr lang="en-US" dirty="0"/>
              <a:t> </a:t>
            </a:r>
            <a:r>
              <a:rPr lang="en-US" sz="1800" dirty="0">
                <a:solidFill>
                  <a:srgbClr val="00008B"/>
                </a:solidFill>
                <a:latin typeface="Lucida Console" panose="020B0609040504020204" pitchFamily="49" charset="0"/>
              </a:rPr>
              <a:t>switch</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Dünya</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Dünya</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 { </a:t>
            </a:r>
            <a:r>
              <a:rPr lang="en-US" sz="1800" dirty="0">
                <a:solidFill>
                  <a:srgbClr val="006400"/>
                </a:solidFill>
                <a:latin typeface="Lucida Console" panose="020B0609040504020204" pitchFamily="49" charset="0"/>
              </a:rPr>
              <a:t>#equal earth do something }</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'Mars'</a:t>
            </a:r>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Venüs</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1150756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4844" y="2508400"/>
            <a:ext cx="4167887" cy="1107996"/>
          </a:xfrm>
        </p:spPr>
        <p:txBody>
          <a:bodyPr/>
          <a:lstStyle/>
          <a:p>
            <a:r>
              <a:rPr lang="tr-TR" dirty="0" err="1"/>
              <a:t>Thanks</a:t>
            </a:r>
            <a:r>
              <a:rPr lang="tr-TR" dirty="0"/>
              <a:t>.</a:t>
            </a:r>
            <a:br>
              <a:rPr lang="tr-TR" dirty="0"/>
            </a:br>
            <a:endParaRPr lang="en-US" dirty="0"/>
          </a:p>
        </p:txBody>
      </p:sp>
      <p:pic>
        <p:nvPicPr>
          <p:cNvPr id="3" name="Picture 2">
            <a:extLst>
              <a:ext uri="{FF2B5EF4-FFF2-40B4-BE49-F238E27FC236}">
                <a16:creationId xmlns:a16="http://schemas.microsoft.com/office/drawing/2014/main" id="{96A70B10-1CB5-4F4A-8765-16A74AE1CC9E}"/>
              </a:ext>
            </a:extLst>
          </p:cNvPr>
          <p:cNvPicPr>
            <a:picLocks noChangeAspect="1"/>
          </p:cNvPicPr>
          <p:nvPr/>
        </p:nvPicPr>
        <p:blipFill>
          <a:blip r:embed="rId3"/>
          <a:stretch>
            <a:fillRect/>
          </a:stretch>
        </p:blipFill>
        <p:spPr>
          <a:xfrm>
            <a:off x="42330" y="5994078"/>
            <a:ext cx="810279" cy="808482"/>
          </a:xfrm>
          <a:prstGeom prst="rect">
            <a:avLst/>
          </a:prstGeom>
        </p:spPr>
      </p:pic>
      <p:pic>
        <p:nvPicPr>
          <p:cNvPr id="6" name="Picture 5">
            <a:extLst>
              <a:ext uri="{FF2B5EF4-FFF2-40B4-BE49-F238E27FC236}">
                <a16:creationId xmlns:a16="http://schemas.microsoft.com/office/drawing/2014/main" id="{85146715-C48B-484A-B590-0D6F02926314}"/>
              </a:ext>
            </a:extLst>
          </p:cNvPr>
          <p:cNvPicPr>
            <a:picLocks noChangeAspect="1"/>
          </p:cNvPicPr>
          <p:nvPr/>
        </p:nvPicPr>
        <p:blipFill>
          <a:blip r:embed="rId4"/>
          <a:stretch>
            <a:fillRect/>
          </a:stretch>
        </p:blipFill>
        <p:spPr>
          <a:xfrm>
            <a:off x="5471" y="5546486"/>
            <a:ext cx="441998" cy="396274"/>
          </a:xfrm>
          <a:prstGeom prst="rect">
            <a:avLst/>
          </a:prstGeom>
        </p:spPr>
      </p:pic>
      <p:sp>
        <p:nvSpPr>
          <p:cNvPr id="15" name="TextBox 14">
            <a:extLst>
              <a:ext uri="{FF2B5EF4-FFF2-40B4-BE49-F238E27FC236}">
                <a16:creationId xmlns:a16="http://schemas.microsoft.com/office/drawing/2014/main" id="{C5A1721C-03C0-4D23-8528-8417D41C4E0D}"/>
              </a:ext>
            </a:extLst>
          </p:cNvPr>
          <p:cNvSpPr txBox="1"/>
          <p:nvPr/>
        </p:nvSpPr>
        <p:spPr>
          <a:xfrm>
            <a:off x="2871861" y="6216346"/>
            <a:ext cx="6097554" cy="363946"/>
          </a:xfrm>
          <a:prstGeom prst="rect">
            <a:avLst/>
          </a:prstGeom>
          <a:noFill/>
        </p:spPr>
        <p:txBody>
          <a:bodyPr wrap="square">
            <a:spAutoFit/>
          </a:bodyPr>
          <a:lstStyle/>
          <a:p>
            <a:r>
              <a:rPr lang="en-US" dirty="0"/>
              <a:t>http://ercanese.com/</a:t>
            </a:r>
          </a:p>
        </p:txBody>
      </p:sp>
      <p:sp>
        <p:nvSpPr>
          <p:cNvPr id="17" name="TextBox 16">
            <a:extLst>
              <a:ext uri="{FF2B5EF4-FFF2-40B4-BE49-F238E27FC236}">
                <a16:creationId xmlns:a16="http://schemas.microsoft.com/office/drawing/2014/main" id="{56192B7C-A587-43B0-BA43-6930D2BE8104}"/>
              </a:ext>
            </a:extLst>
          </p:cNvPr>
          <p:cNvSpPr txBox="1"/>
          <p:nvPr/>
        </p:nvSpPr>
        <p:spPr>
          <a:xfrm>
            <a:off x="2871861" y="6494054"/>
            <a:ext cx="6097554" cy="363946"/>
          </a:xfrm>
          <a:prstGeom prst="rect">
            <a:avLst/>
          </a:prstGeom>
          <a:noFill/>
        </p:spPr>
        <p:txBody>
          <a:bodyPr wrap="square">
            <a:spAutoFit/>
          </a:bodyPr>
          <a:lstStyle/>
          <a:p>
            <a:r>
              <a:rPr lang="en-US" dirty="0"/>
              <a:t>ercan.ese@hotmail.com</a:t>
            </a:r>
          </a:p>
        </p:txBody>
      </p:sp>
    </p:spTree>
    <p:extLst>
      <p:ext uri="{BB962C8B-B14F-4D97-AF65-F5344CB8AC3E}">
        <p14:creationId xmlns:p14="http://schemas.microsoft.com/office/powerpoint/2010/main" val="37062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a:t>
            </a:r>
          </a:p>
        </p:txBody>
      </p:sp>
      <p:sp>
        <p:nvSpPr>
          <p:cNvPr id="11" name="Text Placeholder 10">
            <a:extLst>
              <a:ext uri="{FF2B5EF4-FFF2-40B4-BE49-F238E27FC236}">
                <a16:creationId xmlns:a16="http://schemas.microsoft.com/office/drawing/2014/main" id="{0478B5E0-E5DC-45CE-99DB-CE27D655CB76}"/>
              </a:ext>
            </a:extLst>
          </p:cNvPr>
          <p:cNvSpPr>
            <a:spLocks noGrp="1"/>
          </p:cNvSpPr>
          <p:nvPr>
            <p:ph type="body" sz="quarter" idx="10"/>
          </p:nvPr>
        </p:nvSpPr>
        <p:spPr>
          <a:xfrm>
            <a:off x="586390" y="1434370"/>
            <a:ext cx="6537617" cy="2930033"/>
          </a:xfrm>
        </p:spPr>
        <p:txBody>
          <a:bodyPr/>
          <a:lstStyle/>
          <a:p>
            <a:endParaRPr lang="tr-TR" dirty="0"/>
          </a:p>
          <a:p>
            <a:r>
              <a:rPr lang="tr-TR" dirty="0"/>
              <a:t>Ercan ESE</a:t>
            </a:r>
            <a:endParaRPr lang="en-US" dirty="0"/>
          </a:p>
          <a:p>
            <a:r>
              <a:rPr lang="tr-TR" dirty="0"/>
              <a:t>Team </a:t>
            </a:r>
            <a:r>
              <a:rPr lang="tr-TR" dirty="0" err="1"/>
              <a:t>Lead</a:t>
            </a:r>
            <a:r>
              <a:rPr lang="en-US" dirty="0"/>
              <a:t>, Microsoft Certified Trainer</a:t>
            </a:r>
          </a:p>
          <a:p>
            <a:r>
              <a:rPr lang="tr-TR" dirty="0" err="1"/>
              <a:t>PowerShell</a:t>
            </a:r>
            <a:r>
              <a:rPr lang="tr-TR" dirty="0"/>
              <a:t>, SCCM, </a:t>
            </a:r>
            <a:r>
              <a:rPr lang="tr-TR" dirty="0" err="1"/>
              <a:t>Orchestrator</a:t>
            </a:r>
            <a:r>
              <a:rPr lang="tr-TR" dirty="0"/>
              <a:t>, </a:t>
            </a:r>
            <a:r>
              <a:rPr lang="tr-TR" dirty="0" err="1"/>
              <a:t>Azure</a:t>
            </a:r>
            <a:r>
              <a:rPr lang="tr-TR" dirty="0"/>
              <a:t>, AD, Exchange</a:t>
            </a:r>
            <a:r>
              <a:rPr lang="en-US" dirty="0"/>
              <a:t> </a:t>
            </a:r>
          </a:p>
          <a:p>
            <a:endParaRPr lang="en-US" dirty="0"/>
          </a:p>
        </p:txBody>
      </p:sp>
      <p:pic>
        <p:nvPicPr>
          <p:cNvPr id="1028" name="Picture 4" descr="Fotoğrafı düzenle">
            <a:extLst>
              <a:ext uri="{FF2B5EF4-FFF2-40B4-BE49-F238E27FC236}">
                <a16:creationId xmlns:a16="http://schemas.microsoft.com/office/drawing/2014/main" id="{4E6E34B7-499B-4515-918D-A9AE9E986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0666" y="457200"/>
            <a:ext cx="2971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certificate trainer ile ilgili görsel sonucu">
            <a:extLst>
              <a:ext uri="{FF2B5EF4-FFF2-40B4-BE49-F238E27FC236}">
                <a16:creationId xmlns:a16="http://schemas.microsoft.com/office/drawing/2014/main" id="{81F5FD41-6AD4-4880-A2AF-1173F194A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925" y="3881336"/>
            <a:ext cx="2006330" cy="200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940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2585323"/>
          </a:xfrm>
        </p:spPr>
        <p:txBody>
          <a:bodyPr/>
          <a:lstStyle/>
          <a:p>
            <a:pPr marL="342900" indent="-342900">
              <a:buFont typeface="Arial" panose="020B0604020202020204" pitchFamily="34" charset="0"/>
              <a:buChar char="•"/>
            </a:pPr>
            <a:r>
              <a:rPr lang="en-US" sz="2400" dirty="0"/>
              <a:t>M01: </a:t>
            </a:r>
            <a:r>
              <a:rPr lang="tr-TR" sz="2400" dirty="0"/>
              <a:t> </a:t>
            </a:r>
            <a:r>
              <a:rPr lang="tr-TR" sz="2400" dirty="0" err="1"/>
              <a:t>PowerShell</a:t>
            </a:r>
            <a:r>
              <a:rPr lang="tr-TR" sz="2400" dirty="0"/>
              <a:t> </a:t>
            </a:r>
            <a:r>
              <a:rPr lang="tr-TR" sz="2400" dirty="0" err="1"/>
              <a:t>About</a:t>
            </a:r>
            <a:endParaRPr lang="en-US" sz="2400" dirty="0"/>
          </a:p>
          <a:p>
            <a:pPr marL="342900" indent="-342900">
              <a:buFont typeface="Arial" panose="020B0604020202020204" pitchFamily="34" charset="0"/>
              <a:buChar char="•"/>
            </a:pPr>
            <a:r>
              <a:rPr lang="en-US" sz="2400" dirty="0"/>
              <a:t>M02: </a:t>
            </a:r>
            <a:r>
              <a:rPr lang="tr-TR" sz="2400" dirty="0" err="1"/>
              <a:t>Cmdlet</a:t>
            </a:r>
            <a:r>
              <a:rPr lang="tr-TR" sz="2400" dirty="0"/>
              <a:t> Administration</a:t>
            </a:r>
          </a:p>
          <a:p>
            <a:pPr marL="342900" indent="-342900">
              <a:buFont typeface="Arial" panose="020B0604020202020204" pitchFamily="34" charset="0"/>
              <a:buChar char="•"/>
            </a:pPr>
            <a:r>
              <a:rPr lang="tr-TR" sz="2400" dirty="0"/>
              <a:t>M03: </a:t>
            </a:r>
            <a:r>
              <a:rPr lang="tr-TR" sz="2400" dirty="0" err="1"/>
              <a:t>Variables</a:t>
            </a:r>
            <a:r>
              <a:rPr lang="tr-TR" sz="2400" dirty="0"/>
              <a:t>, </a:t>
            </a:r>
            <a:r>
              <a:rPr lang="tr-TR" sz="2400" dirty="0" err="1"/>
              <a:t>Arrays</a:t>
            </a:r>
            <a:endParaRPr lang="tr-TR" sz="2400" dirty="0"/>
          </a:p>
          <a:p>
            <a:pPr marL="342900" indent="-342900">
              <a:buFont typeface="Arial" panose="020B0604020202020204" pitchFamily="34" charset="0"/>
              <a:buChar char="•"/>
            </a:pPr>
            <a:r>
              <a:rPr lang="tr-TR" sz="2400" dirty="0"/>
              <a:t>M04 :</a:t>
            </a:r>
            <a:r>
              <a:rPr lang="tr-TR" sz="2400" dirty="0" err="1"/>
              <a:t>PowerShell</a:t>
            </a:r>
            <a:r>
              <a:rPr lang="tr-TR" sz="2400" dirty="0"/>
              <a:t> Objects</a:t>
            </a:r>
          </a:p>
          <a:p>
            <a:pPr marL="342900" indent="-342900">
              <a:buFont typeface="Arial" panose="020B0604020202020204" pitchFamily="34" charset="0"/>
              <a:buChar char="•"/>
            </a:pPr>
            <a:r>
              <a:rPr lang="tr-TR" sz="2400" dirty="0"/>
              <a:t>M05: </a:t>
            </a:r>
            <a:r>
              <a:rPr lang="tr-TR" sz="2400" dirty="0" err="1"/>
              <a:t>PowerShell</a:t>
            </a:r>
            <a:r>
              <a:rPr lang="tr-TR" sz="2400" dirty="0"/>
              <a:t> </a:t>
            </a:r>
            <a:r>
              <a:rPr lang="tr-TR" sz="2400" dirty="0" err="1"/>
              <a:t>If,Foreach,Switch,For</a:t>
            </a:r>
            <a:r>
              <a:rPr lang="tr-TR" sz="2400" dirty="0"/>
              <a:t> </a:t>
            </a:r>
            <a:r>
              <a:rPr lang="tr-TR" sz="2400" dirty="0" err="1"/>
              <a:t>Loops</a:t>
            </a:r>
            <a:r>
              <a:rPr lang="tr-TR" sz="2400" dirty="0"/>
              <a:t> </a:t>
            </a:r>
            <a:r>
              <a:rPr lang="tr-TR" sz="2400" dirty="0" err="1"/>
              <a:t>and</a:t>
            </a:r>
            <a:r>
              <a:rPr lang="tr-TR" sz="2400" dirty="0"/>
              <a:t> </a:t>
            </a:r>
            <a:r>
              <a:rPr lang="tr-TR" sz="2400" dirty="0" err="1"/>
              <a:t>Conditions</a:t>
            </a:r>
            <a:endParaRPr lang="en-US" sz="2400" dirty="0"/>
          </a:p>
          <a:p>
            <a:endParaRPr lang="en-US" sz="2400" dirty="0"/>
          </a:p>
        </p:txBody>
      </p:sp>
    </p:spTree>
    <p:extLst>
      <p:ext uri="{BB962C8B-B14F-4D97-AF65-F5344CB8AC3E}">
        <p14:creationId xmlns:p14="http://schemas.microsoft.com/office/powerpoint/2010/main" val="33141744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52AE-6B75-456A-9980-2C6EA77A1C25}"/>
              </a:ext>
            </a:extLst>
          </p:cNvPr>
          <p:cNvSpPr>
            <a:spLocks noGrp="1"/>
          </p:cNvSpPr>
          <p:nvPr>
            <p:ph type="title"/>
          </p:nvPr>
        </p:nvSpPr>
        <p:spPr/>
        <p:txBody>
          <a:bodyPr/>
          <a:lstStyle/>
          <a:p>
            <a:r>
              <a:rPr lang="tr-TR" dirty="0" err="1"/>
              <a:t>What</a:t>
            </a:r>
            <a:r>
              <a:rPr lang="tr-TR" dirty="0"/>
              <a:t> is </a:t>
            </a:r>
            <a:r>
              <a:rPr lang="tr-TR" dirty="0" err="1"/>
              <a:t>PowerShell</a:t>
            </a:r>
            <a:r>
              <a:rPr lang="tr-TR" dirty="0"/>
              <a:t>?</a:t>
            </a:r>
            <a:endParaRPr lang="en-US" dirty="0"/>
          </a:p>
        </p:txBody>
      </p:sp>
      <p:sp>
        <p:nvSpPr>
          <p:cNvPr id="3" name="Text Placeholder 2">
            <a:extLst>
              <a:ext uri="{FF2B5EF4-FFF2-40B4-BE49-F238E27FC236}">
                <a16:creationId xmlns:a16="http://schemas.microsoft.com/office/drawing/2014/main" id="{A6F8A9BD-66D4-4E76-AB50-90C6A8E33400}"/>
              </a:ext>
            </a:extLst>
          </p:cNvPr>
          <p:cNvSpPr>
            <a:spLocks noGrp="1"/>
          </p:cNvSpPr>
          <p:nvPr>
            <p:ph type="body" sz="quarter" idx="10"/>
          </p:nvPr>
        </p:nvSpPr>
        <p:spPr>
          <a:xfrm>
            <a:off x="586390" y="1434370"/>
            <a:ext cx="11018520" cy="5601533"/>
          </a:xfrm>
        </p:spPr>
        <p:txBody>
          <a:bodyPr/>
          <a:lstStyle/>
          <a:p>
            <a:pPr algn="l"/>
            <a:r>
              <a:rPr lang="en-US" spc="-50" dirty="0">
                <a:ln w="3175">
                  <a:noFill/>
                </a:ln>
                <a:latin typeface="+mj-lt"/>
                <a:cs typeface="Segoe UI" pitchFamily="34" charset="0"/>
              </a:rPr>
              <a:t>PowerShell is a cross-platform task automation and configuration management framework, consisting of a command-line shell and scripting language. </a:t>
            </a:r>
            <a:endParaRPr lang="tr-TR" spc="-50" dirty="0">
              <a:ln w="3175">
                <a:noFill/>
              </a:ln>
              <a:latin typeface="+mj-lt"/>
              <a:cs typeface="Segoe UI" pitchFamily="34" charset="0"/>
            </a:endParaRPr>
          </a:p>
          <a:p>
            <a:pPr algn="l"/>
            <a:endParaRPr lang="tr-TR" spc="-50" dirty="0">
              <a:ln w="3175">
                <a:noFill/>
              </a:ln>
              <a:latin typeface="+mj-lt"/>
              <a:cs typeface="Segoe UI" pitchFamily="34" charset="0"/>
            </a:endParaRPr>
          </a:p>
          <a:p>
            <a:pPr algn="l"/>
            <a:r>
              <a:rPr lang="en-US" spc="-50" dirty="0">
                <a:ln w="3175">
                  <a:noFill/>
                </a:ln>
                <a:latin typeface="+mj-lt"/>
                <a:cs typeface="Segoe UI" pitchFamily="34" charset="0"/>
              </a:rPr>
              <a:t>Unlike most shells, which accept and return text, PowerShell is built on top of the .NET Common Language Runtime (CLR), and accepts and returns .NET objects. </a:t>
            </a:r>
            <a:endParaRPr lang="tr-TR" spc="-50" dirty="0">
              <a:ln w="3175">
                <a:noFill/>
              </a:ln>
              <a:latin typeface="+mj-lt"/>
              <a:cs typeface="Segoe UI" pitchFamily="34" charset="0"/>
            </a:endParaRPr>
          </a:p>
          <a:p>
            <a:pPr algn="l"/>
            <a:endParaRPr lang="tr-TR" spc="-50" dirty="0">
              <a:ln w="3175">
                <a:noFill/>
              </a:ln>
              <a:latin typeface="+mj-lt"/>
              <a:cs typeface="Segoe UI" pitchFamily="34" charset="0"/>
            </a:endParaRPr>
          </a:p>
          <a:p>
            <a:pPr algn="l"/>
            <a:r>
              <a:rPr lang="en-US" spc="-50" dirty="0">
                <a:ln w="3175">
                  <a:noFill/>
                </a:ln>
                <a:latin typeface="+mj-lt"/>
                <a:cs typeface="Segoe UI" pitchFamily="34" charset="0"/>
              </a:rPr>
              <a:t>This fundamental change brings entirely new tools and methods for automation.</a:t>
            </a:r>
          </a:p>
          <a:p>
            <a:br>
              <a:rPr lang="en-US" b="1" i="0" dirty="0">
                <a:solidFill>
                  <a:srgbClr val="E3E3E3"/>
                </a:solidFill>
                <a:effectLst/>
                <a:latin typeface="Segoe UI" panose="020B0502040204020203" pitchFamily="34" charset="0"/>
              </a:rPr>
            </a:br>
            <a:endParaRPr lang="en-US" dirty="0"/>
          </a:p>
        </p:txBody>
      </p:sp>
    </p:spTree>
    <p:extLst>
      <p:ext uri="{BB962C8B-B14F-4D97-AF65-F5344CB8AC3E}">
        <p14:creationId xmlns:p14="http://schemas.microsoft.com/office/powerpoint/2010/main" val="31242086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tr-TR" dirty="0" err="1"/>
              <a:t>PowerShell</a:t>
            </a:r>
            <a:r>
              <a:rPr lang="tr-TR" dirty="0"/>
              <a:t> </a:t>
            </a:r>
            <a:r>
              <a:rPr lang="tr-TR" dirty="0" err="1"/>
              <a:t>About</a:t>
            </a:r>
            <a:endParaRPr lang="en-US" dirty="0"/>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3841052"/>
          </a:xfrm>
        </p:spPr>
        <p:txBody>
          <a:bodyPr/>
          <a:lstStyle/>
          <a:p>
            <a:pPr algn="l">
              <a:buFont typeface="Arial" panose="020B0604020202020204" pitchFamily="34" charset="0"/>
              <a:buChar char="•"/>
            </a:pPr>
            <a:r>
              <a:rPr lang="en-US" sz="1600" b="0" i="0" dirty="0">
                <a:solidFill>
                  <a:srgbClr val="0E0618"/>
                </a:solidFill>
                <a:effectLst/>
                <a:latin typeface="Proxima Nova"/>
              </a:rPr>
              <a:t>PowerShell Core is the new, open-sourced version of PowerShell that offers support for managing Linux, macOS, and Windows clients.</a:t>
            </a:r>
            <a:br>
              <a:rPr lang="en-US" sz="1600" b="0" i="0" dirty="0">
                <a:solidFill>
                  <a:srgbClr val="0E0618"/>
                </a:solidFill>
                <a:effectLst/>
                <a:latin typeface="Proxima Nova"/>
              </a:rPr>
            </a:br>
            <a:endParaRPr lang="en-US" sz="1600" b="0" i="0" dirty="0">
              <a:solidFill>
                <a:srgbClr val="0E0618"/>
              </a:solidFill>
              <a:effectLst/>
              <a:latin typeface="Proxima Nova"/>
            </a:endParaRPr>
          </a:p>
          <a:p>
            <a:pPr algn="l">
              <a:buFont typeface="Arial" panose="020B0604020202020204" pitchFamily="34" charset="0"/>
              <a:buChar char="•"/>
            </a:pPr>
            <a:r>
              <a:rPr lang="en-US" sz="1600" b="0" i="0" dirty="0">
                <a:solidFill>
                  <a:srgbClr val="0E0618"/>
                </a:solidFill>
                <a:effectLst/>
                <a:latin typeface="Proxima Nova"/>
              </a:rPr>
              <a:t>PowerShell now comes in two flavors: PowerShell (5.1) and PowerShell Core (6.0).</a:t>
            </a:r>
            <a:br>
              <a:rPr lang="en-US" sz="1600" b="0" i="0" dirty="0">
                <a:solidFill>
                  <a:srgbClr val="0E0618"/>
                </a:solidFill>
                <a:effectLst/>
                <a:latin typeface="Proxima Nova"/>
              </a:rPr>
            </a:br>
            <a:endParaRPr lang="en-US" sz="1600" b="0" i="0" dirty="0">
              <a:solidFill>
                <a:srgbClr val="0E0618"/>
              </a:solidFill>
              <a:effectLst/>
              <a:latin typeface="Proxima Nova"/>
            </a:endParaRPr>
          </a:p>
          <a:p>
            <a:pPr algn="l">
              <a:buFont typeface="Arial" panose="020B0604020202020204" pitchFamily="34" charset="0"/>
              <a:buChar char="•"/>
            </a:pPr>
            <a:r>
              <a:rPr lang="en-US" sz="1600" b="0" i="0" dirty="0">
                <a:solidFill>
                  <a:srgbClr val="0E0618"/>
                </a:solidFill>
                <a:effectLst/>
                <a:latin typeface="Proxima Nova"/>
              </a:rPr>
              <a:t>.NET Framework is the dependency for PowerShell for Windows-only support, while PowerShell Core is dependent on .NET Core runtime for cross-platform support.</a:t>
            </a:r>
            <a:br>
              <a:rPr lang="en-US" sz="1600" b="0" i="0" dirty="0">
                <a:solidFill>
                  <a:srgbClr val="0E0618"/>
                </a:solidFill>
                <a:effectLst/>
                <a:latin typeface="Proxima Nova"/>
              </a:rPr>
            </a:br>
            <a:endParaRPr lang="en-US" sz="1600" b="0" i="0" dirty="0">
              <a:solidFill>
                <a:srgbClr val="0E0618"/>
              </a:solidFill>
              <a:effectLst/>
              <a:latin typeface="Proxima Nova"/>
            </a:endParaRPr>
          </a:p>
          <a:p>
            <a:pPr algn="l">
              <a:buFont typeface="Arial" panose="020B0604020202020204" pitchFamily="34" charset="0"/>
              <a:buChar char="•"/>
            </a:pPr>
            <a:r>
              <a:rPr lang="en-US" sz="1600" b="0" i="0" dirty="0">
                <a:solidFill>
                  <a:srgbClr val="0E0618"/>
                </a:solidFill>
                <a:effectLst/>
                <a:latin typeface="Proxima Nova"/>
              </a:rPr>
              <a:t>Organizations transitioning to PowerShell Core should be aware of modules and cmdlets not being available initially due to foundational differences in the code.</a:t>
            </a:r>
            <a:br>
              <a:rPr lang="en-US" sz="1600" b="0" i="0" dirty="0">
                <a:solidFill>
                  <a:srgbClr val="0E0618"/>
                </a:solidFill>
                <a:effectLst/>
                <a:latin typeface="Proxima Nova"/>
              </a:rPr>
            </a:br>
            <a:endParaRPr lang="en-US" sz="1600" b="0" i="0" dirty="0">
              <a:solidFill>
                <a:srgbClr val="0E0618"/>
              </a:solidFill>
              <a:effectLst/>
              <a:latin typeface="Proxima Nova"/>
            </a:endParaRPr>
          </a:p>
          <a:p>
            <a:pPr algn="l">
              <a:buFont typeface="Arial" panose="020B0604020202020204" pitchFamily="34" charset="0"/>
              <a:buChar char="•"/>
            </a:pPr>
            <a:r>
              <a:rPr lang="en-US" sz="1600" b="0" i="0" dirty="0">
                <a:solidFill>
                  <a:srgbClr val="0E0618"/>
                </a:solidFill>
                <a:effectLst/>
                <a:latin typeface="Proxima Nova"/>
              </a:rPr>
              <a:t>PowerShell 5.1 will only receive stability updates, as needed, to fix critical bugs. PowerShell Core 6.0 will have on-going development, including new features moving forward.</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71246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tr-TR" dirty="0" err="1"/>
              <a:t>Cmdlet</a:t>
            </a:r>
            <a:r>
              <a:rPr lang="tr-TR" dirty="0"/>
              <a:t> </a:t>
            </a:r>
            <a:r>
              <a:rPr lang="tr-TR" dirty="0" err="1"/>
              <a:t>Administrations</a:t>
            </a:r>
            <a:endParaRPr lang="en-US" dirty="0"/>
          </a:p>
        </p:txBody>
      </p:sp>
      <p:pic>
        <p:nvPicPr>
          <p:cNvPr id="1030" name="Picture 6" descr="Do You Even PowerShell?. PowerShell is an extremely powerful… | by Jeff |  Tech Jobs Academy | Medium">
            <a:extLst>
              <a:ext uri="{FF2B5EF4-FFF2-40B4-BE49-F238E27FC236}">
                <a16:creationId xmlns:a16="http://schemas.microsoft.com/office/drawing/2014/main" id="{E744189A-99C1-40EF-9651-FD0EB3096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809" y="2056914"/>
            <a:ext cx="5773453" cy="274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9341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1DD-7557-4DD3-831D-A808A3040FAB}"/>
              </a:ext>
            </a:extLst>
          </p:cNvPr>
          <p:cNvSpPr>
            <a:spLocks noGrp="1"/>
          </p:cNvSpPr>
          <p:nvPr>
            <p:ph type="title"/>
          </p:nvPr>
        </p:nvSpPr>
        <p:spPr/>
        <p:txBody>
          <a:bodyPr/>
          <a:lstStyle/>
          <a:p>
            <a:r>
              <a:rPr lang="tr-TR" dirty="0" err="1"/>
              <a:t>Cmdlet</a:t>
            </a:r>
            <a:r>
              <a:rPr lang="tr-TR" dirty="0"/>
              <a:t> </a:t>
            </a:r>
            <a:r>
              <a:rPr lang="tr-TR" dirty="0" err="1"/>
              <a:t>Administrations</a:t>
            </a:r>
            <a:endParaRPr lang="en-US" dirty="0"/>
          </a:p>
        </p:txBody>
      </p:sp>
      <p:pic>
        <p:nvPicPr>
          <p:cNvPr id="2050" name="Picture 2" descr="Powershell : Command your CMDLET's – Geekeefy">
            <a:extLst>
              <a:ext uri="{FF2B5EF4-FFF2-40B4-BE49-F238E27FC236}">
                <a16:creationId xmlns:a16="http://schemas.microsoft.com/office/drawing/2014/main" id="{8DC5F5CF-FD94-4BBB-81A3-C85D8FABB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441" y="2098415"/>
            <a:ext cx="10148433" cy="1997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64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1DD-7557-4DD3-831D-A808A3040FAB}"/>
              </a:ext>
            </a:extLst>
          </p:cNvPr>
          <p:cNvSpPr>
            <a:spLocks noGrp="1"/>
          </p:cNvSpPr>
          <p:nvPr>
            <p:ph type="title"/>
          </p:nvPr>
        </p:nvSpPr>
        <p:spPr/>
        <p:txBody>
          <a:bodyPr/>
          <a:lstStyle/>
          <a:p>
            <a:r>
              <a:rPr lang="tr-TR" dirty="0" err="1"/>
              <a:t>Variables</a:t>
            </a:r>
            <a:endParaRPr lang="en-US" dirty="0"/>
          </a:p>
        </p:txBody>
      </p:sp>
      <p:sp>
        <p:nvSpPr>
          <p:cNvPr id="6" name="TextBox 5">
            <a:extLst>
              <a:ext uri="{FF2B5EF4-FFF2-40B4-BE49-F238E27FC236}">
                <a16:creationId xmlns:a16="http://schemas.microsoft.com/office/drawing/2014/main" id="{3A9D61F3-06CC-47ED-8EDB-A7F6648CF292}"/>
              </a:ext>
            </a:extLst>
          </p:cNvPr>
          <p:cNvSpPr txBox="1"/>
          <p:nvPr/>
        </p:nvSpPr>
        <p:spPr>
          <a:xfrm>
            <a:off x="588263" y="1675383"/>
            <a:ext cx="6097554" cy="2536848"/>
          </a:xfrm>
          <a:prstGeom prst="rect">
            <a:avLst/>
          </a:prstGeom>
          <a:noFill/>
        </p:spPr>
        <p:txBody>
          <a:bodyPr wrap="square">
            <a:spAutoFit/>
          </a:bodyPr>
          <a:lstStyle/>
          <a:p>
            <a:r>
              <a:rPr lang="en-US" dirty="0"/>
              <a:t>You can store all types of values in PowerShell variables. For example, store the results of commands, and store elements that are used in commands and expressions, such as names, paths, settings, and values.</a:t>
            </a:r>
          </a:p>
          <a:p>
            <a:endParaRPr lang="en-US" dirty="0"/>
          </a:p>
          <a:p>
            <a:r>
              <a:rPr lang="en-US" dirty="0"/>
              <a:t>A variable is a unit of memory in which values are stored. In PowerShell, variables are represented by text strings that begin with a dollar sign ($), such as $a, $process, or $</a:t>
            </a:r>
            <a:r>
              <a:rPr lang="en-US" dirty="0" err="1"/>
              <a:t>my_var</a:t>
            </a:r>
            <a:r>
              <a:rPr lang="en-US" dirty="0"/>
              <a:t>.</a:t>
            </a:r>
          </a:p>
        </p:txBody>
      </p:sp>
      <p:sp>
        <p:nvSpPr>
          <p:cNvPr id="8" name="TextBox 7">
            <a:extLst>
              <a:ext uri="{FF2B5EF4-FFF2-40B4-BE49-F238E27FC236}">
                <a16:creationId xmlns:a16="http://schemas.microsoft.com/office/drawing/2014/main" id="{D6A3680B-754F-45DD-85B3-21BB88173D71}"/>
              </a:ext>
            </a:extLst>
          </p:cNvPr>
          <p:cNvSpPr txBox="1"/>
          <p:nvPr/>
        </p:nvSpPr>
        <p:spPr>
          <a:xfrm>
            <a:off x="8133962" y="2574475"/>
            <a:ext cx="3655961" cy="369332"/>
          </a:xfrm>
          <a:prstGeom prst="rect">
            <a:avLst/>
          </a:prstGeom>
          <a:noFill/>
        </p:spPr>
        <p:txBody>
          <a:bodyPr wrap="square">
            <a:spAutoFit/>
          </a:bodyPr>
          <a:lstStyle/>
          <a:p>
            <a:r>
              <a:rPr lang="en-US" dirty="0"/>
              <a:t> </a:t>
            </a:r>
            <a:r>
              <a:rPr lang="en-US" sz="1800" dirty="0">
                <a:solidFill>
                  <a:srgbClr val="A82D00"/>
                </a:solidFill>
                <a:latin typeface="Lucida Console" panose="020B0609040504020204" pitchFamily="49" charset="0"/>
              </a:rPr>
              <a:t>$Name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"Ercan ESE" </a:t>
            </a:r>
          </a:p>
        </p:txBody>
      </p:sp>
    </p:spTree>
    <p:extLst>
      <p:ext uri="{BB962C8B-B14F-4D97-AF65-F5344CB8AC3E}">
        <p14:creationId xmlns:p14="http://schemas.microsoft.com/office/powerpoint/2010/main" val="10006803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1DD-7557-4DD3-831D-A808A3040FAB}"/>
              </a:ext>
            </a:extLst>
          </p:cNvPr>
          <p:cNvSpPr>
            <a:spLocks noGrp="1"/>
          </p:cNvSpPr>
          <p:nvPr>
            <p:ph type="title"/>
          </p:nvPr>
        </p:nvSpPr>
        <p:spPr/>
        <p:txBody>
          <a:bodyPr/>
          <a:lstStyle/>
          <a:p>
            <a:r>
              <a:rPr lang="tr-TR" dirty="0" err="1"/>
              <a:t>Arrays</a:t>
            </a:r>
            <a:endParaRPr lang="en-US" dirty="0"/>
          </a:p>
        </p:txBody>
      </p:sp>
      <p:sp>
        <p:nvSpPr>
          <p:cNvPr id="6" name="TextBox 5">
            <a:extLst>
              <a:ext uri="{FF2B5EF4-FFF2-40B4-BE49-F238E27FC236}">
                <a16:creationId xmlns:a16="http://schemas.microsoft.com/office/drawing/2014/main" id="{3A9D61F3-06CC-47ED-8EDB-A7F6648CF292}"/>
              </a:ext>
            </a:extLst>
          </p:cNvPr>
          <p:cNvSpPr txBox="1"/>
          <p:nvPr/>
        </p:nvSpPr>
        <p:spPr>
          <a:xfrm>
            <a:off x="478344" y="1747624"/>
            <a:ext cx="6097554" cy="1178784"/>
          </a:xfrm>
          <a:prstGeom prst="rect">
            <a:avLst/>
          </a:prstGeom>
          <a:noFill/>
        </p:spPr>
        <p:txBody>
          <a:bodyPr wrap="square">
            <a:spAutoFit/>
          </a:bodyPr>
          <a:lstStyle/>
          <a:p>
            <a:pPr algn="l"/>
            <a:r>
              <a:rPr lang="en-US" b="0" i="0" dirty="0">
                <a:effectLst/>
                <a:latin typeface="Segoe UI" panose="020B0502040204020203" pitchFamily="34" charset="0"/>
              </a:rPr>
              <a:t>Dizi </a:t>
            </a:r>
            <a:r>
              <a:rPr lang="en-US" b="0" i="0" dirty="0" err="1">
                <a:effectLst/>
                <a:latin typeface="Segoe UI" panose="020B0502040204020203" pitchFamily="34" charset="0"/>
              </a:rPr>
              <a:t>bir</a:t>
            </a:r>
            <a:r>
              <a:rPr lang="en-US" b="0" i="0" dirty="0">
                <a:effectLst/>
                <a:latin typeface="Segoe UI" panose="020B0502040204020203" pitchFamily="34" charset="0"/>
              </a:rPr>
              <a:t> </a:t>
            </a:r>
            <a:r>
              <a:rPr lang="en-US" b="0" i="0" dirty="0" err="1">
                <a:effectLst/>
                <a:latin typeface="Segoe UI" panose="020B0502040204020203" pitchFamily="34" charset="0"/>
              </a:rPr>
              <a:t>öğe</a:t>
            </a:r>
            <a:r>
              <a:rPr lang="en-US" b="0" i="0" dirty="0">
                <a:effectLst/>
                <a:latin typeface="Segoe UI" panose="020B0502040204020203" pitchFamily="34" charset="0"/>
              </a:rPr>
              <a:t> </a:t>
            </a:r>
            <a:r>
              <a:rPr lang="en-US" b="0" i="0" dirty="0" err="1">
                <a:effectLst/>
                <a:latin typeface="Segoe UI" panose="020B0502040204020203" pitchFamily="34" charset="0"/>
              </a:rPr>
              <a:t>koleksiyonunu</a:t>
            </a:r>
            <a:r>
              <a:rPr lang="en-US" b="0" i="0" dirty="0">
                <a:effectLst/>
                <a:latin typeface="Segoe UI" panose="020B0502040204020203" pitchFamily="34" charset="0"/>
              </a:rPr>
              <a:t> </a:t>
            </a:r>
            <a:r>
              <a:rPr lang="en-US" b="0" i="0" dirty="0" err="1">
                <a:effectLst/>
                <a:latin typeface="Segoe UI" panose="020B0502040204020203" pitchFamily="34" charset="0"/>
              </a:rPr>
              <a:t>depolamak</a:t>
            </a:r>
            <a:r>
              <a:rPr lang="en-US" b="0" i="0" dirty="0">
                <a:effectLst/>
                <a:latin typeface="Segoe UI" panose="020B0502040204020203" pitchFamily="34" charset="0"/>
              </a:rPr>
              <a:t> </a:t>
            </a:r>
            <a:r>
              <a:rPr lang="en-US" b="0" i="0" dirty="0" err="1">
                <a:effectLst/>
                <a:latin typeface="Segoe UI" panose="020B0502040204020203" pitchFamily="34" charset="0"/>
              </a:rPr>
              <a:t>için</a:t>
            </a:r>
            <a:r>
              <a:rPr lang="en-US" b="0" i="0" dirty="0">
                <a:effectLst/>
                <a:latin typeface="Segoe UI" panose="020B0502040204020203" pitchFamily="34" charset="0"/>
              </a:rPr>
              <a:t> </a:t>
            </a:r>
            <a:r>
              <a:rPr lang="en-US" b="0" i="0" dirty="0" err="1">
                <a:effectLst/>
                <a:latin typeface="Segoe UI" panose="020B0502040204020203" pitchFamily="34" charset="0"/>
              </a:rPr>
              <a:t>tasarlanan</a:t>
            </a:r>
            <a:r>
              <a:rPr lang="en-US" b="0" i="0" dirty="0">
                <a:effectLst/>
                <a:latin typeface="Segoe UI" panose="020B0502040204020203" pitchFamily="34" charset="0"/>
              </a:rPr>
              <a:t> </a:t>
            </a:r>
            <a:r>
              <a:rPr lang="en-US" b="0" i="0" dirty="0" err="1">
                <a:effectLst/>
                <a:latin typeface="Segoe UI" panose="020B0502040204020203" pitchFamily="34" charset="0"/>
              </a:rPr>
              <a:t>bir</a:t>
            </a:r>
            <a:r>
              <a:rPr lang="en-US" b="0" i="0" dirty="0">
                <a:effectLst/>
                <a:latin typeface="Segoe UI" panose="020B0502040204020203" pitchFamily="34" charset="0"/>
              </a:rPr>
              <a:t> </a:t>
            </a:r>
            <a:r>
              <a:rPr lang="en-US" b="0" i="0" dirty="0" err="1">
                <a:effectLst/>
                <a:latin typeface="Segoe UI" panose="020B0502040204020203" pitchFamily="34" charset="0"/>
              </a:rPr>
              <a:t>veri</a:t>
            </a:r>
            <a:r>
              <a:rPr lang="en-US" b="0" i="0" dirty="0">
                <a:effectLst/>
                <a:latin typeface="Segoe UI" panose="020B0502040204020203" pitchFamily="34" charset="0"/>
              </a:rPr>
              <a:t> </a:t>
            </a:r>
            <a:r>
              <a:rPr lang="en-US" b="0" i="0" dirty="0" err="1">
                <a:effectLst/>
                <a:latin typeface="Segoe UI" panose="020B0502040204020203" pitchFamily="34" charset="0"/>
              </a:rPr>
              <a:t>yapısıdır</a:t>
            </a:r>
            <a:r>
              <a:rPr lang="en-US" b="0" i="0" dirty="0">
                <a:effectLst/>
                <a:latin typeface="Segoe UI" panose="020B0502040204020203" pitchFamily="34" charset="0"/>
              </a:rPr>
              <a:t>. </a:t>
            </a:r>
            <a:r>
              <a:rPr lang="en-US" b="0" i="0" dirty="0" err="1">
                <a:effectLst/>
                <a:latin typeface="Segoe UI" panose="020B0502040204020203" pitchFamily="34" charset="0"/>
              </a:rPr>
              <a:t>Öğeler</a:t>
            </a:r>
            <a:r>
              <a:rPr lang="en-US" b="0" i="0" dirty="0">
                <a:effectLst/>
                <a:latin typeface="Segoe UI" panose="020B0502040204020203" pitchFamily="34" charset="0"/>
              </a:rPr>
              <a:t> </a:t>
            </a:r>
            <a:r>
              <a:rPr lang="en-US" b="0" i="0" dirty="0" err="1">
                <a:effectLst/>
                <a:latin typeface="Segoe UI" panose="020B0502040204020203" pitchFamily="34" charset="0"/>
              </a:rPr>
              <a:t>aynı</a:t>
            </a:r>
            <a:r>
              <a:rPr lang="en-US" b="0" i="0" dirty="0">
                <a:effectLst/>
                <a:latin typeface="Segoe UI" panose="020B0502040204020203" pitchFamily="34" charset="0"/>
              </a:rPr>
              <a:t> </a:t>
            </a:r>
            <a:r>
              <a:rPr lang="en-US" b="0" i="0" dirty="0" err="1">
                <a:effectLst/>
                <a:latin typeface="Segoe UI" panose="020B0502040204020203" pitchFamily="34" charset="0"/>
              </a:rPr>
              <a:t>türde</a:t>
            </a:r>
            <a:r>
              <a:rPr lang="en-US" b="0" i="0" dirty="0">
                <a:effectLst/>
                <a:latin typeface="Segoe UI" panose="020B0502040204020203" pitchFamily="34" charset="0"/>
              </a:rPr>
              <a:t> </a:t>
            </a:r>
            <a:r>
              <a:rPr lang="en-US" b="0" i="0" dirty="0" err="1">
                <a:effectLst/>
                <a:latin typeface="Segoe UI" panose="020B0502040204020203" pitchFamily="34" charset="0"/>
              </a:rPr>
              <a:t>veya</a:t>
            </a:r>
            <a:r>
              <a:rPr lang="en-US" b="0" i="0" dirty="0">
                <a:effectLst/>
                <a:latin typeface="Segoe UI" panose="020B0502040204020203" pitchFamily="34" charset="0"/>
              </a:rPr>
              <a:t> </a:t>
            </a:r>
            <a:r>
              <a:rPr lang="en-US" b="0" i="0" dirty="0" err="1">
                <a:effectLst/>
                <a:latin typeface="Segoe UI" panose="020B0502040204020203" pitchFamily="34" charset="0"/>
              </a:rPr>
              <a:t>farklı</a:t>
            </a:r>
            <a:r>
              <a:rPr lang="en-US" b="0" i="0" dirty="0">
                <a:effectLst/>
                <a:latin typeface="Segoe UI" panose="020B0502040204020203" pitchFamily="34" charset="0"/>
              </a:rPr>
              <a:t> </a:t>
            </a:r>
            <a:r>
              <a:rPr lang="en-US" b="0" i="0" dirty="0" err="1">
                <a:effectLst/>
                <a:latin typeface="Segoe UI" panose="020B0502040204020203" pitchFamily="34" charset="0"/>
              </a:rPr>
              <a:t>türlerde</a:t>
            </a:r>
            <a:r>
              <a:rPr lang="en-US" b="0" i="0" dirty="0">
                <a:effectLst/>
                <a:latin typeface="Segoe UI" panose="020B0502040204020203" pitchFamily="34" charset="0"/>
              </a:rPr>
              <a:t> </a:t>
            </a:r>
            <a:r>
              <a:rPr lang="en-US" b="0" i="0" dirty="0" err="1">
                <a:effectLst/>
                <a:latin typeface="Segoe UI" panose="020B0502040204020203" pitchFamily="34" charset="0"/>
              </a:rPr>
              <a:t>olabilir</a:t>
            </a:r>
            <a:r>
              <a:rPr lang="en-US" b="0" i="0" dirty="0">
                <a:effectLst/>
                <a:latin typeface="Segoe UI" panose="020B0502040204020203" pitchFamily="34" charset="0"/>
              </a:rPr>
              <a:t>.</a:t>
            </a:r>
          </a:p>
          <a:p>
            <a:pPr algn="l"/>
            <a:r>
              <a:rPr lang="en-US" b="0" i="0" dirty="0">
                <a:effectLst/>
                <a:latin typeface="Segoe UI" panose="020B0502040204020203" pitchFamily="34" charset="0"/>
              </a:rPr>
              <a:t>Windows PowerShell 3,0 ' den </a:t>
            </a:r>
            <a:r>
              <a:rPr lang="en-US" b="0" i="0" dirty="0" err="1">
                <a:effectLst/>
                <a:latin typeface="Segoe UI" panose="020B0502040204020203" pitchFamily="34" charset="0"/>
              </a:rPr>
              <a:t>başlayarak</a:t>
            </a:r>
            <a:r>
              <a:rPr lang="en-US" b="0" i="0" dirty="0">
                <a:effectLst/>
                <a:latin typeface="Segoe UI" panose="020B0502040204020203" pitchFamily="34" charset="0"/>
              </a:rPr>
              <a:t>, </a:t>
            </a:r>
            <a:r>
              <a:rPr lang="en-US" b="0" i="0" dirty="0" err="1">
                <a:effectLst/>
                <a:latin typeface="Segoe UI" panose="020B0502040204020203" pitchFamily="34" charset="0"/>
              </a:rPr>
              <a:t>sıfır</a:t>
            </a:r>
            <a:r>
              <a:rPr lang="en-US" b="0" i="0" dirty="0">
                <a:effectLst/>
                <a:latin typeface="Segoe UI" panose="020B0502040204020203" pitchFamily="34" charset="0"/>
              </a:rPr>
              <a:t> </a:t>
            </a:r>
            <a:r>
              <a:rPr lang="en-US" b="0" i="0" dirty="0" err="1">
                <a:effectLst/>
                <a:latin typeface="Segoe UI" panose="020B0502040204020203" pitchFamily="34" charset="0"/>
              </a:rPr>
              <a:t>veya</a:t>
            </a:r>
            <a:r>
              <a:rPr lang="en-US" b="0" i="0" dirty="0">
                <a:effectLst/>
                <a:latin typeface="Segoe UI" panose="020B0502040204020203" pitchFamily="34" charset="0"/>
              </a:rPr>
              <a:t> </a:t>
            </a:r>
            <a:r>
              <a:rPr lang="en-US" b="0" i="0" dirty="0" err="1">
                <a:effectLst/>
                <a:latin typeface="Segoe UI" panose="020B0502040204020203" pitchFamily="34" charset="0"/>
              </a:rPr>
              <a:t>bir</a:t>
            </a:r>
            <a:r>
              <a:rPr lang="en-US" b="0" i="0" dirty="0">
                <a:effectLst/>
                <a:latin typeface="Segoe UI" panose="020B0502040204020203" pitchFamily="34" charset="0"/>
              </a:rPr>
              <a:t> </a:t>
            </a:r>
            <a:r>
              <a:rPr lang="en-US" b="0" i="0" dirty="0" err="1">
                <a:effectLst/>
                <a:latin typeface="Segoe UI" panose="020B0502040204020203" pitchFamily="34" charset="0"/>
              </a:rPr>
              <a:t>nesne</a:t>
            </a:r>
            <a:r>
              <a:rPr lang="en-US" b="0" i="0" dirty="0">
                <a:effectLst/>
                <a:latin typeface="Segoe UI" panose="020B0502040204020203" pitchFamily="34" charset="0"/>
              </a:rPr>
              <a:t> </a:t>
            </a:r>
            <a:r>
              <a:rPr lang="en-US" b="0" i="0" dirty="0" err="1">
                <a:effectLst/>
                <a:latin typeface="Segoe UI" panose="020B0502040204020203" pitchFamily="34" charset="0"/>
              </a:rPr>
              <a:t>koleksiyonunun</a:t>
            </a:r>
            <a:r>
              <a:rPr lang="en-US" b="0" i="0" dirty="0">
                <a:effectLst/>
                <a:latin typeface="Segoe UI" panose="020B0502040204020203" pitchFamily="34" charset="0"/>
              </a:rPr>
              <a:t> </a:t>
            </a:r>
            <a:r>
              <a:rPr lang="en-US" b="0" i="0" dirty="0" err="1">
                <a:effectLst/>
                <a:latin typeface="Segoe UI" panose="020B0502040204020203" pitchFamily="34" charset="0"/>
              </a:rPr>
              <a:t>bazı</a:t>
            </a:r>
            <a:r>
              <a:rPr lang="en-US" b="0" i="0" dirty="0">
                <a:effectLst/>
                <a:latin typeface="Segoe UI" panose="020B0502040204020203" pitchFamily="34" charset="0"/>
              </a:rPr>
              <a:t> dizi </a:t>
            </a:r>
            <a:r>
              <a:rPr lang="en-US" b="0" i="0" dirty="0" err="1">
                <a:effectLst/>
                <a:latin typeface="Segoe UI" panose="020B0502040204020203" pitchFamily="34" charset="0"/>
              </a:rPr>
              <a:t>özellikleri</a:t>
            </a:r>
            <a:r>
              <a:rPr lang="en-US" b="0" i="0" dirty="0">
                <a:effectLst/>
                <a:latin typeface="Segoe UI" panose="020B0502040204020203" pitchFamily="34" charset="0"/>
              </a:rPr>
              <a:t> </a:t>
            </a:r>
            <a:r>
              <a:rPr lang="en-US" b="0" i="0" dirty="0" err="1">
                <a:effectLst/>
                <a:latin typeface="Segoe UI" panose="020B0502040204020203" pitchFamily="34" charset="0"/>
              </a:rPr>
              <a:t>vardır</a:t>
            </a:r>
            <a:r>
              <a:rPr lang="en-US" b="0" i="0" dirty="0">
                <a:effectLst/>
                <a:latin typeface="Segoe UI" panose="020B0502040204020203" pitchFamily="34" charset="0"/>
              </a:rPr>
              <a:t>.</a:t>
            </a:r>
          </a:p>
        </p:txBody>
      </p:sp>
      <p:sp>
        <p:nvSpPr>
          <p:cNvPr id="8" name="TextBox 7">
            <a:extLst>
              <a:ext uri="{FF2B5EF4-FFF2-40B4-BE49-F238E27FC236}">
                <a16:creationId xmlns:a16="http://schemas.microsoft.com/office/drawing/2014/main" id="{D6A3680B-754F-45DD-85B3-21BB88173D71}"/>
              </a:ext>
            </a:extLst>
          </p:cNvPr>
          <p:cNvSpPr txBox="1"/>
          <p:nvPr/>
        </p:nvSpPr>
        <p:spPr>
          <a:xfrm>
            <a:off x="6575898" y="1747624"/>
            <a:ext cx="5904690" cy="646331"/>
          </a:xfrm>
          <a:prstGeom prst="rect">
            <a:avLst/>
          </a:prstGeom>
          <a:noFill/>
        </p:spPr>
        <p:txBody>
          <a:bodyPr wrap="square">
            <a:spAutoFit/>
          </a:bodyPr>
          <a:lstStyle/>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IntArray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a:t>
            </a:r>
            <a:r>
              <a:rPr lang="en-US" sz="1800" dirty="0">
                <a:solidFill>
                  <a:srgbClr val="696969"/>
                </a:solidFill>
                <a:latin typeface="Lucida Console" panose="020B0609040504020204" pitchFamily="49" charset="0"/>
              </a:rPr>
              <a:t>,</a:t>
            </a:r>
            <a:r>
              <a:rPr lang="en-US" sz="1800" dirty="0">
                <a:solidFill>
                  <a:srgbClr val="800080"/>
                </a:solidFill>
                <a:latin typeface="Lucida Console" panose="020B0609040504020204" pitchFamily="49" charset="0"/>
              </a:rPr>
              <a:t>2</a:t>
            </a:r>
            <a:r>
              <a:rPr lang="en-US" sz="1800" dirty="0">
                <a:solidFill>
                  <a:srgbClr val="696969"/>
                </a:solidFill>
                <a:latin typeface="Lucida Console" panose="020B0609040504020204" pitchFamily="49" charset="0"/>
              </a:rPr>
              <a:t>,</a:t>
            </a:r>
            <a:r>
              <a:rPr lang="en-US" sz="1800" dirty="0">
                <a:solidFill>
                  <a:srgbClr val="800080"/>
                </a:solidFill>
                <a:latin typeface="Lucida Console" panose="020B0609040504020204" pitchFamily="49" charset="0"/>
              </a:rPr>
              <a:t>3</a:t>
            </a:r>
            <a:r>
              <a:rPr lang="en-US" sz="1800" dirty="0">
                <a:solidFill>
                  <a:srgbClr val="696969"/>
                </a:solidFill>
                <a:latin typeface="Lucida Console" panose="020B0609040504020204" pitchFamily="49" charset="0"/>
              </a:rPr>
              <a:t>,</a:t>
            </a:r>
            <a:r>
              <a:rPr lang="en-US" sz="1800" dirty="0">
                <a:solidFill>
                  <a:srgbClr val="800080"/>
                </a:solidFill>
                <a:latin typeface="Lucida Console" panose="020B0609040504020204" pitchFamily="49" charset="0"/>
              </a:rPr>
              <a:t>4</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StringArray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Dünya</a:t>
            </a:r>
            <a:r>
              <a:rPr lang="en-US" sz="1800" dirty="0">
                <a:solidFill>
                  <a:srgbClr val="8B0000"/>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a:solidFill>
                  <a:srgbClr val="8B0000"/>
                </a:solidFill>
                <a:latin typeface="Lucida Console" panose="020B0609040504020204" pitchFamily="49" charset="0"/>
              </a:rPr>
              <a:t>"Mars"</a:t>
            </a:r>
            <a:r>
              <a:rPr lang="en-US" sz="1800" dirty="0">
                <a:solidFill>
                  <a:srgbClr val="696969"/>
                </a:solidFill>
                <a:latin typeface="Lucida Console" panose="020B0609040504020204" pitchFamily="49" charset="0"/>
              </a:rPr>
              <a:t>,</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Venüs</a:t>
            </a:r>
            <a:r>
              <a:rPr lang="en-US" sz="1800" dirty="0">
                <a:solidFill>
                  <a:srgbClr val="8B0000"/>
                </a:solidFill>
                <a:latin typeface="Lucida Console" panose="020B0609040504020204" pitchFamily="49" charset="0"/>
              </a:rPr>
              <a:t>" </a:t>
            </a:r>
          </a:p>
        </p:txBody>
      </p:sp>
    </p:spTree>
    <p:extLst>
      <p:ext uri="{BB962C8B-B14F-4D97-AF65-F5344CB8AC3E}">
        <p14:creationId xmlns:p14="http://schemas.microsoft.com/office/powerpoint/2010/main" val="13996877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619</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Lucida Console</vt:lpstr>
      <vt:lpstr>Proxima Nova</vt:lpstr>
      <vt:lpstr>Segoe UI</vt:lpstr>
      <vt:lpstr>Segoe UI Light</vt:lpstr>
      <vt:lpstr>Segoe UI Semibold</vt:lpstr>
      <vt:lpstr>Segoe UI Semilight</vt:lpstr>
      <vt:lpstr>Wingdings</vt:lpstr>
      <vt:lpstr>WHITE TEMPLATE</vt:lpstr>
      <vt:lpstr>PowerShell</vt:lpstr>
      <vt:lpstr>Hello!</vt:lpstr>
      <vt:lpstr>About this Course: Course Outline</vt:lpstr>
      <vt:lpstr>What is PowerShell?</vt:lpstr>
      <vt:lpstr>PowerShell About</vt:lpstr>
      <vt:lpstr>Cmdlet Administrations</vt:lpstr>
      <vt:lpstr>Cmdlet Administrations</vt:lpstr>
      <vt:lpstr>Variables</vt:lpstr>
      <vt:lpstr>Arrays</vt:lpstr>
      <vt:lpstr>PowerShell Object Cmdlets</vt:lpstr>
      <vt:lpstr>If         Foreach</vt:lpstr>
      <vt:lpstr>For                                              Switch</vt:lpstr>
      <vt:lpstr>Thanks.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2019-10-14T12:31:42Z</dcterms:created>
  <dcterms:modified xsi:type="dcterms:W3CDTF">2021-02-27T18:41:57Z</dcterms:modified>
</cp:coreProperties>
</file>