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94cee1f0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94cee1f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194cee1f0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194cee1f0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194cee1f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194cee1f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194cee1f0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194cee1f0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194cee1f0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194cee1f0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194cee1f0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194cee1f0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194cee1f0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194cee1f0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94cee1f0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94cee1f0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94cee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94cee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Başlangıçta silikon vadisi girişimci ekosistemi odaklı bir ontoloji yapmayı düşünmüştük sonrasında Türkiye ile alakalı olmasına karar verincede ontoloji girişimci ekosistemi olmaktan çıktı teknopark ontolojisine çevirdik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tr" sz="1800">
                <a:solidFill>
                  <a:schemeClr val="dk2"/>
                </a:solidFill>
              </a:rPr>
              <a:t>Öncelikli olarak İzmir’de bulunan teknoparkların web sayfaları incelenerek Ontology101 Step1 de oluşturulan soruların kontrolü sağlandı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tr" sz="1800">
                <a:solidFill>
                  <a:schemeClr val="dk2"/>
                </a:solidFill>
              </a:rPr>
              <a:t>dbpedia.org üzerinden oluşturacağımız ontolojiyle benzer olan Organization ve Company ontolojileri incelendi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tr" sz="1800">
                <a:solidFill>
                  <a:schemeClr val="dk2"/>
                </a:solidFill>
              </a:rPr>
              <a:t>İlk maddedeki incelemeler üzerinden Step3(Enumerate important terms in the ontology), Step4(Define the classes and the class hierarchy) gerçekleştirlidi.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tr" sz="1800">
                <a:solidFill>
                  <a:schemeClr val="dk2"/>
                </a:solidFill>
              </a:rPr>
              <a:t>Teknopark websiteleri üzerinden JavaScript yardımıyla gerekli veriler elde edildi.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tr" sz="1800">
                <a:solidFill>
                  <a:schemeClr val="dk2"/>
                </a:solidFill>
              </a:rPr>
              <a:t>Elde edilen veriler incelenerek Step5(Define the properties of classes—slots) ve Step6( Define the facets of the slots) gerçekleştirildi.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194cee1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194cee1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194cee1f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194cee1f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94cee1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94cee1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194cee1f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194cee1f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94cee1f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94cee1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94cee1f0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94cee1f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94cee1f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94cee1f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izto.org.tr/tr/faaliyet-kodlari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TEKNOPARK ONTOLOJİSİ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</a:rPr>
              <a:t>Atakan ÇETİN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</a:rPr>
              <a:t>Batuhan KADIOĞLU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</a:rPr>
              <a:t>Ercan GÜNBİLEK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SPARQL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>
                <a:solidFill>
                  <a:srgbClr val="000000"/>
                </a:solidFill>
              </a:rPr>
              <a:t>Logo yazılım firmasının adresi nedir?</a:t>
            </a:r>
            <a:endParaRPr b="1" sz="2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rgbClr val="0000FF"/>
                </a:solidFill>
              </a:rPr>
              <a:t>SELECT ?office ?building ?address ?teknopark </a:t>
            </a:r>
            <a:endParaRPr sz="2200">
              <a:solidFill>
                <a:srgbClr val="0000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rgbClr val="0000FF"/>
                </a:solidFill>
              </a:rPr>
              <a:t>	WHERE { </a:t>
            </a:r>
            <a:endParaRPr sz="2200">
              <a:solidFill>
                <a:srgbClr val="0000FF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rgbClr val="0000FF"/>
                </a:solidFill>
              </a:rPr>
              <a:t>  tech:Logo_Yazılım tech:be_inside ?teknopark.</a:t>
            </a:r>
            <a:endParaRPr sz="2200">
              <a:solidFill>
                <a:srgbClr val="0000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rgbClr val="0000FF"/>
                </a:solidFill>
              </a:rPr>
              <a:t>	              tech:Logo_Yazılım tech:located_in ?office .</a:t>
            </a:r>
            <a:endParaRPr sz="2200">
              <a:solidFill>
                <a:srgbClr val="0000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rgbClr val="0000FF"/>
                </a:solidFill>
              </a:rPr>
              <a:t>	              ?office tech:be_includes ?building.</a:t>
            </a:r>
            <a:endParaRPr sz="2200">
              <a:solidFill>
                <a:srgbClr val="0000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rgbClr val="0000FF"/>
                </a:solidFill>
              </a:rPr>
              <a:t>  	              ?teknopark tech:Technopark_Address?address.          }</a:t>
            </a:r>
            <a:endParaRPr sz="2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SPARQL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>
                <a:solidFill>
                  <a:srgbClr val="000000"/>
                </a:solidFill>
              </a:rPr>
              <a:t>Java bilen yazılım mühendisi arayan şirketler ?</a:t>
            </a:r>
            <a:endParaRPr b="1" sz="2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400">
                <a:solidFill>
                  <a:srgbClr val="0000FF"/>
                </a:solidFill>
              </a:rPr>
              <a:t>SELECT  ?company ?Desc ?Date ?skill ?Cont</a:t>
            </a:r>
            <a:endParaRPr sz="14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0000FF"/>
                </a:solidFill>
              </a:rPr>
              <a:t>WHERE </a:t>
            </a:r>
            <a:endParaRPr sz="14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400">
                <a:solidFill>
                  <a:srgbClr val="0000FF"/>
                </a:solidFill>
              </a:rPr>
              <a:t>{</a:t>
            </a:r>
            <a:endParaRPr sz="14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400">
                <a:solidFill>
                  <a:srgbClr val="0000FF"/>
                </a:solidFill>
              </a:rPr>
              <a:t> 	?JobAnouncement  tech:JobAnouncement_Position "Yazılım Mühendisi"^^xsd:string.</a:t>
            </a:r>
            <a:endParaRPr sz="14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400">
                <a:solidFill>
                  <a:srgbClr val="0000FF"/>
                </a:solidFill>
              </a:rPr>
              <a:t> 	?JobAnouncement  tech:has_skill ?skill .</a:t>
            </a:r>
            <a:endParaRPr sz="1400"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400">
                <a:solidFill>
                  <a:srgbClr val="0000FF"/>
                </a:solidFill>
              </a:rPr>
              <a:t>?skill tech:Technology_Name "Java"^^xsd:string.</a:t>
            </a:r>
            <a:endParaRPr sz="14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400">
                <a:solidFill>
                  <a:srgbClr val="0000FF"/>
                </a:solidFill>
              </a:rPr>
              <a:t> 	?JobAnouncement tech:JobAnouncement_Description ?Desc.</a:t>
            </a:r>
            <a:endParaRPr sz="1400"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400">
                <a:solidFill>
                  <a:srgbClr val="0000FF"/>
                </a:solidFill>
              </a:rPr>
              <a:t>?JobAnouncement tech:JobAnouncement_Contact ?Cont.</a:t>
            </a:r>
            <a:endParaRPr sz="1400"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400">
                <a:solidFill>
                  <a:srgbClr val="0000FF"/>
                </a:solidFill>
              </a:rPr>
              <a:t>?JobAnouncement tech:JobAnouncement_Date ?Date.</a:t>
            </a:r>
            <a:endParaRPr sz="1400"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400">
                <a:solidFill>
                  <a:srgbClr val="0000FF"/>
                </a:solidFill>
              </a:rPr>
              <a:t>?JobAnouncement tech:has_company ?company.</a:t>
            </a:r>
            <a:endParaRPr sz="14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400">
                <a:solidFill>
                  <a:srgbClr val="0000FF"/>
                </a:solidFill>
              </a:rPr>
              <a:t> }</a:t>
            </a:r>
            <a:endParaRPr sz="1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SPARQL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b="1" lang="tr" sz="2400">
                <a:solidFill>
                  <a:srgbClr val="000000"/>
                </a:solidFill>
              </a:rPr>
              <a:t>X binasında hangi şirketler vardır ?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B26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B26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rgbClr val="0000FF"/>
                </a:solidFill>
              </a:rPr>
              <a:t>SELECT ?company ?office WHERE</a:t>
            </a:r>
            <a:endParaRPr sz="2400">
              <a:solidFill>
                <a:srgbClr val="0000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rgbClr val="0000FF"/>
                </a:solidFill>
              </a:rPr>
              <a:t>{</a:t>
            </a:r>
            <a:endParaRPr sz="2400">
              <a:solidFill>
                <a:srgbClr val="0000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rgbClr val="0000FF"/>
                </a:solidFill>
              </a:rPr>
              <a:t>tech:A9 tech:host ?office.</a:t>
            </a:r>
            <a:endParaRPr sz="2400">
              <a:solidFill>
                <a:srgbClr val="0000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rgbClr val="0000FF"/>
                </a:solidFill>
              </a:rPr>
              <a:t>?company tech:located_in ?office</a:t>
            </a:r>
            <a:endParaRPr sz="2400">
              <a:solidFill>
                <a:srgbClr val="0000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rgbClr val="0000FF"/>
                </a:solidFill>
              </a:rPr>
              <a:t> }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SPARQL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>
                <a:solidFill>
                  <a:srgbClr val="000000"/>
                </a:solidFill>
              </a:rPr>
              <a:t>62.01.01 nace koduna sahip olan şirketler?</a:t>
            </a:r>
            <a:endParaRPr b="1" sz="2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rgbClr val="0000FF"/>
                </a:solidFill>
              </a:rPr>
              <a:t>SELECT ?company</a:t>
            </a:r>
            <a:endParaRPr sz="24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rgbClr val="0000FF"/>
                </a:solidFill>
              </a:rPr>
              <a:t>WHERE </a:t>
            </a:r>
            <a:endParaRPr sz="24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rgbClr val="0000FF"/>
                </a:solidFill>
              </a:rPr>
              <a:t>{</a:t>
            </a:r>
            <a:endParaRPr sz="24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rgbClr val="0000FF"/>
                </a:solidFill>
              </a:rPr>
              <a:t>?company tech:has_job_group ?group.</a:t>
            </a:r>
            <a:endParaRPr sz="24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rgbClr val="0000FF"/>
                </a:solidFill>
              </a:rPr>
              <a:t>?group tech:JobGroup_NaceCode "62.02.01"^^xsd:string.</a:t>
            </a:r>
            <a:endParaRPr sz="24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rgbClr val="0000FF"/>
                </a:solidFill>
              </a:rPr>
              <a:t>}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SPARQL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400">
                <a:solidFill>
                  <a:srgbClr val="000000"/>
                </a:solidFill>
              </a:rPr>
              <a:t>Logo Yazılım firmasının çalıştığı projeler nedir?</a:t>
            </a:r>
            <a:endParaRPr b="1" sz="2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6B26B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FF"/>
                </a:solidFill>
              </a:rPr>
              <a:t>SELECT ?Project ?Desc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FF"/>
                </a:solidFill>
              </a:rPr>
              <a:t>WHERE 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FF"/>
                </a:solidFill>
              </a:rPr>
              <a:t>{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FF"/>
                </a:solidFill>
              </a:rPr>
              <a:t>tech:Logo_Yazılım tech:has_project ?Project .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FF"/>
                </a:solidFill>
              </a:rPr>
              <a:t>?Project tech:Project_Description ?Desc.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FF"/>
                </a:solidFill>
              </a:rPr>
              <a:t>}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SPARQL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tr" sz="1400">
                <a:solidFill>
                  <a:srgbClr val="0000FF"/>
                </a:solidFill>
              </a:rPr>
              <a:t>Teknopark İzmir’de faaliyet gösteren şirketler?</a:t>
            </a:r>
            <a:endParaRPr sz="1400">
              <a:solidFill>
                <a:srgbClr val="0000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tr" sz="1400">
                <a:solidFill>
                  <a:srgbClr val="0000FF"/>
                </a:solidFill>
              </a:rPr>
              <a:t>Teknopark İzmir’in bölgesel avantajları nelerdir?</a:t>
            </a:r>
            <a:endParaRPr sz="1400">
              <a:solidFill>
                <a:srgbClr val="0000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tr" sz="1400">
                <a:solidFill>
                  <a:srgbClr val="0000FF"/>
                </a:solidFill>
              </a:rPr>
              <a:t>Teknopark İzmir'e başvuru ücreti nedir?</a:t>
            </a:r>
            <a:endParaRPr sz="1400">
              <a:solidFill>
                <a:srgbClr val="0000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tr" sz="1400">
                <a:solidFill>
                  <a:srgbClr val="0000FF"/>
                </a:solidFill>
              </a:rPr>
              <a:t>Teknopark İzmir’de şirket kurmanın yasal avantajları nelerdir?</a:t>
            </a:r>
            <a:endParaRPr sz="1400">
              <a:solidFill>
                <a:srgbClr val="0000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tr" sz="1400">
                <a:solidFill>
                  <a:srgbClr val="0000FF"/>
                </a:solidFill>
              </a:rPr>
              <a:t>Teknopark İzmir'de başvurular ne şekilde yapılmalıdır?</a:t>
            </a:r>
            <a:endParaRPr sz="1400">
              <a:solidFill>
                <a:srgbClr val="0000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tr" sz="1400">
                <a:solidFill>
                  <a:srgbClr val="0000FF"/>
                </a:solidFill>
              </a:rPr>
              <a:t>Teknopark İzmir’in sunduğu hizmetler nelerdir?</a:t>
            </a:r>
            <a:endParaRPr sz="1400">
              <a:solidFill>
                <a:srgbClr val="0000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tr" sz="1400">
                <a:solidFill>
                  <a:srgbClr val="0000FF"/>
                </a:solidFill>
              </a:rPr>
              <a:t>Logo yazılım firmasının iletişim bilgileri nedir?</a:t>
            </a:r>
            <a:endParaRPr sz="1400">
              <a:solidFill>
                <a:srgbClr val="0000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tr" sz="1400">
                <a:solidFill>
                  <a:srgbClr val="0000FF"/>
                </a:solidFill>
              </a:rPr>
              <a:t>Teknopark İzmir’de mobil uygulama geliştiren şirketler?</a:t>
            </a:r>
            <a:endParaRPr sz="1400">
              <a:solidFill>
                <a:srgbClr val="0000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tr" sz="1400">
                <a:solidFill>
                  <a:srgbClr val="0000FF"/>
                </a:solidFill>
              </a:rPr>
              <a:t>Linovi firmasının yöneticisi kimdir?</a:t>
            </a:r>
            <a:endParaRPr sz="1400">
              <a:solidFill>
                <a:srgbClr val="0000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tr" sz="1400">
                <a:solidFill>
                  <a:srgbClr val="0000FF"/>
                </a:solidFill>
              </a:rPr>
              <a:t>Teknopark izmir hangi üniversiteye bağlıdır?</a:t>
            </a:r>
            <a:endParaRPr sz="1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</a:rPr>
              <a:t>Her ofis için, bulunduğu binanın rayiç bedeline göre ofisin kira bedelini hesaplamayı sağlayan kural 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tr" sz="1400">
                <a:solidFill>
                  <a:srgbClr val="0000FF"/>
                </a:solidFill>
              </a:rPr>
              <a:t>Office(?x) ^ Office_Squaremeter(?x, ?square) ^ Building_Squaremeter_Price(?build, ?meterprice) ^ swrlb:multiply(?meterprice, ?square, ?result) ^ be_includes(?x, ?build) -&gt; Office_Price(?x, ?result)</a:t>
            </a:r>
            <a:endParaRPr sz="1400">
              <a:solidFill>
                <a:srgbClr val="0000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</a:rPr>
              <a:t>Bir kişi bir kurumu yönetiyorsa , kişiyi patron olarak nitelendiren kural;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tr" sz="1400">
                <a:solidFill>
                  <a:srgbClr val="0000FF"/>
                </a:solidFill>
              </a:rPr>
              <a:t>Person(?p) ^ manages(?p, ?y) -&gt; IsBoss(?y, true)</a:t>
            </a:r>
            <a:endParaRPr sz="1400">
              <a:solidFill>
                <a:srgbClr val="0000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TEKNOPARK ONTOLOJ</a:t>
            </a:r>
            <a:r>
              <a:rPr lang="tr" sz="2400"/>
              <a:t>İ O</a:t>
            </a:r>
            <a:r>
              <a:rPr lang="tr" sz="2400"/>
              <a:t>LUŞTURMA METODOLOJİSİ</a:t>
            </a:r>
            <a:endParaRPr sz="24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1200"/>
            <a:ext cx="5748074" cy="27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875" y="2029700"/>
            <a:ext cx="5360452" cy="19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Nace Kodu Nedir 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66800" y="1396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tr" sz="1200">
                <a:solidFill>
                  <a:srgbClr val="000000"/>
                </a:solidFill>
                <a:highlight>
                  <a:srgbClr val="FFFFFF"/>
                </a:highlight>
              </a:rPr>
              <a:t>NACE iş yerlerinin çalıştıkları alanlara göre tehlike sınıflarını belirleyen sistemin oluşturduğu </a:t>
            </a:r>
            <a:r>
              <a:rPr b="1" lang="tr" sz="1200">
                <a:solidFill>
                  <a:srgbClr val="000000"/>
                </a:solidFill>
                <a:highlight>
                  <a:srgbClr val="FFFFFF"/>
                </a:highlight>
              </a:rPr>
              <a:t>altı haneli bir koddur</a:t>
            </a:r>
            <a:r>
              <a:rPr lang="tr" sz="1200">
                <a:solidFill>
                  <a:srgbClr val="000000"/>
                </a:solidFill>
                <a:highlight>
                  <a:srgbClr val="FFFFFF"/>
                </a:highlight>
              </a:rPr>
              <a:t>. Bu sebeple </a:t>
            </a:r>
            <a:r>
              <a:rPr b="1" lang="tr" sz="1200">
                <a:solidFill>
                  <a:srgbClr val="000000"/>
                </a:solidFill>
                <a:highlight>
                  <a:srgbClr val="FFFFFF"/>
                </a:highlight>
              </a:rPr>
              <a:t>altılı faaliyet kodu</a:t>
            </a:r>
            <a:r>
              <a:rPr lang="tr" sz="1200">
                <a:solidFill>
                  <a:srgbClr val="000000"/>
                </a:solidFill>
                <a:highlight>
                  <a:srgbClr val="FFFFFF"/>
                </a:highlight>
              </a:rPr>
              <a:t> olarak da bilinir.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tr" sz="1100" u="sng">
                <a:solidFill>
                  <a:schemeClr val="hlink"/>
                </a:solidFill>
                <a:hlinkClick r:id="rId3"/>
              </a:rPr>
              <a:t>http://www.izto.org.tr/tr/faaliyet-kodlari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162960" l="41240" r="-41240" t="-162960"/>
          <a:stretch/>
        </p:blipFill>
        <p:spPr>
          <a:xfrm>
            <a:off x="6024925" y="0"/>
            <a:ext cx="3052775" cy="13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428" y="0"/>
            <a:ext cx="67891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57750" y="9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GÖRSELLEŞTİRME</a:t>
            </a:r>
            <a:endParaRPr sz="24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50" y="667050"/>
            <a:ext cx="9052250" cy="447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CLASSES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450" y="1017725"/>
            <a:ext cx="659510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OBJECT PROPERTIES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475" y="1112850"/>
            <a:ext cx="3713875" cy="36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DATA</a:t>
            </a:r>
            <a:r>
              <a:rPr lang="tr"/>
              <a:t> PROPERTIES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913" y="1017725"/>
            <a:ext cx="373018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INDIVIDUALS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600" y="1017725"/>
            <a:ext cx="359433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