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7" r:id="rId2"/>
    <p:sldId id="278" r:id="rId3"/>
    <p:sldId id="258" r:id="rId4"/>
    <p:sldId id="259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8" r:id="rId13"/>
    <p:sldId id="271" r:id="rId14"/>
    <p:sldId id="272" r:id="rId15"/>
    <p:sldId id="273" r:id="rId16"/>
    <p:sldId id="275" r:id="rId17"/>
    <p:sldId id="276" r:id="rId18"/>
    <p:sldId id="277" r:id="rId19"/>
    <p:sldId id="282" r:id="rId20"/>
    <p:sldId id="329" r:id="rId21"/>
    <p:sldId id="330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33" r:id="rId33"/>
    <p:sldId id="334" r:id="rId34"/>
    <p:sldId id="337" r:id="rId35"/>
    <p:sldId id="338" r:id="rId36"/>
    <p:sldId id="339" r:id="rId37"/>
    <p:sldId id="340" r:id="rId38"/>
    <p:sldId id="341" r:id="rId39"/>
    <p:sldId id="374" r:id="rId40"/>
    <p:sldId id="383" r:id="rId41"/>
    <p:sldId id="375" r:id="rId42"/>
    <p:sldId id="376" r:id="rId43"/>
    <p:sldId id="377" r:id="rId44"/>
    <p:sldId id="378" r:id="rId45"/>
    <p:sldId id="380" r:id="rId46"/>
    <p:sldId id="342" r:id="rId47"/>
    <p:sldId id="348" r:id="rId48"/>
    <p:sldId id="349" r:id="rId49"/>
    <p:sldId id="350" r:id="rId50"/>
    <p:sldId id="353" r:id="rId51"/>
    <p:sldId id="354" r:id="rId52"/>
    <p:sldId id="355" r:id="rId53"/>
    <p:sldId id="356" r:id="rId54"/>
    <p:sldId id="384" r:id="rId55"/>
    <p:sldId id="357" r:id="rId56"/>
    <p:sldId id="385" r:id="rId57"/>
    <p:sldId id="367" r:id="rId58"/>
    <p:sldId id="387" r:id="rId59"/>
    <p:sldId id="368" r:id="rId60"/>
    <p:sldId id="388" r:id="rId61"/>
    <p:sldId id="386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/>
    <p:restoredTop sz="94676"/>
  </p:normalViewPr>
  <p:slideViewPr>
    <p:cSldViewPr snapToGrid="0" snapToObjects="1">
      <p:cViewPr varScale="1">
        <p:scale>
          <a:sx n="196" d="100"/>
          <a:sy n="196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930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AF1F-82A2-5D48-A5C4-89A5B398CF0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B15A-AED5-1E48-8358-0612DA5C4576}" type="slidenum">
              <a:rPr lang="en-US"/>
              <a:pPr/>
              <a:t>14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2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90746-4A09-134A-9061-D5EFC815B0EB}" type="slidenum">
              <a:rPr lang="en-US"/>
              <a:pPr/>
              <a:t>15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BC9B-A33F-9641-B4A4-7674471312C3}" type="slidenum">
              <a:rPr lang="en-US"/>
              <a:pPr/>
              <a:t>16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D8287-896B-0F45-AE54-CD412F774653}" type="slidenum">
              <a:rPr lang="en-US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6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D6289-725F-844A-87AF-D56207878BB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0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6BE3C-AA7F-4AF9-BF9B-826E3197C7A1}" type="slidenum">
              <a:rPr lang="en-US"/>
              <a:pPr/>
              <a:t>41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FD755-B0B3-4513-91BA-FC4817997780}" type="slidenum">
              <a:rPr lang="en-US"/>
              <a:pPr/>
              <a:t>42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5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E42CE-86BF-4E15-98D2-D6F4BE120969}" type="slidenum">
              <a:rPr lang="en-US"/>
              <a:pPr/>
              <a:t>43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D5943-5D36-47C7-B05A-3324768A6A76}" type="slidenum">
              <a:rPr lang="en-US"/>
              <a:pPr/>
              <a:t>44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4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65CE6-ABCE-D84F-A04E-FEEEB4A1874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33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6F21A-C7D0-4A0F-9381-63EDFF966FDB}" type="slidenum">
              <a:rPr lang="en-US"/>
              <a:pPr/>
              <a:t>45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F5AF1-7435-6F49-A2E9-C236FFD0ACA8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7EE8A-7D78-8D44-BA25-5ADCD0EB8370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D8AE-B502-EA47-9F0F-43EF24C7E269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062F7-CEDF-2041-9DF3-18BA689EF7AB}" type="slidenum">
              <a:rPr lang="en-US"/>
              <a:pPr/>
              <a:t>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0AF7-07C1-ED4D-B075-B196E9201F87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3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1FB20-B623-C540-8F23-3BFF74DF30FA}" type="slidenum">
              <a:rPr lang="en-US"/>
              <a:pPr/>
              <a:t>11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3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94A-70D8-604C-A56B-4C41E7568EA4}" type="slidenum">
              <a:rPr lang="en-US"/>
              <a:pPr/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635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ages.cs.wisc.edu/~remzi/OSTE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microsoft.com/office/2007/relationships/media" Target="file://localhost/Users/reiher/thinkpad/classes/CS%20111%20Summer%2017/Slides/Short%20Clip%20_%20Some%20Uncharted%20Action.mp4" TargetMode="External"/><Relationship Id="rId2" Type="http://schemas.openxmlformats.org/officeDocument/2006/relationships/video" Target="file://localhost/Users/reiher/thinkpad/classes/CS%20111%20Summer%2017/Slides/Short%20Clip%20_%20Some%20Uncharted%20Action.mp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seidel2@ucla.edu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http://images.clipartpanda.com/laser-clipart-laser-printer-clip-art_427777.jp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https://media.istockphoto.com/vectors/modern-hotel-scene-vector-id641928984?k=6&amp;m=641928984&amp;s=612x612&amp;w=0&amp;h=Pb3jGt2l_vsfIG-DWp9IicBbIGRx-JIY20lT9Xl0SYo=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https://upload.wikimedia.org/wikipedia/commons/thumb/c/c6/Tos-jwall.jpg/200px-Tos-jwall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Spring 2019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dirty="0" err="1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08"/>
            <a:ext cx="8229600" cy="1143000"/>
          </a:xfrm>
        </p:spPr>
        <p:txBody>
          <a:bodyPr/>
          <a:lstStyle/>
          <a:p>
            <a:r>
              <a:rPr lang="en-GB" dirty="0"/>
              <a:t>Course Load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8662"/>
            <a:ext cx="8153400" cy="5334000"/>
          </a:xfrm>
        </p:spPr>
        <p:txBody>
          <a:bodyPr/>
          <a:lstStyle/>
          <a:p>
            <a:r>
              <a:rPr lang="en-GB" dirty="0"/>
              <a:t>Reputation: THE hardest undergrad CS class</a:t>
            </a:r>
          </a:p>
          <a:p>
            <a:pPr lvl="1"/>
            <a:r>
              <a:rPr lang="en-GB" dirty="0"/>
              <a:t>Fast pace through much non-trivial material</a:t>
            </a:r>
          </a:p>
          <a:p>
            <a:r>
              <a:rPr lang="en-GB" dirty="0"/>
              <a:t>Expectations you should have</a:t>
            </a:r>
          </a:p>
          <a:p>
            <a:pPr lvl="1"/>
            <a:r>
              <a:rPr lang="en-GB" dirty="0"/>
              <a:t>lectures			4-6 hours/week</a:t>
            </a:r>
          </a:p>
          <a:p>
            <a:pPr lvl="1"/>
            <a:r>
              <a:rPr lang="en-GB" dirty="0"/>
              <a:t>reading				3-6 hours/week</a:t>
            </a:r>
          </a:p>
          <a:p>
            <a:pPr lvl="1"/>
            <a:r>
              <a:rPr lang="en-GB" dirty="0"/>
              <a:t>projects			3-20 hours/week</a:t>
            </a:r>
          </a:p>
          <a:p>
            <a:pPr lvl="1"/>
            <a:r>
              <a:rPr lang="en-GB" dirty="0"/>
              <a:t>exam study		5-15 hours (twice)</a:t>
            </a:r>
          </a:p>
          <a:p>
            <a:r>
              <a:rPr lang="en-GB" dirty="0"/>
              <a:t>Keeping up (week by week) is critical</a:t>
            </a:r>
          </a:p>
          <a:p>
            <a:pPr lvl="1"/>
            <a:r>
              <a:rPr lang="en-GB" dirty="0"/>
              <a:t>Catching up is extremely difficult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Text for Course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600200"/>
            <a:ext cx="8229600" cy="4525963"/>
          </a:xfrm>
        </p:spPr>
        <p:txBody>
          <a:bodyPr/>
          <a:lstStyle/>
          <a:p>
            <a:r>
              <a:rPr lang="en-GB" sz="2800" dirty="0" err="1"/>
              <a:t>Remzi</a:t>
            </a:r>
            <a:r>
              <a:rPr lang="en-GB" sz="2800" dirty="0"/>
              <a:t> and Andrea </a:t>
            </a:r>
            <a:r>
              <a:rPr lang="en-GB" sz="2800" dirty="0" err="1"/>
              <a:t>Arpaci-Dusseau</a:t>
            </a:r>
            <a:r>
              <a:rPr lang="en-GB" sz="2800" dirty="0"/>
              <a:t>: </a:t>
            </a:r>
            <a:r>
              <a:rPr lang="en-GB" sz="2800" i="1" dirty="0"/>
              <a:t>Operating Systems: Three Easy Pieces</a:t>
            </a:r>
          </a:p>
          <a:p>
            <a:pPr lvl="1"/>
            <a:r>
              <a:rPr lang="en-GB" sz="2400" dirty="0"/>
              <a:t>Freely available on line at </a:t>
            </a:r>
            <a:r>
              <a:rPr lang="en-US" sz="2400" dirty="0">
                <a:hlinkClick r:id="rId3"/>
              </a:rPr>
              <a:t>http://pages.cs.wisc.edu/~remzi/OSTEP/</a:t>
            </a:r>
            <a:endParaRPr lang="en-GB" sz="2400" dirty="0"/>
          </a:p>
          <a:p>
            <a:r>
              <a:rPr lang="en-GB" sz="2800" dirty="0"/>
              <a:t>Supplemented with web-based materials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Grading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3985"/>
            <a:ext cx="8229600" cy="4525963"/>
          </a:xfrm>
        </p:spPr>
        <p:txBody>
          <a:bodyPr/>
          <a:lstStyle/>
          <a:p>
            <a:r>
              <a:rPr lang="en-GB" dirty="0"/>
              <a:t>Basis for grading:</a:t>
            </a:r>
          </a:p>
          <a:p>
            <a:pPr lvl="1"/>
            <a:r>
              <a:rPr lang="en-GB" sz="2400" dirty="0"/>
              <a:t>Class evaluation	 1%</a:t>
            </a:r>
          </a:p>
          <a:p>
            <a:pPr lvl="1"/>
            <a:r>
              <a:rPr lang="en-GB" sz="2400" dirty="0"/>
              <a:t>1 midterm exam		24%</a:t>
            </a:r>
          </a:p>
          <a:p>
            <a:pPr lvl="1"/>
            <a:r>
              <a:rPr lang="en-GB" sz="2400" dirty="0"/>
              <a:t>Final exam			30%</a:t>
            </a:r>
          </a:p>
          <a:p>
            <a:pPr lvl="1"/>
            <a:r>
              <a:rPr lang="en-GB" sz="2400" dirty="0"/>
              <a:t>Lab 0				  5%</a:t>
            </a:r>
          </a:p>
          <a:p>
            <a:pPr lvl="1"/>
            <a:r>
              <a:rPr lang="en-GB" sz="2400" dirty="0"/>
              <a:t>Other labs			10% each</a:t>
            </a:r>
            <a:endParaRPr lang="en-GB" dirty="0"/>
          </a:p>
          <a:p>
            <a:r>
              <a:rPr lang="en-GB" dirty="0"/>
              <a:t>I do look at distribution for final grades</a:t>
            </a:r>
          </a:p>
          <a:p>
            <a:pPr lvl="1"/>
            <a:r>
              <a:rPr lang="en-GB" dirty="0"/>
              <a:t>But don’t use a formal curve</a:t>
            </a:r>
          </a:p>
          <a:p>
            <a:r>
              <a:rPr lang="en-GB" dirty="0"/>
              <a:t>All scores available on </a:t>
            </a:r>
            <a:r>
              <a:rPr lang="en-GB" dirty="0" err="1"/>
              <a:t>MyUCLA</a:t>
            </a:r>
            <a:endParaRPr lang="en-GB" dirty="0"/>
          </a:p>
          <a:p>
            <a:pPr lvl="1"/>
            <a:r>
              <a:rPr lang="en-GB" dirty="0"/>
              <a:t>Please check them for accuracy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Midterm Examination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/>
              <a:t>When: 5th week (in class section</a:t>
            </a:r>
            <a:r>
              <a:rPr lang="en-GB" sz="2800" dirty="0" smtClean="0"/>
              <a:t>, Wednesday, May 1)</a:t>
            </a:r>
            <a:endParaRPr lang="en-GB" sz="2800" dirty="0"/>
          </a:p>
          <a:p>
            <a:r>
              <a:rPr lang="en-GB" sz="2800" dirty="0"/>
              <a:t>Scope: All material up to the exam </a:t>
            </a:r>
            <a:r>
              <a:rPr lang="en-GB" sz="2800" dirty="0" smtClean="0"/>
              <a:t>date</a:t>
            </a:r>
            <a:endParaRPr lang="en-GB" sz="2800" dirty="0"/>
          </a:p>
          <a:p>
            <a:pPr lvl="1"/>
            <a:r>
              <a:rPr lang="en-GB" sz="2400" dirty="0"/>
              <a:t>Approximately 60% lecture, 40% text</a:t>
            </a:r>
          </a:p>
          <a:p>
            <a:pPr lvl="1"/>
            <a:r>
              <a:rPr lang="en-GB" sz="2400" dirty="0"/>
              <a:t>No questions on purely project materials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Closed book</a:t>
            </a:r>
          </a:p>
          <a:p>
            <a:pPr lvl="1"/>
            <a:r>
              <a:rPr lang="en-GB" sz="2400" dirty="0"/>
              <a:t>10-15 essay questions with short answers</a:t>
            </a:r>
          </a:p>
          <a:p>
            <a:r>
              <a:rPr lang="en-GB" sz="2800" dirty="0"/>
              <a:t>Goals:</a:t>
            </a:r>
          </a:p>
          <a:p>
            <a:pPr lvl="1"/>
            <a:r>
              <a:rPr lang="en-GB" sz="2400" dirty="0"/>
              <a:t>Test understanding of key concepts</a:t>
            </a:r>
          </a:p>
          <a:p>
            <a:pPr lvl="1"/>
            <a:r>
              <a:rPr lang="en-GB" sz="2400" dirty="0"/>
              <a:t>Test ability to apply principles to practical problems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Exam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When: </a:t>
            </a:r>
            <a:r>
              <a:rPr lang="en-GB" sz="2800" dirty="0" smtClean="0"/>
              <a:t>Monday, June 12, 3-6 PM</a:t>
            </a:r>
            <a:endParaRPr lang="en-GB" sz="2800" dirty="0"/>
          </a:p>
          <a:p>
            <a:r>
              <a:rPr lang="en-GB" sz="2800" dirty="0"/>
              <a:t>Scope: Entire course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Similar to the midterm</a:t>
            </a:r>
          </a:p>
          <a:p>
            <a:pPr lvl="1"/>
            <a:r>
              <a:rPr lang="en-GB" sz="2400" dirty="0"/>
              <a:t>Covering entire scope of class</a:t>
            </a:r>
          </a:p>
          <a:p>
            <a:pPr lvl="1"/>
            <a:r>
              <a:rPr lang="en-GB" sz="2400" dirty="0"/>
              <a:t>Again, no questions purely from projects</a:t>
            </a:r>
          </a:p>
          <a:p>
            <a:r>
              <a:rPr lang="en-GB" sz="2800" dirty="0"/>
              <a:t>Goals:</a:t>
            </a:r>
          </a:p>
          <a:p>
            <a:pPr lvl="1"/>
            <a:r>
              <a:rPr lang="en-GB" sz="2400" dirty="0"/>
              <a:t>Determining if you have mastered the full range of material presented in the class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Projects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91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Format: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warm-up project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4 regular projects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Done individually (except project 3)</a:t>
            </a:r>
          </a:p>
          <a:p>
            <a:pPr>
              <a:lnSpc>
                <a:spcPct val="90000"/>
              </a:lnSpc>
            </a:pPr>
            <a:r>
              <a:rPr lang="en-GB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ability to exploit OS features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programming/problem solving 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Practice software project skills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Late Assignments &amp; Make-ups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Labs</a:t>
            </a:r>
          </a:p>
          <a:p>
            <a:pPr lvl="1"/>
            <a:r>
              <a:rPr lang="en-GB" sz="2400" dirty="0"/>
              <a:t>Due </a:t>
            </a:r>
            <a:r>
              <a:rPr lang="en-GB" sz="2400" dirty="0" smtClean="0"/>
              <a:t>on each Friday</a:t>
            </a:r>
            <a:endParaRPr lang="en-GB" sz="2400" dirty="0"/>
          </a:p>
          <a:p>
            <a:pPr lvl="1"/>
            <a:r>
              <a:rPr lang="en-GB" sz="2400" dirty="0"/>
              <a:t>TAs also sets policy on late assignments</a:t>
            </a:r>
          </a:p>
          <a:p>
            <a:pPr lvl="1"/>
            <a:r>
              <a:rPr lang="en-GB" sz="2400" dirty="0"/>
              <a:t>The TAs will handle all issues related to labs</a:t>
            </a:r>
          </a:p>
          <a:p>
            <a:pPr lvl="2"/>
            <a:r>
              <a:rPr lang="en-GB" sz="2000" dirty="0"/>
              <a:t>Ask them, not me</a:t>
            </a:r>
          </a:p>
          <a:p>
            <a:pPr lvl="2"/>
            <a:r>
              <a:rPr lang="en-GB" sz="2000" dirty="0"/>
              <a:t>Don’t expect me to overrule their decisions</a:t>
            </a:r>
          </a:p>
          <a:p>
            <a:r>
              <a:rPr lang="en-GB" sz="2800" dirty="0"/>
              <a:t>Exams</a:t>
            </a:r>
          </a:p>
          <a:p>
            <a:pPr lvl="1"/>
            <a:r>
              <a:rPr lang="en-GB" sz="2400" dirty="0"/>
              <a:t>Alternate times or make-ups only possible with prior consent of the instructor</a:t>
            </a:r>
          </a:p>
          <a:p>
            <a:pPr lvl="1"/>
            <a:r>
              <a:rPr lang="en-GB" sz="2400" dirty="0"/>
              <a:t>If you miss a test, too bad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It is OK to study with friends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Discussing problems helps you to understand them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It is OK to do independent research on a subject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There are many excellent treatments out there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all work you submit must be your own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</a:t>
            </a:r>
            <a:r>
              <a:rPr lang="en-GB" sz="2400" u="sng" dirty="0"/>
              <a:t>write</a:t>
            </a:r>
            <a:r>
              <a:rPr lang="en-GB" sz="2400" dirty="0"/>
              <a:t> your lab answers with a friend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</a:t>
            </a:r>
            <a:r>
              <a:rPr lang="en-GB" sz="2400" u="sng" dirty="0"/>
              <a:t>copy</a:t>
            </a:r>
            <a:r>
              <a:rPr lang="en-GB" sz="2400" dirty="0"/>
              <a:t> another student's work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turn in solutions </a:t>
            </a:r>
            <a:r>
              <a:rPr lang="en-GB" sz="2400" u="sng" dirty="0"/>
              <a:t>from off the web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you do research on a problem, </a:t>
            </a:r>
            <a:r>
              <a:rPr lang="en-GB" sz="2400" u="sng" dirty="0"/>
              <a:t>cite your sources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/>
              <a:t>I decide when two assignments are too similar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And I forward them immediately to the Dean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If you need help, ask the instructor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 – Projects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82"/>
            <a:ext cx="8229600" cy="4525963"/>
          </a:xfrm>
        </p:spPr>
        <p:txBody>
          <a:bodyPr/>
          <a:lstStyle/>
          <a:p>
            <a:r>
              <a:rPr lang="en-GB" sz="2800" dirty="0"/>
              <a:t>Do your own projects</a:t>
            </a:r>
          </a:p>
          <a:p>
            <a:pPr lvl="1"/>
            <a:r>
              <a:rPr lang="en-GB" sz="2400" dirty="0"/>
              <a:t>If you need additional help, ask the TA</a:t>
            </a:r>
          </a:p>
          <a:p>
            <a:r>
              <a:rPr lang="en-GB" sz="2800" dirty="0"/>
              <a:t>You must design and write </a:t>
            </a:r>
            <a:r>
              <a:rPr lang="en-GB" sz="2800" u="sng" dirty="0"/>
              <a:t>all</a:t>
            </a:r>
            <a:r>
              <a:rPr lang="en-GB" sz="2800" dirty="0"/>
              <a:t> your own code</a:t>
            </a:r>
            <a:endParaRPr lang="en-GB" sz="2400" dirty="0"/>
          </a:p>
          <a:p>
            <a:pPr lvl="1"/>
            <a:r>
              <a:rPr lang="en-GB" sz="2400" dirty="0"/>
              <a:t>Do not ask others how they solved the problem</a:t>
            </a:r>
          </a:p>
          <a:p>
            <a:pPr lvl="1"/>
            <a:r>
              <a:rPr lang="en-GB" sz="2400" dirty="0"/>
              <a:t>Do not copy solutions from the web, files or listings</a:t>
            </a:r>
          </a:p>
          <a:p>
            <a:pPr lvl="1"/>
            <a:r>
              <a:rPr lang="en-GB" sz="2400" dirty="0"/>
              <a:t>Cite any research sources you use</a:t>
            </a:r>
          </a:p>
          <a:p>
            <a:pPr lvl="1"/>
            <a:r>
              <a:rPr lang="en-GB" sz="2400" dirty="0"/>
              <a:t>Exception:  project 3 allows </a:t>
            </a:r>
            <a:r>
              <a:rPr lang="en-GB" sz="2400" dirty="0" smtClean="0"/>
              <a:t>two-person </a:t>
            </a:r>
            <a:r>
              <a:rPr lang="en-GB" sz="2400" dirty="0"/>
              <a:t>teams</a:t>
            </a:r>
          </a:p>
          <a:p>
            <a:r>
              <a:rPr lang="en-GB" sz="2800" dirty="0"/>
              <a:t>Protect yourself</a:t>
            </a:r>
          </a:p>
          <a:p>
            <a:pPr lvl="1"/>
            <a:r>
              <a:rPr lang="en-GB" sz="2400" dirty="0"/>
              <a:t>Do not show other people your solutions</a:t>
            </a:r>
          </a:p>
          <a:p>
            <a:pPr lvl="1"/>
            <a:r>
              <a:rPr lang="en-GB" sz="2400" dirty="0"/>
              <a:t>Be careful with old listings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and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US" sz="2800" dirty="0"/>
              <a:t>You might be able to find existing answers to some of the assignments on line</a:t>
            </a:r>
          </a:p>
          <a:p>
            <a:r>
              <a:rPr lang="en-US" sz="2800" dirty="0"/>
              <a:t>Remember, if you can find it, so can we</a:t>
            </a:r>
          </a:p>
          <a:p>
            <a:pPr lvl="1"/>
            <a:r>
              <a:rPr lang="en-US" sz="2400" dirty="0"/>
              <a:t>And we have, before</a:t>
            </a:r>
          </a:p>
          <a:p>
            <a:r>
              <a:rPr lang="en-US" sz="2800" dirty="0"/>
              <a:t>It IS NOT OK to copy the answers from other people’s old assignments</a:t>
            </a:r>
          </a:p>
          <a:p>
            <a:pPr lvl="1"/>
            <a:r>
              <a:rPr lang="en-US" sz="2400" dirty="0"/>
              <a:t>People who tried that have been caught and referred to the Office of the Dean of Students</a:t>
            </a:r>
          </a:p>
          <a:p>
            <a:r>
              <a:rPr lang="en-US" sz="2800" dirty="0"/>
              <a:t>ANYTHING you get off the Internet must be treated as reference material</a:t>
            </a:r>
          </a:p>
          <a:p>
            <a:pPr lvl="1"/>
            <a:r>
              <a:rPr lang="en-US" sz="2400" dirty="0"/>
              <a:t>If you use it, quote it and reference it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materials</a:t>
            </a:r>
          </a:p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Why study operating systems?</a:t>
            </a:r>
          </a:p>
          <a:p>
            <a:pPr lvl="1"/>
            <a:r>
              <a:rPr lang="en-US" dirty="0"/>
              <a:t>Basics of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course and relationships to other courses</a:t>
            </a:r>
          </a:p>
          <a:p>
            <a:r>
              <a:rPr lang="en-GB" dirty="0"/>
              <a:t>Why study operating systems?</a:t>
            </a:r>
          </a:p>
          <a:p>
            <a:r>
              <a:rPr lang="en-GB" dirty="0"/>
              <a:t>What is an operating system?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9808" y="540399"/>
            <a:ext cx="6215336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CS 111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/>
              <a:t>Build on concepts from other courses</a:t>
            </a:r>
          </a:p>
          <a:p>
            <a:pPr lvl="1"/>
            <a:r>
              <a:rPr lang="en-GB" sz="2400" dirty="0"/>
              <a:t>Data structures, programming languages, assembly language programming, computer architectures, ...</a:t>
            </a:r>
            <a:endParaRPr lang="en-GB" sz="2000" dirty="0"/>
          </a:p>
          <a:p>
            <a:r>
              <a:rPr lang="en-GB" sz="2800" dirty="0"/>
              <a:t>Prepare you for advanced courses</a:t>
            </a:r>
          </a:p>
          <a:p>
            <a:pPr lvl="1"/>
            <a:r>
              <a:rPr lang="en-GB" sz="2400" dirty="0"/>
              <a:t>Data bases, data mining, and distributed computing</a:t>
            </a:r>
          </a:p>
          <a:p>
            <a:pPr lvl="1"/>
            <a:r>
              <a:rPr lang="en-GB" sz="2400" dirty="0"/>
              <a:t>Security, fault-tolerance, high availability</a:t>
            </a:r>
          </a:p>
          <a:p>
            <a:pPr lvl="1"/>
            <a:r>
              <a:rPr lang="en-GB" sz="2400" dirty="0"/>
              <a:t>Network protocols, computer system modelling</a:t>
            </a:r>
          </a:p>
          <a:p>
            <a:r>
              <a:rPr lang="en-GB" sz="2800" dirty="0"/>
              <a:t>Provide you with foundation concepts</a:t>
            </a:r>
          </a:p>
          <a:p>
            <a:pPr lvl="1"/>
            <a:r>
              <a:rPr lang="en-GB" sz="2400" dirty="0"/>
              <a:t>Processes, threads, virtual address space, files</a:t>
            </a:r>
          </a:p>
          <a:p>
            <a:pPr lvl="1"/>
            <a:r>
              <a:rPr lang="en-GB" sz="2400" dirty="0"/>
              <a:t>Capabilities, synchronization, leases, deadlock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Operating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have them, in the first place?</a:t>
            </a:r>
          </a:p>
          <a:p>
            <a:r>
              <a:rPr lang="en-US" dirty="0"/>
              <a:t>Why are they important?</a:t>
            </a:r>
          </a:p>
          <a:p>
            <a:r>
              <a:rPr lang="en-US" dirty="0"/>
              <a:t>What do they do for us?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7508" y="527305"/>
            <a:ext cx="7504492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the Bottom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mage result for intel chip clipar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212" y="2583180"/>
            <a:ext cx="1465775" cy="12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580" y="1840513"/>
            <a:ext cx="1902460" cy="44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27527" y="4241800"/>
            <a:ext cx="1191260" cy="787400"/>
            <a:chOff x="1230727" y="4686300"/>
            <a:chExt cx="2382520" cy="111601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30727" y="5243512"/>
              <a:ext cx="2382520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359694" y="4964906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1893888" y="5521324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28082" y="49641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963864" y="55229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859" y="5312432"/>
            <a:ext cx="1029335" cy="8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040" y="5940743"/>
            <a:ext cx="540950" cy="37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4855" y="5028080"/>
            <a:ext cx="572135" cy="5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844801" y="1417638"/>
            <a:ext cx="1181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Here’s what you’ve got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9001" y="1430338"/>
            <a:ext cx="1181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Here’s what you want</a:t>
            </a:r>
          </a:p>
        </p:txBody>
      </p:sp>
      <p:pic>
        <p:nvPicPr>
          <p:cNvPr id="24" name="Picture 2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6766" y="1382043"/>
            <a:ext cx="1554666" cy="91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8446" y="2598678"/>
            <a:ext cx="1417506" cy="8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65326" y="3671319"/>
            <a:ext cx="1439545" cy="114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45161" y="5028080"/>
            <a:ext cx="1320165" cy="99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What Can You Do With What You’ve Got?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mage result for intel chip clipar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212" y="2583180"/>
            <a:ext cx="1465775" cy="12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09900" y="2755900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00" y="3073400"/>
            <a:ext cx="68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09900" y="3390900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3708400"/>
            <a:ext cx="11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SQRTPD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580" y="1840513"/>
            <a:ext cx="1902460" cy="44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187700" y="1778000"/>
            <a:ext cx="427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Read or write some binary words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7527" y="4241800"/>
            <a:ext cx="1191260" cy="787400"/>
            <a:chOff x="1230727" y="4686300"/>
            <a:chExt cx="2382520" cy="11160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30727" y="5243512"/>
              <a:ext cx="2382520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359694" y="4964906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1893888" y="5521324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28082" y="49641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963864" y="55229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62300" y="4267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7700" y="4597400"/>
            <a:ext cx="21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SENSE</a:t>
            </a:r>
          </a:p>
        </p:txBody>
      </p:sp>
      <p:pic>
        <p:nvPicPr>
          <p:cNvPr id="20" name="Picture 1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4855" y="5309128"/>
            <a:ext cx="572135" cy="5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327400" y="5309128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Read or write a block of data</a:t>
            </a:r>
          </a:p>
        </p:txBody>
      </p:sp>
      <p:pic>
        <p:nvPicPr>
          <p:cNvPr id="22" name="Picture 2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722" y="2570480"/>
            <a:ext cx="540950" cy="37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220364" y="2360721"/>
            <a:ext cx="21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Report X and Y movements</a:t>
            </a:r>
          </a:p>
        </p:txBody>
      </p:sp>
      <p:pic>
        <p:nvPicPr>
          <p:cNvPr id="24" name="Picture 2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004" y="3670866"/>
            <a:ext cx="1029335" cy="8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521064" y="3653600"/>
            <a:ext cx="21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Write to groups of pixels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8" grpId="0"/>
      <p:bldP spid="19" grpId="0"/>
      <p:bldP spid="21" grpId="0"/>
      <p:bldP spid="2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You Want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7" name="Short Clip _ Some Uncharted Action.mp4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5566514" y="-3332015"/>
            <a:ext cx="7349067" cy="413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2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Going to Need Some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that’s what the operating system is about</a:t>
            </a:r>
          </a:p>
          <a:p>
            <a:r>
              <a:rPr lang="en-US" dirty="0"/>
              <a:t>Helping you perform complex operations</a:t>
            </a:r>
          </a:p>
          <a:p>
            <a:pPr lvl="1"/>
            <a:r>
              <a:rPr lang="en-US" dirty="0"/>
              <a:t>Using various hardware</a:t>
            </a:r>
          </a:p>
          <a:p>
            <a:pPr lvl="1"/>
            <a:r>
              <a:rPr lang="en-US" dirty="0"/>
              <a:t>And probably various bits of software</a:t>
            </a:r>
          </a:p>
          <a:p>
            <a:r>
              <a:rPr lang="en-US" dirty="0"/>
              <a:t>While hiding the complexity</a:t>
            </a:r>
          </a:p>
          <a:p>
            <a:r>
              <a:rPr lang="en-US" dirty="0"/>
              <a:t>And making sure nothing gets in the way of anything else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What Is An Operating System,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4525963"/>
          </a:xfrm>
        </p:spPr>
        <p:txBody>
          <a:bodyPr/>
          <a:lstStyle/>
          <a:p>
            <a:r>
              <a:rPr lang="en-US" sz="2800" dirty="0"/>
              <a:t>System software intended to provide support for higher level applications</a:t>
            </a:r>
          </a:p>
          <a:p>
            <a:pPr lvl="1"/>
            <a:r>
              <a:rPr lang="en-US" sz="2400" dirty="0"/>
              <a:t>Some higher level system software applications</a:t>
            </a:r>
          </a:p>
          <a:p>
            <a:pPr lvl="1"/>
            <a:r>
              <a:rPr lang="en-US" sz="2400" dirty="0"/>
              <a:t>But primarily for user processes</a:t>
            </a:r>
          </a:p>
          <a:p>
            <a:r>
              <a:rPr lang="en-US" sz="2800" dirty="0"/>
              <a:t>The software that sits between the hardware and everything else</a:t>
            </a:r>
          </a:p>
          <a:p>
            <a:r>
              <a:rPr lang="en-US" sz="2800" dirty="0"/>
              <a:t>The software that hides nasty details</a:t>
            </a:r>
          </a:p>
          <a:p>
            <a:pPr lvl="1"/>
            <a:r>
              <a:rPr lang="en-US" sz="2400" dirty="0"/>
              <a:t>Of hardware, software, and common tasks</a:t>
            </a:r>
          </a:p>
          <a:p>
            <a:r>
              <a:rPr lang="en-US" sz="2800" dirty="0"/>
              <a:t>On a good day, the OS is your best computing friend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Are You Studying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probability none of you will ever write an operating system</a:t>
            </a:r>
          </a:p>
          <a:p>
            <a:pPr lvl="1"/>
            <a:r>
              <a:rPr lang="en-US" dirty="0"/>
              <a:t>Or even fix an operating system bug</a:t>
            </a:r>
          </a:p>
          <a:p>
            <a:r>
              <a:rPr lang="en-US" dirty="0"/>
              <a:t>Not very many different operating systems are in use</a:t>
            </a:r>
          </a:p>
          <a:p>
            <a:pPr lvl="1"/>
            <a:r>
              <a:rPr lang="en-US" dirty="0"/>
              <a:t>So the number of developers for them is small</a:t>
            </a:r>
          </a:p>
          <a:p>
            <a:r>
              <a:rPr lang="en-US" dirty="0"/>
              <a:t>So why should you care about them?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Everybody Has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25963"/>
          </a:xfrm>
        </p:spPr>
        <p:txBody>
          <a:bodyPr/>
          <a:lstStyle/>
          <a:p>
            <a:r>
              <a:rPr lang="en-US" dirty="0"/>
              <a:t>Practically all computing devices you will ever use has an operating system</a:t>
            </a:r>
          </a:p>
          <a:p>
            <a:pPr lvl="1"/>
            <a:r>
              <a:rPr lang="en-US" dirty="0"/>
              <a:t>Servers, laptops, desktop machines, tablets, smart phones, game consoles, set-top boxes</a:t>
            </a:r>
          </a:p>
          <a:p>
            <a:r>
              <a:rPr lang="en-US" dirty="0"/>
              <a:t>Many things you don’t think of as computers have CPUs inside</a:t>
            </a:r>
          </a:p>
          <a:p>
            <a:pPr lvl="1"/>
            <a:r>
              <a:rPr lang="en-US" dirty="0"/>
              <a:t>Usually with an operating system</a:t>
            </a:r>
          </a:p>
          <a:p>
            <a:pPr lvl="1"/>
            <a:r>
              <a:rPr lang="en-US" dirty="0"/>
              <a:t>Internet of Things devices</a:t>
            </a:r>
          </a:p>
          <a:p>
            <a:r>
              <a:rPr lang="en-US" dirty="0"/>
              <a:t>So you </a:t>
            </a:r>
            <a:r>
              <a:rPr lang="en-US" u="sng" dirty="0"/>
              <a:t>will</a:t>
            </a:r>
            <a:r>
              <a:rPr lang="en-US" dirty="0"/>
              <a:t> work with operating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Administrative Issues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Instructor and TAs</a:t>
            </a:r>
          </a:p>
          <a:p>
            <a:r>
              <a:rPr lang="en-GB" dirty="0"/>
              <a:t>Load and prerequisites</a:t>
            </a:r>
          </a:p>
          <a:p>
            <a:r>
              <a:rPr lang="en-GB" dirty="0"/>
              <a:t>Web site, syllabus, reading, and lectures</a:t>
            </a:r>
          </a:p>
          <a:p>
            <a:r>
              <a:rPr lang="en-GB" dirty="0"/>
              <a:t>Exams, homework, projects</a:t>
            </a:r>
          </a:p>
          <a:p>
            <a:r>
              <a:rPr lang="en-GB" dirty="0"/>
              <a:t>Grading</a:t>
            </a:r>
          </a:p>
          <a:p>
            <a:r>
              <a:rPr lang="en-GB" dirty="0"/>
              <a:t>Academic honesty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Work With </a:t>
            </a:r>
            <a:r>
              <a:rPr lang="en-US" dirty="0" err="1"/>
              <a:t>OSes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configure them</a:t>
            </a:r>
          </a:p>
          <a:p>
            <a:r>
              <a:rPr lang="en-US" dirty="0"/>
              <a:t>You use their features when you write programs</a:t>
            </a:r>
          </a:p>
          <a:p>
            <a:r>
              <a:rPr lang="en-US" dirty="0"/>
              <a:t>You rely on </a:t>
            </a:r>
            <a:r>
              <a:rPr lang="en-US" i="1" dirty="0"/>
              <a:t>services </a:t>
            </a:r>
            <a:r>
              <a:rPr lang="en-US" dirty="0"/>
              <a:t>that they offer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Persistent storage</a:t>
            </a:r>
          </a:p>
          <a:p>
            <a:pPr lvl="1"/>
            <a:r>
              <a:rPr lang="en-US" dirty="0"/>
              <a:t>Scheduling and synchronization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pPr lvl="1"/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Good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hard problems have been tackled in the context of operating systems</a:t>
            </a:r>
          </a:p>
          <a:p>
            <a:pPr lvl="1"/>
            <a:r>
              <a:rPr lang="en-US" dirty="0"/>
              <a:t>How to coordinate separate computations</a:t>
            </a:r>
          </a:p>
          <a:p>
            <a:pPr lvl="1"/>
            <a:r>
              <a:rPr lang="en-US" dirty="0"/>
              <a:t>How to manage shared resources</a:t>
            </a:r>
          </a:p>
          <a:p>
            <a:pPr lvl="1"/>
            <a:r>
              <a:rPr lang="en-US" dirty="0"/>
              <a:t>How to </a:t>
            </a:r>
            <a:r>
              <a:rPr lang="en-US" dirty="0" err="1"/>
              <a:t>virtualize</a:t>
            </a:r>
            <a:r>
              <a:rPr lang="en-US" dirty="0"/>
              <a:t> hardware and software</a:t>
            </a:r>
          </a:p>
          <a:p>
            <a:pPr lvl="1"/>
            <a:r>
              <a:rPr lang="en-US" dirty="0"/>
              <a:t>How to organize communications</a:t>
            </a:r>
          </a:p>
          <a:p>
            <a:pPr lvl="1"/>
            <a:r>
              <a:rPr lang="en-US" dirty="0"/>
              <a:t>How to protect your computing resources</a:t>
            </a:r>
          </a:p>
          <a:p>
            <a:r>
              <a:rPr lang="en-US" dirty="0"/>
              <a:t>The operating system solutions are often applicable to programs and systems you write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042"/>
            <a:ext cx="8229600" cy="1143000"/>
          </a:xfrm>
        </p:spPr>
        <p:txBody>
          <a:bodyPr/>
          <a:lstStyle/>
          <a:p>
            <a:r>
              <a:rPr lang="en-GB" dirty="0"/>
              <a:t>Some OS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526"/>
            <a:ext cx="8229600" cy="4525963"/>
          </a:xfrm>
        </p:spPr>
        <p:txBody>
          <a:bodyPr/>
          <a:lstStyle/>
          <a:p>
            <a:r>
              <a:rPr lang="en-GB" dirty="0"/>
              <a:t>View services as objects and operations</a:t>
            </a:r>
          </a:p>
          <a:p>
            <a:pPr lvl="1"/>
            <a:r>
              <a:rPr lang="en-GB" dirty="0"/>
              <a:t>Behind every object there is a data structure</a:t>
            </a:r>
          </a:p>
          <a:p>
            <a:r>
              <a:rPr lang="en-GB" dirty="0"/>
              <a:t>Interface vs. implementation</a:t>
            </a:r>
          </a:p>
          <a:p>
            <a:pPr lvl="1"/>
            <a:r>
              <a:rPr lang="en-GB" dirty="0"/>
              <a:t>An implementation is not a specification</a:t>
            </a:r>
          </a:p>
          <a:p>
            <a:pPr lvl="1"/>
            <a:r>
              <a:rPr lang="en-GB" dirty="0"/>
              <a:t>Many compliant implementations are possible</a:t>
            </a:r>
          </a:p>
          <a:p>
            <a:pPr lvl="1"/>
            <a:r>
              <a:rPr lang="en-GB" dirty="0"/>
              <a:t>Inappropriate dependencies cause problems</a:t>
            </a:r>
          </a:p>
          <a:p>
            <a:r>
              <a:rPr lang="en-GB" dirty="0"/>
              <a:t>An interface specification is a contract</a:t>
            </a:r>
          </a:p>
          <a:p>
            <a:pPr lvl="1"/>
            <a:r>
              <a:rPr lang="en-GB" dirty="0"/>
              <a:t>Specifies responsibilities of producers &amp; consumers</a:t>
            </a:r>
          </a:p>
          <a:p>
            <a:pPr lvl="1"/>
            <a:r>
              <a:rPr lang="en-GB" dirty="0"/>
              <a:t>Basis for product/release interoperability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OS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752"/>
            <a:ext cx="8229600" cy="4525963"/>
          </a:xfrm>
        </p:spPr>
        <p:txBody>
          <a:bodyPr/>
          <a:lstStyle/>
          <a:p>
            <a:r>
              <a:rPr lang="en-GB" sz="2800" dirty="0"/>
              <a:t>Modularity and functional encapsulation</a:t>
            </a:r>
          </a:p>
          <a:p>
            <a:pPr lvl="1"/>
            <a:r>
              <a:rPr lang="en-GB" sz="2400" dirty="0"/>
              <a:t>Complexity hiding and appropriate abstraction</a:t>
            </a:r>
          </a:p>
          <a:p>
            <a:r>
              <a:rPr lang="en-GB" sz="2800" dirty="0"/>
              <a:t>Separate policy from mechanism</a:t>
            </a:r>
          </a:p>
          <a:p>
            <a:pPr lvl="1"/>
            <a:r>
              <a:rPr lang="en-GB" sz="2400" dirty="0"/>
              <a:t>Policy determines what can/should be done</a:t>
            </a:r>
          </a:p>
          <a:p>
            <a:pPr lvl="1"/>
            <a:r>
              <a:rPr lang="en-GB" sz="2400" dirty="0"/>
              <a:t>Mechanism implements basic operations to do it</a:t>
            </a:r>
          </a:p>
          <a:p>
            <a:pPr lvl="1"/>
            <a:r>
              <a:rPr lang="en-GB" sz="2400" dirty="0"/>
              <a:t>Mechanisms shouldn’t dictate or limit policies</a:t>
            </a:r>
          </a:p>
          <a:p>
            <a:pPr lvl="1"/>
            <a:r>
              <a:rPr lang="en-GB" sz="2400" dirty="0"/>
              <a:t>Policies must be changeable without changing mechanisms</a:t>
            </a:r>
          </a:p>
          <a:p>
            <a:r>
              <a:rPr lang="en-GB" sz="2800" dirty="0"/>
              <a:t>Parallelism and asynchrony are powerful and vital</a:t>
            </a:r>
          </a:p>
          <a:p>
            <a:pPr lvl="1"/>
            <a:r>
              <a:rPr lang="en-GB" sz="2400" dirty="0"/>
              <a:t>But dangerous when used carelessly</a:t>
            </a:r>
          </a:p>
          <a:p>
            <a:r>
              <a:rPr lang="en-GB" sz="2800" dirty="0"/>
              <a:t>Performance and correctness are often at odds</a:t>
            </a:r>
          </a:p>
          <a:p>
            <a:pPr lvl="1"/>
            <a:r>
              <a:rPr lang="en-GB" sz="2400" dirty="0"/>
              <a:t>Correctness doesn’t always win . . 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possible definitions</a:t>
            </a:r>
          </a:p>
          <a:p>
            <a:r>
              <a:rPr lang="en-US" dirty="0"/>
              <a:t>One is:</a:t>
            </a:r>
          </a:p>
          <a:p>
            <a:pPr lvl="1"/>
            <a:r>
              <a:rPr lang="en-US" dirty="0"/>
              <a:t>It is low level software . . .</a:t>
            </a:r>
          </a:p>
          <a:p>
            <a:pPr lvl="1"/>
            <a:r>
              <a:rPr lang="en-US" dirty="0"/>
              <a:t>That provides better, more usable abstractions of the hardware below it</a:t>
            </a:r>
          </a:p>
          <a:p>
            <a:pPr lvl="1"/>
            <a:r>
              <a:rPr lang="en-US" dirty="0"/>
              <a:t>To allow easy, safe, fair use and sharing of those resources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0055" y="540399"/>
            <a:ext cx="723080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GB" dirty="0"/>
              <a:t>It manages hardware for programs</a:t>
            </a:r>
          </a:p>
          <a:p>
            <a:pPr lvl="1"/>
            <a:r>
              <a:rPr lang="en-GB" dirty="0"/>
              <a:t>Allocates hardware and manages its use</a:t>
            </a:r>
          </a:p>
          <a:p>
            <a:pPr lvl="1"/>
            <a:r>
              <a:rPr lang="en-GB" dirty="0"/>
              <a:t>Enforces controlled sharing (and privacy)</a:t>
            </a:r>
          </a:p>
          <a:p>
            <a:pPr lvl="1"/>
            <a:r>
              <a:rPr lang="en-GB" dirty="0"/>
              <a:t>Oversees execution and handles problems</a:t>
            </a:r>
          </a:p>
          <a:p>
            <a:r>
              <a:rPr lang="en-GB" dirty="0"/>
              <a:t>It abstracts the hardware</a:t>
            </a:r>
          </a:p>
          <a:p>
            <a:pPr lvl="1"/>
            <a:r>
              <a:rPr lang="en-GB" dirty="0"/>
              <a:t>Makes it easier to use and improves SW portability</a:t>
            </a:r>
          </a:p>
          <a:p>
            <a:pPr lvl="1"/>
            <a:r>
              <a:rPr lang="en-GB" dirty="0"/>
              <a:t>Optimizes performance</a:t>
            </a:r>
          </a:p>
          <a:p>
            <a:r>
              <a:rPr lang="en-GB" dirty="0"/>
              <a:t>It provides new abstractions for applications</a:t>
            </a:r>
          </a:p>
          <a:p>
            <a:pPr lvl="1"/>
            <a:r>
              <a:rPr lang="en-GB" dirty="0"/>
              <a:t>Powerful features beyond the bare hardware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268"/>
            <a:ext cx="8229600" cy="1143000"/>
          </a:xfrm>
        </p:spPr>
        <p:txBody>
          <a:bodyPr/>
          <a:lstStyle/>
          <a:p>
            <a:r>
              <a:rPr lang="en-US" dirty="0"/>
              <a:t>What Does An OS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/>
              <a:t>A set of management &amp; abstraction services</a:t>
            </a:r>
          </a:p>
          <a:p>
            <a:pPr lvl="1"/>
            <a:r>
              <a:rPr lang="en-GB" sz="2400" dirty="0"/>
              <a:t>Invisible, they happen behind the scenes</a:t>
            </a:r>
          </a:p>
          <a:p>
            <a:r>
              <a:rPr lang="en-GB" sz="2800" dirty="0"/>
              <a:t>Applications see objects and their services</a:t>
            </a:r>
          </a:p>
          <a:p>
            <a:pPr lvl="1"/>
            <a:r>
              <a:rPr lang="en-GB" sz="2400" dirty="0"/>
              <a:t>CPU supports data-types and operations </a:t>
            </a:r>
          </a:p>
          <a:p>
            <a:pPr lvl="2"/>
            <a:r>
              <a:rPr lang="en-GB" sz="2000" dirty="0"/>
              <a:t>bytes, shorts, longs, floats, pointers, ...</a:t>
            </a:r>
          </a:p>
          <a:p>
            <a:pPr lvl="2"/>
            <a:r>
              <a:rPr lang="en-GB" sz="2000" dirty="0"/>
              <a:t>add, subtract, copy, compare, indirection, ...</a:t>
            </a:r>
          </a:p>
          <a:p>
            <a:pPr lvl="1"/>
            <a:r>
              <a:rPr lang="en-GB" sz="2400" dirty="0"/>
              <a:t>So does an operating system, but at a higher level</a:t>
            </a:r>
          </a:p>
          <a:p>
            <a:pPr lvl="2"/>
            <a:r>
              <a:rPr lang="en-GB" sz="2000" dirty="0"/>
              <a:t>files, processes, threads, devices, ports, ...</a:t>
            </a:r>
          </a:p>
          <a:p>
            <a:pPr lvl="2"/>
            <a:r>
              <a:rPr lang="en-GB" sz="2000" dirty="0"/>
              <a:t>create, destroy, read, write, signal, ...</a:t>
            </a:r>
          </a:p>
          <a:p>
            <a:r>
              <a:rPr lang="en-GB" sz="2800" dirty="0"/>
              <a:t>An OS extends a computer</a:t>
            </a:r>
          </a:p>
          <a:p>
            <a:pPr lvl="1"/>
            <a:r>
              <a:rPr lang="en-GB" sz="2400" dirty="0"/>
              <a:t>Creating a much richer virtual computing platform</a:t>
            </a:r>
          </a:p>
          <a:p>
            <a:pPr lvl="2"/>
            <a:r>
              <a:rPr lang="en-GB" sz="2000" dirty="0"/>
              <a:t>Supporting richer objects, more powerful operations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OS Fit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325563" y="3467100"/>
            <a:ext cx="3316287" cy="1835150"/>
            <a:chOff x="835" y="2184"/>
            <a:chExt cx="2089" cy="11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906" y="2494"/>
              <a:ext cx="1826" cy="43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437" y="2929"/>
              <a:ext cx="6" cy="405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213" y="2184"/>
              <a:ext cx="1" cy="28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116" y="2593"/>
              <a:ext cx="13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2200">
                  <a:latin typeface="Helvetica" charset="0"/>
                </a:rPr>
                <a:t>Operating System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V="1">
              <a:off x="835" y="2379"/>
              <a:ext cx="2089" cy="6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886" y="2224"/>
              <a:ext cx="12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System Call Interface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572" y="2929"/>
              <a:ext cx="3" cy="411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366838" y="4792663"/>
            <a:ext cx="6342062" cy="1225550"/>
            <a:chOff x="861" y="3019"/>
            <a:chExt cx="3995" cy="77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873" y="3323"/>
              <a:ext cx="3912" cy="468"/>
            </a:xfrm>
            <a:prstGeom prst="roundRect">
              <a:avLst>
                <a:gd name="adj" fmla="val 190"/>
              </a:avLst>
            </a:prstGeom>
            <a:solidFill>
              <a:srgbClr val="FF99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18" y="3448"/>
              <a:ext cx="764" cy="1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</a:tabLst>
              </a:pPr>
              <a:r>
                <a:rPr lang="en-GB" sz="2200">
                  <a:latin typeface="Helvetica" charset="0"/>
                </a:rPr>
                <a:t>Hardware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403" y="3180"/>
              <a:ext cx="2453" cy="3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03" y="3021"/>
              <a:ext cx="136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Standard</a:t>
              </a:r>
              <a:r>
                <a:rPr lang="en-GB" sz="1100">
                  <a:latin typeface="Helvetica" charset="0"/>
                </a:rPr>
                <a:t> </a:t>
              </a:r>
              <a:r>
                <a:rPr lang="en-GB" sz="1600">
                  <a:latin typeface="Helvetica" charset="0"/>
                </a:rPr>
                <a:t>instruction set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861" y="3019"/>
              <a:ext cx="1374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 dirty="0">
                  <a:latin typeface="Helvetica" charset="0"/>
                </a:rPr>
                <a:t>Privileged</a:t>
              </a:r>
              <a:r>
                <a:rPr lang="en-GB" sz="1100" dirty="0">
                  <a:latin typeface="Helvetica" charset="0"/>
                </a:rPr>
                <a:t> </a:t>
              </a:r>
              <a:r>
                <a:rPr lang="en-GB" sz="1600" dirty="0">
                  <a:latin typeface="Helvetica" charset="0"/>
                </a:rPr>
                <a:t>instruction set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63" y="3180"/>
              <a:ext cx="1391" cy="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53" y="3511"/>
              <a:ext cx="2625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lang="en-GB" sz="1300">
                  <a:latin typeface="VAG Rounded Thin" pitchFamily="32" charset="0"/>
                </a:rPr>
                <a:t>(arithmetic, logical, copy, test, flow-control operations, ...</a:t>
              </a:r>
              <a:r>
                <a:rPr lang="en-GB" sz="1100">
                  <a:latin typeface="VAG Rounded Thin" pitchFamily="32" charset="0"/>
                </a:rPr>
                <a:t>)</a:t>
              </a:r>
            </a:p>
          </p:txBody>
        </p:sp>
      </p:grp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67250" y="310356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230313" y="2270125"/>
            <a:ext cx="4581525" cy="2963863"/>
            <a:chOff x="775" y="1430"/>
            <a:chExt cx="2886" cy="186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582" y="1430"/>
              <a:ext cx="1" cy="259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775" y="1454"/>
              <a:ext cx="2886" cy="1843"/>
              <a:chOff x="775" y="1454"/>
              <a:chExt cx="2886" cy="1843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839" y="1707"/>
                <a:ext cx="2714" cy="468"/>
              </a:xfrm>
              <a:prstGeom prst="roundRect">
                <a:avLst>
                  <a:gd name="adj" fmla="val 190"/>
                </a:avLst>
              </a:prstGeom>
              <a:solidFill>
                <a:srgbClr val="99FF33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009" y="2175"/>
                <a:ext cx="1" cy="1122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1136" y="1742"/>
                <a:ext cx="2016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</a:tabLst>
                </a:pPr>
                <a:r>
                  <a:rPr lang="en-GB" sz="2200">
                    <a:latin typeface="Helvetica" charset="0"/>
                  </a:rPr>
                  <a:t>System Services/Libraries</a:t>
                </a: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835" y="1606"/>
                <a:ext cx="2826" cy="5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775" y="1454"/>
                <a:ext cx="163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</a:tabLst>
                </a:pPr>
                <a:r>
                  <a:rPr lang="en-GB" sz="1600">
                    <a:latin typeface="Helvetica" charset="0"/>
                  </a:rPr>
                  <a:t> Application Binary Interface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201" y="1970"/>
                <a:ext cx="22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  <a:tab pos="3282950" algn="l"/>
                  </a:tabLst>
                </a:pPr>
                <a:r>
                  <a:rPr lang="en-GB" sz="1300" dirty="0">
                    <a:latin typeface="VAG Rounded Thin" pitchFamily="32" charset="0"/>
                  </a:rPr>
                  <a:t>(e.g. string, random #</a:t>
                </a:r>
                <a:r>
                  <a:rPr lang="en-GB" sz="1300" dirty="0" err="1">
                    <a:latin typeface="VAG Rounded Thin" pitchFamily="32" charset="0"/>
                  </a:rPr>
                  <a:t>s</a:t>
                </a:r>
                <a:r>
                  <a:rPr lang="en-GB" sz="1300" dirty="0">
                    <a:latin typeface="VAG Rounded Thin" pitchFamily="32" charset="0"/>
                  </a:rPr>
                  <a:t>, encryption, graphics ...)</a:t>
                </a:r>
              </a:p>
            </p:txBody>
          </p:sp>
        </p:grp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52650" y="192881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344613" y="1539875"/>
            <a:ext cx="6210300" cy="3681413"/>
            <a:chOff x="847" y="970"/>
            <a:chExt cx="3912" cy="2319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847" y="970"/>
              <a:ext cx="3912" cy="469"/>
            </a:xfrm>
            <a:prstGeom prst="roundRect">
              <a:avLst>
                <a:gd name="adj" fmla="val 190"/>
              </a:avLst>
            </a:prstGeom>
            <a:solidFill>
              <a:srgbClr val="33CCFF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836" y="1014"/>
              <a:ext cx="168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</a:tabLst>
              </a:pPr>
              <a:r>
                <a:rPr lang="en-GB" sz="2200">
                  <a:latin typeface="Helvetica" charset="0"/>
                </a:rPr>
                <a:t>Applications Software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215" y="1447"/>
              <a:ext cx="2" cy="1842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1487" y="1240"/>
              <a:ext cx="230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</a:pPr>
              <a:r>
                <a:rPr lang="en-GB" sz="1300" dirty="0">
                  <a:latin typeface="VAG Rounded Thin" pitchFamily="32" charset="0"/>
                </a:rPr>
                <a:t>(e.g. word processor, compiler, VOIP program, ...)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Special About the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r>
              <a:rPr lang="en-GB" sz="2400" dirty="0"/>
              <a:t>It is always in control of the hardware</a:t>
            </a:r>
          </a:p>
          <a:p>
            <a:pPr lvl="1"/>
            <a:r>
              <a:rPr lang="en-GB" sz="2000" dirty="0"/>
              <a:t>Automatically loaded when the machine boots</a:t>
            </a:r>
          </a:p>
          <a:p>
            <a:pPr lvl="1"/>
            <a:r>
              <a:rPr lang="en-GB" sz="2000" dirty="0"/>
              <a:t>First software to have access to hardware</a:t>
            </a:r>
          </a:p>
          <a:p>
            <a:pPr lvl="1"/>
            <a:r>
              <a:rPr lang="en-GB" sz="2000" dirty="0"/>
              <a:t>Continues running while apps come &amp; go</a:t>
            </a:r>
          </a:p>
          <a:p>
            <a:r>
              <a:rPr lang="en-GB" sz="2400" dirty="0"/>
              <a:t>It alone has </a:t>
            </a:r>
            <a:r>
              <a:rPr lang="en-GB" sz="2400" u="sng" dirty="0"/>
              <a:t>complete access</a:t>
            </a:r>
            <a:r>
              <a:rPr lang="en-GB" sz="2400" dirty="0"/>
              <a:t> to hardware</a:t>
            </a:r>
          </a:p>
          <a:p>
            <a:pPr lvl="1"/>
            <a:r>
              <a:rPr lang="en-GB" sz="2000" dirty="0"/>
              <a:t>Privileged instruction set, all of memory &amp; I/O</a:t>
            </a:r>
          </a:p>
          <a:p>
            <a:r>
              <a:rPr lang="en-GB" sz="2400" dirty="0"/>
              <a:t>It mediates applications’ access to hardware</a:t>
            </a:r>
          </a:p>
          <a:p>
            <a:pPr lvl="1"/>
            <a:r>
              <a:rPr lang="en-GB" sz="2000" dirty="0"/>
              <a:t>Block, permit, or modify application requests</a:t>
            </a:r>
          </a:p>
          <a:p>
            <a:r>
              <a:rPr lang="en-GB" sz="2400" dirty="0"/>
              <a:t>It is trusted</a:t>
            </a:r>
          </a:p>
          <a:p>
            <a:pPr lvl="1"/>
            <a:r>
              <a:rPr lang="en-GB" sz="2000" dirty="0"/>
              <a:t>To store and manage critical data</a:t>
            </a:r>
          </a:p>
          <a:p>
            <a:pPr lvl="1"/>
            <a:r>
              <a:rPr lang="en-GB" sz="2000" dirty="0"/>
              <a:t>To always act in good faith</a:t>
            </a:r>
          </a:p>
          <a:p>
            <a:r>
              <a:rPr lang="en-GB" sz="2400" dirty="0"/>
              <a:t>If the OS crashes, it takes everything else with it</a:t>
            </a:r>
          </a:p>
          <a:p>
            <a:pPr lvl="1"/>
            <a:r>
              <a:rPr lang="en-GB" sz="2000" dirty="0"/>
              <a:t>So it better not crash . . 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Architectures (</a:t>
            </a:r>
            <a:r>
              <a:rPr lang="en-US" dirty="0" err="1"/>
              <a:t>ISAs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GB" sz="2800" dirty="0"/>
              <a:t>The set of instructions supported by a computer</a:t>
            </a:r>
          </a:p>
          <a:p>
            <a:pPr lvl="1"/>
            <a:r>
              <a:rPr lang="en-GB" sz="2400" dirty="0"/>
              <a:t>Which bit patterns correspond to what operations</a:t>
            </a:r>
          </a:p>
          <a:p>
            <a:r>
              <a:rPr lang="en-GB" sz="2800" dirty="0"/>
              <a:t>There are many different </a:t>
            </a:r>
            <a:r>
              <a:rPr lang="en-GB" sz="2800" dirty="0" err="1"/>
              <a:t>ISAs</a:t>
            </a:r>
            <a:r>
              <a:rPr lang="en-GB" sz="2800" dirty="0"/>
              <a:t> (all incompatible)</a:t>
            </a:r>
          </a:p>
          <a:p>
            <a:pPr lvl="1"/>
            <a:r>
              <a:rPr lang="en-GB" sz="2400" dirty="0"/>
              <a:t>Different word/bus widths (8, 16, 32, 64 bit)</a:t>
            </a:r>
          </a:p>
          <a:p>
            <a:pPr lvl="1"/>
            <a:r>
              <a:rPr lang="en-GB" sz="2400" dirty="0"/>
              <a:t>Different features (low power, </a:t>
            </a:r>
            <a:r>
              <a:rPr lang="en-GB" sz="2400" dirty="0" err="1"/>
              <a:t>DSPs</a:t>
            </a:r>
            <a:r>
              <a:rPr lang="en-GB" sz="2400" dirty="0"/>
              <a:t>, floating point)</a:t>
            </a:r>
          </a:p>
          <a:p>
            <a:pPr lvl="1"/>
            <a:r>
              <a:rPr lang="en-GB" sz="2400" dirty="0"/>
              <a:t>Different design philosophies (RISC vs. CISC)</a:t>
            </a:r>
          </a:p>
          <a:p>
            <a:pPr lvl="1"/>
            <a:r>
              <a:rPr lang="en-GB" sz="2400" dirty="0"/>
              <a:t>Competitive reasons (68000, x86, PowerPC)</a:t>
            </a:r>
          </a:p>
          <a:p>
            <a:r>
              <a:rPr lang="en-GB" sz="2800" dirty="0"/>
              <a:t>They usually come in families</a:t>
            </a:r>
          </a:p>
          <a:p>
            <a:pPr lvl="1"/>
            <a:r>
              <a:rPr lang="en-GB" sz="2400" dirty="0"/>
              <a:t>Newer models add features (e.g., Pentium vs. 386)</a:t>
            </a:r>
          </a:p>
          <a:p>
            <a:pPr lvl="1"/>
            <a:r>
              <a:rPr lang="en-GB" sz="2400" dirty="0"/>
              <a:t>But remain upwards-compatible with older models</a:t>
            </a:r>
          </a:p>
          <a:p>
            <a:pPr lvl="2"/>
            <a:r>
              <a:rPr lang="en-GB" sz="2000" dirty="0"/>
              <a:t>A program written for an ISA will run on any compliant CPU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Instructor: </a:t>
            </a:r>
            <a:r>
              <a:rPr lang="en-GB" dirty="0" smtClean="0"/>
              <a:t>Harry </a:t>
            </a:r>
            <a:r>
              <a:rPr lang="en-GB" dirty="0" err="1" smtClean="0"/>
              <a:t>Xu</a:t>
            </a:r>
            <a:endParaRPr lang="en-GB" dirty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Associate Professor at UCLA </a:t>
            </a:r>
            <a:r>
              <a:rPr lang="en-GB" dirty="0"/>
              <a:t>Computer Science D</a:t>
            </a:r>
            <a:r>
              <a:rPr lang="en-GB" dirty="0" smtClean="0"/>
              <a:t>epartment</a:t>
            </a:r>
            <a:endParaRPr lang="en-GB" dirty="0"/>
          </a:p>
          <a:p>
            <a:r>
              <a:rPr lang="en-GB" dirty="0"/>
              <a:t>Long history of research in </a:t>
            </a:r>
            <a:r>
              <a:rPr lang="en-GB" dirty="0" smtClean="0"/>
              <a:t>software systems</a:t>
            </a:r>
            <a:endParaRPr lang="en-GB" dirty="0"/>
          </a:p>
          <a:p>
            <a:r>
              <a:rPr lang="en-GB" dirty="0"/>
              <a:t>Email:			</a:t>
            </a:r>
            <a:r>
              <a:rPr lang="en-GB" dirty="0" err="1" smtClean="0"/>
              <a:t>harryxu@cs.ucla.edu</a:t>
            </a:r>
            <a:endParaRPr lang="en-GB" dirty="0"/>
          </a:p>
          <a:p>
            <a:r>
              <a:rPr lang="en-GB" dirty="0"/>
              <a:t>Office:  </a:t>
            </a:r>
            <a:r>
              <a:rPr lang="en-GB" dirty="0" smtClean="0"/>
              <a:t>496A </a:t>
            </a:r>
            <a:r>
              <a:rPr lang="en-GB" dirty="0"/>
              <a:t>Engineering VI</a:t>
            </a:r>
          </a:p>
          <a:p>
            <a:pPr lvl="1"/>
            <a:r>
              <a:rPr lang="en-GB" dirty="0"/>
              <a:t>Office hours: </a:t>
            </a:r>
            <a:r>
              <a:rPr lang="en-GB" dirty="0" smtClean="0"/>
              <a:t>W </a:t>
            </a:r>
            <a:r>
              <a:rPr lang="en-GB" dirty="0" smtClean="0"/>
              <a:t>2:40</a:t>
            </a:r>
            <a:r>
              <a:rPr lang="en-GB" dirty="0" smtClean="0"/>
              <a:t>-4pm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Privileged vs. General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modern ISAs divide the instruction set into </a:t>
            </a:r>
            <a:r>
              <a:rPr lang="en-US" i="1" dirty="0"/>
              <a:t>privileged</a:t>
            </a:r>
            <a:r>
              <a:rPr lang="en-US" dirty="0"/>
              <a:t> vs. </a:t>
            </a:r>
            <a:r>
              <a:rPr lang="en-US" i="1" dirty="0"/>
              <a:t>general</a:t>
            </a:r>
          </a:p>
          <a:p>
            <a:r>
              <a:rPr lang="en-US" dirty="0"/>
              <a:t>Any code running on the machine can execute general instructions</a:t>
            </a:r>
          </a:p>
          <a:p>
            <a:r>
              <a:rPr lang="en-US" dirty="0"/>
              <a:t>Processor must be put into a special mode to execute privileged instructions</a:t>
            </a:r>
          </a:p>
          <a:p>
            <a:pPr lvl="1"/>
            <a:r>
              <a:rPr lang="en-US" dirty="0"/>
              <a:t>Usually only in that mode when the OS is running</a:t>
            </a:r>
          </a:p>
          <a:p>
            <a:pPr lvl="1"/>
            <a:r>
              <a:rPr lang="en-US" dirty="0"/>
              <a:t>Privileged instructions do things that are “dangerous”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Platforms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GB" dirty="0"/>
              <a:t>ISA doesn’t completely define a computer</a:t>
            </a:r>
          </a:p>
          <a:p>
            <a:pPr lvl="1"/>
            <a:r>
              <a:rPr lang="en-GB" dirty="0"/>
              <a:t>Functionality beyond user mode instructions</a:t>
            </a:r>
          </a:p>
          <a:p>
            <a:pPr lvl="2"/>
            <a:r>
              <a:rPr lang="en-GB" dirty="0"/>
              <a:t>Interrupt controllers, DMA controllers</a:t>
            </a:r>
          </a:p>
          <a:p>
            <a:pPr lvl="2"/>
            <a:r>
              <a:rPr lang="en-GB" dirty="0"/>
              <a:t>Memory management unit, I/O busses</a:t>
            </a:r>
          </a:p>
          <a:p>
            <a:pPr lvl="2"/>
            <a:r>
              <a:rPr lang="en-GB" dirty="0"/>
              <a:t>BIOS, configuration, diagnostic features</a:t>
            </a:r>
          </a:p>
          <a:p>
            <a:pPr lvl="2"/>
            <a:r>
              <a:rPr lang="en-GB" dirty="0"/>
              <a:t>Multi-processor &amp; interconnect support</a:t>
            </a:r>
          </a:p>
          <a:p>
            <a:pPr lvl="1"/>
            <a:r>
              <a:rPr lang="en-GB" dirty="0"/>
              <a:t>I/O devices</a:t>
            </a:r>
          </a:p>
          <a:p>
            <a:pPr lvl="2"/>
            <a:r>
              <a:rPr lang="en-GB" dirty="0"/>
              <a:t>Display, disk, network, serial device controllers</a:t>
            </a:r>
          </a:p>
          <a:p>
            <a:r>
              <a:rPr lang="en-GB" dirty="0"/>
              <a:t>These variations are called “platforms”</a:t>
            </a:r>
          </a:p>
          <a:p>
            <a:pPr lvl="1"/>
            <a:r>
              <a:rPr lang="en-GB" dirty="0"/>
              <a:t>The platform on which the OS must run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Portability to Multiple </a:t>
            </a:r>
            <a:r>
              <a:rPr lang="en-GB" dirty="0" err="1"/>
              <a:t>ISAs</a:t>
            </a:r>
            <a:endParaRPr lang="en-GB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A successful OS will run on many </a:t>
            </a:r>
            <a:r>
              <a:rPr lang="en-GB" sz="2400" dirty="0" err="1"/>
              <a:t>ISAs</a:t>
            </a:r>
            <a:endParaRPr lang="en-GB" sz="2400" dirty="0"/>
          </a:p>
          <a:p>
            <a:pPr lvl="1"/>
            <a:r>
              <a:rPr lang="en-GB" sz="2000" dirty="0"/>
              <a:t>Some customers cannot choose their ISA</a:t>
            </a:r>
          </a:p>
          <a:p>
            <a:pPr lvl="1"/>
            <a:r>
              <a:rPr lang="en-GB" sz="2000" dirty="0"/>
              <a:t>If you don’t support it, you can’t sell to them</a:t>
            </a:r>
          </a:p>
          <a:p>
            <a:r>
              <a:rPr lang="en-GB" sz="2400" dirty="0"/>
              <a:t>Which implies that the OS will abstract the ISA</a:t>
            </a:r>
          </a:p>
          <a:p>
            <a:r>
              <a:rPr lang="en-GB" sz="2400" dirty="0"/>
              <a:t>Minimal assumptions about specific HW</a:t>
            </a:r>
          </a:p>
          <a:p>
            <a:pPr lvl="1"/>
            <a:r>
              <a:rPr lang="en-GB" sz="2000" dirty="0"/>
              <a:t>General frameworks are HW independent</a:t>
            </a:r>
          </a:p>
          <a:p>
            <a:pPr lvl="2"/>
            <a:r>
              <a:rPr lang="en-GB" sz="1800" dirty="0"/>
              <a:t>File systems, protocols, processes, etc.</a:t>
            </a:r>
          </a:p>
          <a:p>
            <a:pPr lvl="1"/>
            <a:r>
              <a:rPr lang="en-GB" sz="2000" dirty="0"/>
              <a:t>HW assumptions isolated to specific modules</a:t>
            </a:r>
          </a:p>
          <a:p>
            <a:pPr lvl="2"/>
            <a:r>
              <a:rPr lang="en-GB" sz="1800" dirty="0"/>
              <a:t>Context switching, I/O, memory management</a:t>
            </a:r>
          </a:p>
          <a:p>
            <a:pPr lvl="1"/>
            <a:r>
              <a:rPr lang="en-GB" sz="2000" dirty="0"/>
              <a:t>Careful use of types</a:t>
            </a:r>
          </a:p>
          <a:p>
            <a:pPr lvl="2"/>
            <a:r>
              <a:rPr lang="en-GB" sz="1800" dirty="0"/>
              <a:t>Word length, sign extension, byte order, alignment</a:t>
            </a:r>
          </a:p>
          <a:p>
            <a:r>
              <a:rPr lang="en-GB" sz="2400" dirty="0"/>
              <a:t>How can an OS manufacturer distribute to all these different </a:t>
            </a:r>
            <a:r>
              <a:rPr lang="en-GB" sz="2400" dirty="0" err="1"/>
              <a:t>ISAs</a:t>
            </a:r>
            <a:r>
              <a:rPr lang="en-GB" sz="2400" dirty="0"/>
              <a:t> and platforms?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Distribution Model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Binary is the derivative of source</a:t>
            </a:r>
          </a:p>
          <a:p>
            <a:pPr lvl="1"/>
            <a:r>
              <a:rPr lang="en-GB" dirty="0"/>
              <a:t>The OS is written in source </a:t>
            </a:r>
          </a:p>
          <a:p>
            <a:pPr lvl="1"/>
            <a:r>
              <a:rPr lang="en-GB" dirty="0"/>
              <a:t>But a source distribution must be compiled</a:t>
            </a:r>
          </a:p>
          <a:p>
            <a:pPr lvl="1"/>
            <a:r>
              <a:rPr lang="en-GB" dirty="0"/>
              <a:t>A binary distribution is ready to run</a:t>
            </a:r>
          </a:p>
          <a:p>
            <a:r>
              <a:rPr lang="en-GB" dirty="0" err="1"/>
              <a:t>OSes</a:t>
            </a:r>
            <a:r>
              <a:rPr lang="en-GB" dirty="0"/>
              <a:t> usually distributed in binary</a:t>
            </a:r>
          </a:p>
          <a:p>
            <a:r>
              <a:rPr lang="en-GB" dirty="0"/>
              <a:t>One binary distribution per ISA</a:t>
            </a:r>
          </a:p>
          <a:p>
            <a:r>
              <a:rPr lang="en-GB" dirty="0"/>
              <a:t>Binary model for platform support</a:t>
            </a:r>
          </a:p>
          <a:p>
            <a:pPr lvl="1"/>
            <a:r>
              <a:rPr lang="en-GB" dirty="0"/>
              <a:t>Device drivers can be added, after-market</a:t>
            </a:r>
          </a:p>
          <a:p>
            <a:pPr lvl="2"/>
            <a:r>
              <a:rPr lang="en-GB" dirty="0"/>
              <a:t>Can be written and distributed by 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</a:p>
          <a:p>
            <a:pPr lvl="2"/>
            <a:r>
              <a:rPr lang="en-GB" dirty="0"/>
              <a:t>Same driver works with many versions of 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Configuration Model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Good to eliminate manual/static configuration</a:t>
            </a:r>
          </a:p>
          <a:p>
            <a:pPr lvl="1"/>
            <a:r>
              <a:rPr lang="en-GB" dirty="0"/>
              <a:t>Enable one distribution to serve all users</a:t>
            </a:r>
          </a:p>
          <a:p>
            <a:pPr lvl="1"/>
            <a:r>
              <a:rPr lang="en-GB" dirty="0"/>
              <a:t>Improve both ease of use and performance</a:t>
            </a:r>
          </a:p>
          <a:p>
            <a:r>
              <a:rPr lang="en-GB" dirty="0"/>
              <a:t>Automatic hardware discovery</a:t>
            </a:r>
          </a:p>
          <a:p>
            <a:pPr lvl="1"/>
            <a:r>
              <a:rPr lang="en-GB" dirty="0"/>
              <a:t>Self-identifying busses</a:t>
            </a:r>
          </a:p>
          <a:p>
            <a:pPr lvl="2"/>
            <a:r>
              <a:rPr lang="en-GB" dirty="0"/>
              <a:t>PCI, USB, PCMCIA, EISA, etc. </a:t>
            </a:r>
          </a:p>
          <a:p>
            <a:pPr lvl="1"/>
            <a:r>
              <a:rPr lang="en-GB" dirty="0"/>
              <a:t>Automatically find and load required drivers</a:t>
            </a:r>
          </a:p>
          <a:p>
            <a:r>
              <a:rPr lang="en-GB" dirty="0"/>
              <a:t>Automatic resource allocation</a:t>
            </a:r>
          </a:p>
          <a:p>
            <a:pPr lvl="1"/>
            <a:r>
              <a:rPr lang="en-GB" dirty="0"/>
              <a:t>Eliminate fixed sized resource pools</a:t>
            </a:r>
          </a:p>
          <a:p>
            <a:pPr lvl="1"/>
            <a:r>
              <a:rPr lang="en-GB" dirty="0"/>
              <a:t>Dynamically (</a:t>
            </a:r>
            <a:r>
              <a:rPr lang="en-GB" dirty="0" err="1"/>
              <a:t>re)allocate</a:t>
            </a:r>
            <a:r>
              <a:rPr lang="en-GB" dirty="0"/>
              <a:t> resources on demand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Interface Stability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/>
              <a:t>People want new releases of an OS</a:t>
            </a:r>
          </a:p>
          <a:p>
            <a:pPr lvl="1"/>
            <a:r>
              <a:rPr lang="en-GB" dirty="0"/>
              <a:t>New features, bug fixes, enhancements</a:t>
            </a:r>
          </a:p>
          <a:p>
            <a:r>
              <a:rPr lang="en-GB" dirty="0"/>
              <a:t>People also fear new releases of an OS</a:t>
            </a:r>
          </a:p>
          <a:p>
            <a:pPr lvl="1"/>
            <a:r>
              <a:rPr lang="en-GB" dirty="0"/>
              <a:t>OS changes can break old applications</a:t>
            </a:r>
          </a:p>
          <a:p>
            <a:r>
              <a:rPr lang="en-GB" dirty="0"/>
              <a:t>How can we prevent such problems?</a:t>
            </a:r>
          </a:p>
          <a:p>
            <a:pPr lvl="1"/>
            <a:r>
              <a:rPr lang="en-GB" dirty="0"/>
              <a:t>Define well specified Application Interfaces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Application programming interfaces (APIs)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Application binary interfaces (</a:t>
            </a:r>
            <a:r>
              <a:rPr lang="en-GB" dirty="0" err="1"/>
              <a:t>ABIs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Applications only use committed interfaces</a:t>
            </a:r>
          </a:p>
          <a:p>
            <a:pPr lvl="1"/>
            <a:r>
              <a:rPr lang="en-GB" dirty="0"/>
              <a:t>OS vendors preserve upwards-compatibility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Functionality Is In the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020"/>
            <a:ext cx="8229600" cy="4525963"/>
          </a:xfrm>
        </p:spPr>
        <p:txBody>
          <a:bodyPr/>
          <a:lstStyle/>
          <a:p>
            <a:r>
              <a:rPr lang="en-GB" sz="2800" dirty="0"/>
              <a:t>As much as necessary, as little as possible</a:t>
            </a:r>
          </a:p>
          <a:p>
            <a:pPr lvl="1"/>
            <a:r>
              <a:rPr lang="en-GB" sz="2400" dirty="0"/>
              <a:t>OS code is </a:t>
            </a:r>
            <a:r>
              <a:rPr lang="en-GB" sz="2400" u="sng" dirty="0"/>
              <a:t>very expensive</a:t>
            </a:r>
            <a:r>
              <a:rPr lang="en-GB" sz="2400" dirty="0"/>
              <a:t> to develop and maintain</a:t>
            </a:r>
          </a:p>
          <a:p>
            <a:r>
              <a:rPr lang="en-GB" sz="2800" dirty="0"/>
              <a:t>Functionality must be in the OS if it ...</a:t>
            </a:r>
          </a:p>
          <a:p>
            <a:pPr lvl="1"/>
            <a:r>
              <a:rPr lang="en-GB" sz="2400" dirty="0"/>
              <a:t>Requires the use of privileged instructions</a:t>
            </a:r>
          </a:p>
          <a:p>
            <a:pPr lvl="1"/>
            <a:r>
              <a:rPr lang="en-GB" sz="2400" dirty="0"/>
              <a:t>Requires the manipulation of OS data structures</a:t>
            </a:r>
          </a:p>
          <a:p>
            <a:pPr lvl="1"/>
            <a:r>
              <a:rPr lang="en-GB" sz="2400" dirty="0"/>
              <a:t>Must maintain security, trust, or resource integrity</a:t>
            </a:r>
          </a:p>
          <a:p>
            <a:r>
              <a:rPr lang="en-GB" sz="2800" dirty="0"/>
              <a:t>Functions should be in libraries if they ...</a:t>
            </a:r>
          </a:p>
          <a:p>
            <a:pPr lvl="1"/>
            <a:r>
              <a:rPr lang="en-GB" sz="2400" dirty="0"/>
              <a:t>Are a service commonly needed by applications</a:t>
            </a:r>
          </a:p>
          <a:p>
            <a:pPr lvl="1"/>
            <a:r>
              <a:rPr lang="en-GB" sz="2400" dirty="0"/>
              <a:t>Do not actually have to be implemented inside OS</a:t>
            </a:r>
          </a:p>
          <a:p>
            <a:r>
              <a:rPr lang="en-GB" sz="2800" dirty="0"/>
              <a:t>But there is also the performance excuse</a:t>
            </a:r>
          </a:p>
          <a:p>
            <a:pPr lvl="1"/>
            <a:r>
              <a:rPr lang="en-GB" sz="2400" dirty="0"/>
              <a:t>Some things may be faster if done in the OS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and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function of an OS is to offer abstract versions of resources</a:t>
            </a:r>
          </a:p>
          <a:p>
            <a:pPr lvl="1"/>
            <a:r>
              <a:rPr lang="en-US" dirty="0"/>
              <a:t>As opposed to actual physical resources</a:t>
            </a:r>
          </a:p>
          <a:p>
            <a:r>
              <a:rPr lang="en-US" dirty="0"/>
              <a:t>Essentially, the OS implements the abstract resources using the physical resources</a:t>
            </a:r>
          </a:p>
          <a:p>
            <a:pPr lvl="1"/>
            <a:r>
              <a:rPr lang="en-US" dirty="0"/>
              <a:t>E.g., processes (an abstraction) are implemented using the CPU and RAM (physical resources)</a:t>
            </a:r>
          </a:p>
          <a:p>
            <a:pPr lvl="1"/>
            <a:r>
              <a:rPr lang="en-US" dirty="0"/>
              <a:t>And files (an abstraction) are implemented using disks (a physical resource)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4684" y="540399"/>
            <a:ext cx="5709570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/>
              <a:t>Why Abstract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abstractions are typically simpler and better suited for programmers and users</a:t>
            </a:r>
          </a:p>
          <a:p>
            <a:pPr lvl="1"/>
            <a:r>
              <a:rPr lang="en-GB" sz="2400" dirty="0"/>
              <a:t>Easier to use than the original resources</a:t>
            </a:r>
          </a:p>
          <a:p>
            <a:pPr lvl="2"/>
            <a:r>
              <a:rPr lang="en-GB" sz="2000" dirty="0"/>
              <a:t>E.g., don’t need to worry about keeping track of disk interrupts</a:t>
            </a:r>
          </a:p>
          <a:p>
            <a:pPr lvl="1"/>
            <a:r>
              <a:rPr lang="en-GB" sz="2400" dirty="0"/>
              <a:t>Compartmentalize/encapsulate complexity</a:t>
            </a:r>
          </a:p>
          <a:p>
            <a:pPr lvl="2"/>
            <a:r>
              <a:rPr lang="en-GB" sz="2000" dirty="0"/>
              <a:t>E.g., need not be concerned about what other executing code is doing and how to stay out of its way</a:t>
            </a:r>
          </a:p>
          <a:p>
            <a:pPr lvl="1"/>
            <a:r>
              <a:rPr lang="en-GB" sz="2400" dirty="0"/>
              <a:t>Eliminate </a:t>
            </a:r>
            <a:r>
              <a:rPr lang="en-GB" sz="2400" dirty="0" err="1"/>
              <a:t>behavior</a:t>
            </a:r>
            <a:r>
              <a:rPr lang="en-GB" sz="2400" dirty="0"/>
              <a:t> that is irrelevant to user</a:t>
            </a:r>
          </a:p>
          <a:p>
            <a:pPr lvl="2"/>
            <a:r>
              <a:rPr lang="en-GB" sz="2000" dirty="0"/>
              <a:t>E.g., hide the slow erase cycle of flash memory</a:t>
            </a:r>
          </a:p>
          <a:p>
            <a:pPr lvl="1"/>
            <a:r>
              <a:rPr lang="en-GB" sz="2400" dirty="0"/>
              <a:t>Create more convenient </a:t>
            </a:r>
            <a:r>
              <a:rPr lang="en-GB" sz="2400" dirty="0" err="1"/>
              <a:t>behavior</a:t>
            </a:r>
            <a:endParaRPr lang="en-GB" sz="2400" dirty="0"/>
          </a:p>
          <a:p>
            <a:pPr lvl="2"/>
            <a:r>
              <a:rPr lang="en-GB" sz="2000" dirty="0"/>
              <a:t>E.g., make it look like you have the network interface entirely for your own use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270"/>
            <a:ext cx="8229600" cy="4525963"/>
          </a:xfrm>
        </p:spPr>
        <p:txBody>
          <a:bodyPr/>
          <a:lstStyle/>
          <a:p>
            <a:r>
              <a:rPr lang="en-GB" sz="2800" dirty="0"/>
              <a:t>Lots of variations in machines’ HW and SW</a:t>
            </a:r>
          </a:p>
          <a:p>
            <a:r>
              <a:rPr lang="en-GB" sz="2800" dirty="0"/>
              <a:t>So make many different types appear to be same</a:t>
            </a:r>
          </a:p>
          <a:p>
            <a:pPr lvl="1"/>
            <a:r>
              <a:rPr lang="en-GB" sz="2400" dirty="0"/>
              <a:t>So applications can deal with single common class</a:t>
            </a:r>
          </a:p>
          <a:p>
            <a:r>
              <a:rPr lang="en-GB" sz="2800" dirty="0"/>
              <a:t>Usually involves a common unifying model</a:t>
            </a:r>
          </a:p>
          <a:p>
            <a:pPr lvl="1"/>
            <a:r>
              <a:rPr lang="en-GB" sz="2400" dirty="0"/>
              <a:t>E.g., portable document format (</a:t>
            </a:r>
            <a:r>
              <a:rPr lang="en-GB" sz="2400" dirty="0" err="1"/>
              <a:t>pdf</a:t>
            </a:r>
            <a:r>
              <a:rPr lang="en-GB" sz="2400" dirty="0"/>
              <a:t>) for printers</a:t>
            </a:r>
          </a:p>
          <a:p>
            <a:pPr lvl="1"/>
            <a:r>
              <a:rPr lang="en-GB" sz="2400" dirty="0"/>
              <a:t>Or SCSI standard for disks, CDs and tapes</a:t>
            </a:r>
          </a:p>
          <a:p>
            <a:r>
              <a:rPr lang="en-GB" sz="2800" dirty="0"/>
              <a:t>Usually involves a </a:t>
            </a:r>
            <a:r>
              <a:rPr lang="en-GB" sz="2800" i="1" dirty="0"/>
              <a:t>federation framework</a:t>
            </a:r>
          </a:p>
          <a:p>
            <a:pPr lvl="1"/>
            <a:r>
              <a:rPr lang="en-GB" sz="2400" dirty="0"/>
              <a:t>Per sub-type implementations of standard functions</a:t>
            </a:r>
          </a:p>
          <a:p>
            <a:r>
              <a:rPr lang="en-GB" sz="2800" dirty="0"/>
              <a:t>For example:</a:t>
            </a:r>
            <a:endParaRPr lang="en-GB" sz="2400" dirty="0"/>
          </a:p>
          <a:p>
            <a:pPr lvl="1"/>
            <a:r>
              <a:rPr lang="en-GB" sz="2400" dirty="0"/>
              <a:t>Printer drivers make different printers look the same</a:t>
            </a:r>
          </a:p>
          <a:p>
            <a:pPr lvl="1"/>
            <a:r>
              <a:rPr lang="en-GB" sz="2400" dirty="0"/>
              <a:t>Browser plug-ins to handle multi-media data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026"/>
            <a:ext cx="8229600" cy="4525963"/>
          </a:xfrm>
        </p:spPr>
        <p:txBody>
          <a:bodyPr/>
          <a:lstStyle/>
          <a:p>
            <a:r>
              <a:rPr lang="en-US" dirty="0"/>
              <a:t>Claudia Seidel</a:t>
            </a:r>
          </a:p>
          <a:p>
            <a:pPr lvl="1"/>
            <a:r>
              <a:rPr lang="en-US" dirty="0">
                <a:hlinkClick r:id="rId2"/>
              </a:rPr>
              <a:t>cseidel2@ucla.edu</a:t>
            </a:r>
            <a:endParaRPr lang="en-US" dirty="0"/>
          </a:p>
          <a:p>
            <a:r>
              <a:rPr lang="en-US" dirty="0"/>
              <a:t>Alexandre </a:t>
            </a:r>
            <a:r>
              <a:rPr lang="en-US" dirty="0" err="1"/>
              <a:t>Tiard</a:t>
            </a:r>
            <a:endParaRPr lang="en-US" dirty="0"/>
          </a:p>
          <a:p>
            <a:pPr lvl="1"/>
            <a:r>
              <a:rPr lang="en-US" dirty="0" err="1"/>
              <a:t>tiard@cs.ucla.edu</a:t>
            </a:r>
            <a:endParaRPr lang="en-US" dirty="0"/>
          </a:p>
          <a:p>
            <a:r>
              <a:rPr lang="en-US" dirty="0" err="1" smtClean="0"/>
              <a:t>Zhaoxing</a:t>
            </a:r>
            <a:r>
              <a:rPr lang="en-US" dirty="0" smtClean="0"/>
              <a:t> Bu</a:t>
            </a:r>
          </a:p>
          <a:p>
            <a:pPr lvl="1"/>
            <a:r>
              <a:rPr lang="en-US" dirty="0" err="1"/>
              <a:t>zbu@ucla.edu</a:t>
            </a:r>
            <a:endParaRPr lang="en-US" dirty="0"/>
          </a:p>
          <a:p>
            <a:r>
              <a:rPr lang="en-US" sz="3200" dirty="0"/>
              <a:t>Office hours to be announced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OS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Serially reusable resources</a:t>
            </a:r>
          </a:p>
          <a:p>
            <a:r>
              <a:rPr lang="en-US" dirty="0" err="1"/>
              <a:t>Partitionable</a:t>
            </a:r>
            <a:r>
              <a:rPr lang="en-US" dirty="0"/>
              <a:t> resources</a:t>
            </a:r>
          </a:p>
          <a:p>
            <a:r>
              <a:rPr lang="en-US" dirty="0"/>
              <a:t>Sharable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Serially Reusable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Used by multiple clients, but only one at a time</a:t>
            </a:r>
          </a:p>
          <a:p>
            <a:pPr lvl="1"/>
            <a:r>
              <a:rPr lang="en-GB" dirty="0"/>
              <a:t>Time multiplexing</a:t>
            </a:r>
          </a:p>
          <a:p>
            <a:r>
              <a:rPr lang="en-GB" dirty="0"/>
              <a:t>Require access control to ensure exclusive use</a:t>
            </a:r>
          </a:p>
          <a:p>
            <a:r>
              <a:rPr lang="en-GB" dirty="0"/>
              <a:t>Require graceful transitions from one user to the next</a:t>
            </a:r>
          </a:p>
          <a:p>
            <a:r>
              <a:rPr lang="en-GB" dirty="0"/>
              <a:t>Examples: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B2AE79B-5B4E-FB4D-96CD-BFEF849565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3083" y="960696"/>
            <a:ext cx="1715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Image result for printer clip art free">
            <a:extLst>
              <a:ext uri="{FF2B5EF4-FFF2-40B4-BE49-F238E27FC236}">
                <a16:creationId xmlns="" xmlns:a16="http://schemas.microsoft.com/office/drawing/2014/main" id="{4CD46143-C3D7-044F-8D10-ECCB676C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43" y="4930815"/>
            <a:ext cx="1271238" cy="133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2B5C5E7-2C20-8A42-92B4-2751C74A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1311" y="5369868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/var/folders/8l/v0_dhkbj2971_nf30d_jyhdm0000gn/T/com.microsoft.Word/Content.MSO/7B10286.tmp">
            <a:extLst>
              <a:ext uri="{FF2B5EF4-FFF2-40B4-BE49-F238E27FC236}">
                <a16:creationId xmlns="" xmlns:a16="http://schemas.microsoft.com/office/drawing/2014/main" id="{D5E7AF07-80F8-3B41-B9B2-873C71AE10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83" y="5080635"/>
            <a:ext cx="1645920" cy="122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Graceful Transition?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that totally hides the fact that the resource used to belong to someone else</a:t>
            </a:r>
          </a:p>
          <a:p>
            <a:pPr marL="990600" lvl="1" indent="-533400"/>
            <a:r>
              <a:rPr lang="en-US" dirty="0"/>
              <a:t>Don’t allow the second user to access the resource until the first user is finished with it</a:t>
            </a:r>
          </a:p>
          <a:p>
            <a:pPr marL="1390650" lvl="2" indent="-533400"/>
            <a:r>
              <a:rPr lang="en-US" dirty="0"/>
              <a:t>No incomplete operations that finish after the transition</a:t>
            </a:r>
          </a:p>
          <a:p>
            <a:pPr marL="990600" lvl="1" indent="-533400"/>
            <a:r>
              <a:rPr lang="en-US" dirty="0"/>
              <a:t>Ensure that each subsequent user finds the resource in “like new” condition</a:t>
            </a:r>
          </a:p>
          <a:p>
            <a:pPr marL="1390650" lvl="2" indent="-533400"/>
            <a:r>
              <a:rPr lang="en-US" dirty="0"/>
              <a:t>No traces of data or state left over from the first user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Partitionable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Divided into disjoint pieces for multiple clients</a:t>
            </a:r>
          </a:p>
          <a:p>
            <a:pPr lvl="1"/>
            <a:r>
              <a:rPr lang="en-GB" dirty="0"/>
              <a:t>Spatial multiplexing</a:t>
            </a:r>
          </a:p>
          <a:p>
            <a:r>
              <a:rPr lang="en-GB" dirty="0"/>
              <a:t>Needs access control to ensure: </a:t>
            </a:r>
          </a:p>
          <a:p>
            <a:pPr lvl="1"/>
            <a:r>
              <a:rPr lang="en-GB" dirty="0"/>
              <a:t>Containment: </a:t>
            </a:r>
            <a:r>
              <a:rPr lang="en-US" i="1" dirty="0"/>
              <a:t>you cannot access resources outside of your partition</a:t>
            </a:r>
            <a:endParaRPr lang="en-GB" dirty="0"/>
          </a:p>
          <a:p>
            <a:pPr lvl="1"/>
            <a:r>
              <a:rPr lang="en-GB" dirty="0"/>
              <a:t>Privacy: </a:t>
            </a:r>
            <a:r>
              <a:rPr lang="en-US" i="1" dirty="0"/>
              <a:t>nobody else can access resources in your partition</a:t>
            </a:r>
            <a:endParaRPr lang="en-GB" dirty="0"/>
          </a:p>
          <a:p>
            <a:r>
              <a:rPr lang="en-GB" dirty="0"/>
              <a:t>Examples: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378F70E-D48F-D644-BB8D-81F397B7BA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40410" y="3997325"/>
            <a:ext cx="4033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Image result for hotel room clip art free">
            <a:extLst>
              <a:ext uri="{FF2B5EF4-FFF2-40B4-BE49-F238E27FC236}">
                <a16:creationId xmlns="" xmlns:a16="http://schemas.microsoft.com/office/drawing/2014/main" id="{DA7F570F-B4E5-B44F-B18C-242CDD8D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76" y="5289188"/>
            <a:ext cx="2621666" cy="1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2B46A4FA-D6D6-2B44-857B-BD70B2C6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827" y="5798956"/>
            <a:ext cx="19018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>
            <a:extLst>
              <a:ext uri="{FF2B5EF4-FFF2-40B4-BE49-F238E27FC236}">
                <a16:creationId xmlns="" xmlns:a16="http://schemas.microsoft.com/office/drawing/2014/main" id="{083CBEBC-8E1C-A849-8504-177C6BB2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9914" y="5726765"/>
            <a:ext cx="571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dirty="0"/>
              <a:t>Do We Still Need Graceful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Most </a:t>
            </a:r>
            <a:r>
              <a:rPr lang="en-US" dirty="0" err="1"/>
              <a:t>partitionable</a:t>
            </a:r>
            <a:r>
              <a:rPr lang="en-US" dirty="0"/>
              <a:t> resources aren’t permanently allocated</a:t>
            </a:r>
          </a:p>
          <a:p>
            <a:pPr lvl="1"/>
            <a:r>
              <a:rPr lang="en-US" dirty="0"/>
              <a:t>The piece of RAM you’re using now will belong to another process later</a:t>
            </a:r>
          </a:p>
          <a:p>
            <a:r>
              <a:rPr lang="en-US" dirty="0"/>
              <a:t>As long as it’s “yours,” no transition required</a:t>
            </a:r>
          </a:p>
          <a:p>
            <a:r>
              <a:rPr lang="en-US" dirty="0"/>
              <a:t>But sooner or later it’s likely to become someone else’s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005"/>
            <a:ext cx="8229600" cy="4525963"/>
          </a:xfrm>
        </p:spPr>
        <p:txBody>
          <a:bodyPr/>
          <a:lstStyle/>
          <a:p>
            <a:r>
              <a:rPr lang="en-GB" sz="3600" dirty="0"/>
              <a:t>Usable by multiple concurrent clients</a:t>
            </a:r>
          </a:p>
          <a:p>
            <a:pPr lvl="1"/>
            <a:r>
              <a:rPr lang="en-GB" sz="3200" dirty="0"/>
              <a:t>Clients don’t “wait” for access to resource</a:t>
            </a:r>
          </a:p>
          <a:p>
            <a:pPr lvl="1"/>
            <a:r>
              <a:rPr lang="en-GB" sz="3200" dirty="0"/>
              <a:t>Clients don’t “own” a particular subset of the resource</a:t>
            </a:r>
          </a:p>
          <a:p>
            <a:r>
              <a:rPr lang="en-GB" sz="3600" dirty="0"/>
              <a:t>May involve (effectively) limitless resources </a:t>
            </a:r>
          </a:p>
          <a:p>
            <a:pPr lvl="1"/>
            <a:r>
              <a:rPr lang="en-GB" sz="3200" dirty="0"/>
              <a:t>Air in a room, shared by occupants </a:t>
            </a:r>
          </a:p>
          <a:p>
            <a:pPr lvl="1"/>
            <a:r>
              <a:rPr lang="en-GB" sz="3200" dirty="0"/>
              <a:t>Copy of the operating system, shared by processes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Do We Still Need Graceful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25963"/>
          </a:xfrm>
        </p:spPr>
        <p:txBody>
          <a:bodyPr/>
          <a:lstStyle/>
          <a:p>
            <a:r>
              <a:rPr lang="en-US" sz="2800" dirty="0"/>
              <a:t>Typically not</a:t>
            </a:r>
          </a:p>
          <a:p>
            <a:r>
              <a:rPr lang="en-US" sz="2800" dirty="0"/>
              <a:t>The shareable resource usually doesn’t change state</a:t>
            </a:r>
          </a:p>
          <a:p>
            <a:r>
              <a:rPr lang="en-US" sz="2800" dirty="0"/>
              <a:t>Or isn’t “reused”</a:t>
            </a:r>
          </a:p>
          <a:p>
            <a:r>
              <a:rPr lang="en-US" sz="2800" dirty="0"/>
              <a:t>We never have to clean up what doesn’t get dirty</a:t>
            </a:r>
          </a:p>
          <a:p>
            <a:pPr lvl="1"/>
            <a:r>
              <a:rPr lang="en-US" sz="2400" dirty="0"/>
              <a:t>Like an execute-only copy of the OS</a:t>
            </a:r>
          </a:p>
          <a:p>
            <a:r>
              <a:rPr lang="en-US" sz="2800" dirty="0"/>
              <a:t>Shareable resources are great!</a:t>
            </a:r>
          </a:p>
          <a:p>
            <a:pPr lvl="1"/>
            <a:r>
              <a:rPr lang="en-US" sz="2400" dirty="0"/>
              <a:t>When you can have them . . .</a:t>
            </a:r>
          </a:p>
          <a:p>
            <a:pPr lvl="1"/>
            <a:endParaRPr lang="en-US" sz="2400" dirty="0"/>
          </a:p>
        </p:txBody>
      </p:sp>
      <p:sp>
        <p:nvSpPr>
          <p:cNvPr id="4" name="Cloud Callout 3">
            <a:extLst>
              <a:ext uri="{FF2B5EF4-FFF2-40B4-BE49-F238E27FC236}">
                <a16:creationId xmlns="" xmlns:a16="http://schemas.microsoft.com/office/drawing/2014/main" id="{B1E8F5F1-D135-814C-93EB-00A804BE952A}"/>
              </a:ext>
            </a:extLst>
          </p:cNvPr>
          <p:cNvSpPr/>
          <p:nvPr/>
        </p:nvSpPr>
        <p:spPr>
          <a:xfrm>
            <a:off x="5324354" y="4732700"/>
            <a:ext cx="3588152" cy="1828800"/>
          </a:xfrm>
          <a:prstGeom prst="cloudCallout">
            <a:avLst>
              <a:gd name="adj1" fmla="val -62768"/>
              <a:gd name="adj2" fmla="val -49526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Tip:  Design your system to maximize sharable resources.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/>
          <a:lstStyle/>
          <a:p>
            <a:r>
              <a:rPr lang="en-GB" sz="2800" dirty="0"/>
              <a:t>They have grown larger and more sophisticated</a:t>
            </a:r>
          </a:p>
          <a:p>
            <a:r>
              <a:rPr lang="en-GB" sz="2800" dirty="0"/>
              <a:t>Their role has fundamentally changed</a:t>
            </a:r>
          </a:p>
          <a:p>
            <a:pPr lvl="1"/>
            <a:r>
              <a:rPr lang="en-GB" sz="2400" dirty="0"/>
              <a:t>From shepherding the use of the hardware</a:t>
            </a:r>
          </a:p>
          <a:p>
            <a:pPr lvl="1"/>
            <a:r>
              <a:rPr lang="en-GB" sz="2400" dirty="0"/>
              <a:t>To shielding the applications from the hardware</a:t>
            </a:r>
          </a:p>
          <a:p>
            <a:pPr lvl="1"/>
            <a:r>
              <a:rPr lang="en-GB" sz="2400" dirty="0"/>
              <a:t>To providing powerful application computing platform</a:t>
            </a:r>
          </a:p>
          <a:p>
            <a:pPr lvl="1"/>
            <a:r>
              <a:rPr lang="en-GB" sz="2400" dirty="0"/>
              <a:t>To becoming a sophisticated “traffic cop”</a:t>
            </a:r>
          </a:p>
          <a:p>
            <a:r>
              <a:rPr lang="en-GB" sz="2800" dirty="0"/>
              <a:t>They still sit between applications and hardware</a:t>
            </a:r>
          </a:p>
          <a:p>
            <a:r>
              <a:rPr lang="en-GB" sz="2800" dirty="0"/>
              <a:t>Best understood through services they provide</a:t>
            </a:r>
          </a:p>
          <a:p>
            <a:pPr lvl="1"/>
            <a:r>
              <a:rPr lang="en-GB" sz="2400" dirty="0"/>
              <a:t>Capabilities they add</a:t>
            </a:r>
          </a:p>
          <a:p>
            <a:pPr lvl="1"/>
            <a:r>
              <a:rPr lang="en-GB" sz="2400" dirty="0"/>
              <a:t>Applications they enable</a:t>
            </a:r>
          </a:p>
          <a:p>
            <a:pPr lvl="1"/>
            <a:r>
              <a:rPr lang="en-GB" sz="2400" dirty="0"/>
              <a:t>Problems they eliminate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because it’s what users want</a:t>
            </a:r>
          </a:p>
          <a:p>
            <a:r>
              <a:rPr lang="en-US" dirty="0"/>
              <a:t>The OS must provide core services to applications</a:t>
            </a:r>
          </a:p>
          <a:p>
            <a:r>
              <a:rPr lang="en-US" dirty="0"/>
              <a:t>Applications have become more complex</a:t>
            </a:r>
          </a:p>
          <a:p>
            <a:pPr lvl="1"/>
            <a:r>
              <a:rPr lang="en-US" dirty="0"/>
              <a:t>More complex internal behavior</a:t>
            </a:r>
          </a:p>
          <a:p>
            <a:pPr lvl="1"/>
            <a:r>
              <a:rPr lang="en-US" dirty="0"/>
              <a:t>More complex interfaces</a:t>
            </a:r>
          </a:p>
          <a:p>
            <a:pPr lvl="1"/>
            <a:r>
              <a:rPr lang="en-US" dirty="0"/>
              <a:t>More interactions with other software</a:t>
            </a:r>
          </a:p>
          <a:p>
            <a:r>
              <a:rPr lang="en-US" dirty="0"/>
              <a:t>The OS needs to help with all that complexity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Convergence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851"/>
            <a:ext cx="8229600" cy="1932888"/>
          </a:xfrm>
        </p:spPr>
        <p:txBody>
          <a:bodyPr/>
          <a:lstStyle/>
          <a:p>
            <a:r>
              <a:rPr lang="en-US" dirty="0"/>
              <a:t>There are a handful of widely used </a:t>
            </a:r>
            <a:r>
              <a:rPr lang="en-US" dirty="0" err="1"/>
              <a:t>OSes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/var/folders/8l/v0_dhkbj2971_nf30d_jyhdm0000gn/T/com.microsoft.Word/Content.MSO/CDA776B5.tmp">
            <a:extLst>
              <a:ext uri="{FF2B5EF4-FFF2-40B4-BE49-F238E27FC236}">
                <a16:creationId xmlns="" xmlns:a16="http://schemas.microsoft.com/office/drawing/2014/main" id="{A71AA671-3B2A-894C-9BA4-799D9A5C7E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83" y="1895433"/>
            <a:ext cx="626515" cy="5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8l/v0_dhkbj2971_nf30d_jyhdm0000gn/T/com.microsoft.Word/Content.MSO/D71F5CD1.tmp">
            <a:extLst>
              <a:ext uri="{FF2B5EF4-FFF2-40B4-BE49-F238E27FC236}">
                <a16:creationId xmlns="" xmlns:a16="http://schemas.microsoft.com/office/drawing/2014/main" id="{C3F6FB1D-7E63-9942-B127-6CAF4F7657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7" y="1895433"/>
            <a:ext cx="960701" cy="64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/var/folders/8l/v0_dhkbj2971_nf30d_jyhdm0000gn/T/com.microsoft.Word/Content.MSO/2CE7CF8B.tmp">
            <a:extLst>
              <a:ext uri="{FF2B5EF4-FFF2-40B4-BE49-F238E27FC236}">
                <a16:creationId xmlns="" xmlns:a16="http://schemas.microsoft.com/office/drawing/2014/main" id="{40DA0C3B-326A-DF44-BD4E-9B689F150F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38" y="1875383"/>
            <a:ext cx="95377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CD95C1-B105-3947-A270-77FF7591F840}"/>
              </a:ext>
            </a:extLst>
          </p:cNvPr>
          <p:cNvSpPr txBox="1"/>
          <p:nvPr/>
        </p:nvSpPr>
        <p:spPr>
          <a:xfrm>
            <a:off x="457200" y="2914776"/>
            <a:ext cx="8287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few special purpose ones (e.g., real time and embedded system OSes)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CC4C97-695E-9942-8A25-4C1F455AFB5B}"/>
              </a:ext>
            </a:extLst>
          </p:cNvPr>
          <p:cNvSpPr txBox="1"/>
          <p:nvPr/>
        </p:nvSpPr>
        <p:spPr>
          <a:xfrm>
            <a:off x="1275823" y="258667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F48B35-11AC-4E41-B4BD-4DBC33E7EFFC}"/>
              </a:ext>
            </a:extLst>
          </p:cNvPr>
          <p:cNvSpPr txBox="1"/>
          <p:nvPr/>
        </p:nvSpPr>
        <p:spPr>
          <a:xfrm>
            <a:off x="6861465" y="2534724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931E2E-114D-5E4E-933E-BDC1535AE5EE}"/>
              </a:ext>
            </a:extLst>
          </p:cNvPr>
          <p:cNvSpPr txBox="1"/>
          <p:nvPr/>
        </p:nvSpPr>
        <p:spPr>
          <a:xfrm>
            <a:off x="3714601" y="2594126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1984</a:t>
            </a:r>
          </a:p>
        </p:txBody>
      </p:sp>
      <p:pic>
        <p:nvPicPr>
          <p:cNvPr id="12" name="Picture 11" descr="/var/folders/8l/v0_dhkbj2971_nf30d_jyhdm0000gn/T/com.microsoft.Word/Content.MSO/5DE0C807.tmp">
            <a:extLst>
              <a:ext uri="{FF2B5EF4-FFF2-40B4-BE49-F238E27FC236}">
                <a16:creationId xmlns="" xmlns:a16="http://schemas.microsoft.com/office/drawing/2014/main" id="{2500C7BC-D5D6-9E49-88C6-D45762B57E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2" y="3512244"/>
            <a:ext cx="404139" cy="34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/var/folders/8l/v0_dhkbj2971_nf30d_jyhdm0000gn/T/com.microsoft.Word/Content.MSO/23E7F6AD.tmp">
            <a:extLst>
              <a:ext uri="{FF2B5EF4-FFF2-40B4-BE49-F238E27FC236}">
                <a16:creationId xmlns="" xmlns:a16="http://schemas.microsoft.com/office/drawing/2014/main" id="{19F63817-FC34-4E44-BCEA-EEDC62A7076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47" y="3515477"/>
            <a:ext cx="588991" cy="37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D0089813-D873-E141-804D-3D1E6A3D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066" y="2929240"/>
            <a:ext cx="281033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9" descr="Tos-jwall.jpg">
            <a:extLst>
              <a:ext uri="{FF2B5EF4-FFF2-40B4-BE49-F238E27FC236}">
                <a16:creationId xmlns="" xmlns:a16="http://schemas.microsoft.com/office/drawing/2014/main" id="{E7F29C85-118C-5D43-A466-810A8A6F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52" y="3597794"/>
            <a:ext cx="780648" cy="2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7B6AC8F-B4E5-D040-8565-790A12A331BA}"/>
              </a:ext>
            </a:extLst>
          </p:cNvPr>
          <p:cNvSpPr txBox="1"/>
          <p:nvPr/>
        </p:nvSpPr>
        <p:spPr>
          <a:xfrm>
            <a:off x="442449" y="4098533"/>
            <a:ext cx="8256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OSes in the same family are used for vastly different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for the OS 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OSes are based on pretty old models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500"/>
            <a:ext cx="8229600" cy="1143000"/>
          </a:xfrm>
        </p:spPr>
        <p:txBody>
          <a:bodyPr/>
          <a:lstStyle/>
          <a:p>
            <a:r>
              <a:rPr lang="en-US" dirty="0"/>
              <a:t>Instructor/TA Division of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741308"/>
            <a:ext cx="8229600" cy="4525963"/>
          </a:xfrm>
        </p:spPr>
        <p:txBody>
          <a:bodyPr/>
          <a:lstStyle/>
          <a:p>
            <a:r>
              <a:rPr lang="en-US" dirty="0"/>
              <a:t>Instructor handles all lectures, readings, and tests</a:t>
            </a:r>
          </a:p>
          <a:p>
            <a:pPr lvl="1"/>
            <a:r>
              <a:rPr lang="en-US" dirty="0"/>
              <a:t>Ask me about issues related to these</a:t>
            </a:r>
          </a:p>
          <a:p>
            <a:r>
              <a:rPr lang="en-US" dirty="0"/>
              <a:t>TAs handle projects</a:t>
            </a:r>
          </a:p>
          <a:p>
            <a:pPr lvl="1"/>
            <a:r>
              <a:rPr lang="en-US" dirty="0"/>
              <a:t>Ask them about issues related to these</a:t>
            </a:r>
          </a:p>
          <a:p>
            <a:r>
              <a:rPr lang="en-US" dirty="0"/>
              <a:t>Generally, instructor won’t be involved with project issues</a:t>
            </a:r>
          </a:p>
          <a:p>
            <a:pPr lvl="1"/>
            <a:r>
              <a:rPr lang="en-US" dirty="0"/>
              <a:t>So direct those questions to the TAs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 err="1"/>
              <a:t>OSes</a:t>
            </a:r>
            <a:r>
              <a:rPr lang="en-US" dirty="0"/>
              <a:t> Converged?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expensive to build and maintain</a:t>
            </a:r>
          </a:p>
          <a:p>
            <a:pPr lvl="1"/>
            <a:r>
              <a:rPr lang="en-US" dirty="0"/>
              <a:t>So it’s a hard business to get into and stay in</a:t>
            </a:r>
          </a:p>
          <a:p>
            <a:r>
              <a:rPr lang="en-US" dirty="0"/>
              <a:t>They only succeed if users choose them over other OS options</a:t>
            </a:r>
          </a:p>
          <a:p>
            <a:pPr lvl="1"/>
            <a:r>
              <a:rPr lang="en-US" dirty="0"/>
              <a:t>Which can’t happen unless you support all the apps the users want</a:t>
            </a:r>
          </a:p>
          <a:p>
            <a:pPr lvl="1"/>
            <a:r>
              <a:rPr lang="en-US" dirty="0"/>
              <a:t>Which requires other parties to do a lot of work</a:t>
            </a:r>
          </a:p>
          <a:p>
            <a:r>
              <a:rPr lang="en-US" dirty="0"/>
              <a:t>You need to have some clear advantage over present acceptable alternatives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operating systems is critical to understanding how computers work</a:t>
            </a:r>
          </a:p>
          <a:p>
            <a:r>
              <a:rPr lang="en-US" dirty="0"/>
              <a:t>Operating systems interact directly with the hardware</a:t>
            </a:r>
          </a:p>
          <a:p>
            <a:r>
              <a:rPr lang="en-US" dirty="0"/>
              <a:t>Operating systems provide services via abstractions</a:t>
            </a:r>
          </a:p>
          <a:p>
            <a:r>
              <a:rPr lang="en-US" dirty="0"/>
              <a:t>Operating systems are constrained by many non-technical factors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69284" y="540399"/>
            <a:ext cx="3177516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Site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6418"/>
            <a:ext cx="8229600" cy="4525963"/>
          </a:xfrm>
        </p:spPr>
        <p:txBody>
          <a:bodyPr/>
          <a:lstStyle/>
          <a:p>
            <a:r>
              <a:rPr lang="en-GB" dirty="0" smtClean="0"/>
              <a:t>http</a:t>
            </a:r>
            <a:r>
              <a:rPr lang="en-GB" dirty="0"/>
              <a:t>://web.cs.ucla.edu/~harryxu/courses/111/</a:t>
            </a:r>
            <a:r>
              <a:rPr lang="en-GB" dirty="0" smtClean="0"/>
              <a:t>spring19</a:t>
            </a:r>
          </a:p>
          <a:p>
            <a:r>
              <a:rPr lang="en-GB" dirty="0"/>
              <a:t>https://</a:t>
            </a:r>
            <a:r>
              <a:rPr lang="en-GB" dirty="0" err="1"/>
              <a:t>piazza.com</a:t>
            </a:r>
            <a:r>
              <a:rPr lang="en-GB" dirty="0"/>
              <a:t>/class/jsxs5mq464501</a:t>
            </a:r>
          </a:p>
          <a:p>
            <a:r>
              <a:rPr lang="en-GB" dirty="0"/>
              <a:t>What’s there:</a:t>
            </a:r>
          </a:p>
          <a:p>
            <a:pPr lvl="1"/>
            <a:r>
              <a:rPr lang="en-GB" dirty="0"/>
              <a:t>Schedules for reading, lectures, exams, projects</a:t>
            </a:r>
          </a:p>
          <a:p>
            <a:pPr lvl="1"/>
            <a:r>
              <a:rPr lang="en-GB" dirty="0"/>
              <a:t>Project materials</a:t>
            </a:r>
          </a:p>
          <a:p>
            <a:pPr lvl="2"/>
            <a:r>
              <a:rPr lang="en-GB" dirty="0"/>
              <a:t>And uploads of completed projects</a:t>
            </a:r>
          </a:p>
          <a:p>
            <a:pPr lvl="1"/>
            <a:r>
              <a:rPr lang="en-GB" dirty="0"/>
              <a:t>Copies of lecture slides (</a:t>
            </a:r>
            <a:r>
              <a:rPr lang="en-GB" dirty="0" err="1"/>
              <a:t>Powerpoint</a:t>
            </a:r>
            <a:r>
              <a:rPr lang="en-GB" dirty="0"/>
              <a:t> and PDF)</a:t>
            </a:r>
          </a:p>
          <a:p>
            <a:pPr lvl="1"/>
            <a:r>
              <a:rPr lang="en-GB" dirty="0"/>
              <a:t>Announcements</a:t>
            </a:r>
            <a:endParaRPr lang="en-GB" u="sng" dirty="0"/>
          </a:p>
          <a:p>
            <a:pPr lvl="1"/>
            <a:r>
              <a:rPr lang="en-GB" dirty="0"/>
              <a:t>Sample midterm and final problems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Prerequisite Subject Knowledge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CS 32 programming</a:t>
            </a:r>
          </a:p>
          <a:p>
            <a:pPr lvl="1"/>
            <a:r>
              <a:rPr lang="en-GB" sz="2400" dirty="0"/>
              <a:t>Objects, data structures, queues, stacks, tables, trees</a:t>
            </a:r>
          </a:p>
          <a:p>
            <a:r>
              <a:rPr lang="en-GB" sz="2800" dirty="0"/>
              <a:t>CS 33 systems programming</a:t>
            </a:r>
          </a:p>
          <a:p>
            <a:pPr lvl="1"/>
            <a:r>
              <a:rPr lang="en-GB" sz="2400" dirty="0"/>
              <a:t>Assembly language, registers, memory</a:t>
            </a:r>
          </a:p>
          <a:p>
            <a:pPr lvl="1"/>
            <a:r>
              <a:rPr lang="en-GB" sz="2400" dirty="0"/>
              <a:t>Linkage conventions, stack frames, register saving</a:t>
            </a:r>
          </a:p>
          <a:p>
            <a:r>
              <a:rPr lang="en-GB" sz="2800" dirty="0"/>
              <a:t>CS 35L Software Construction Laboratory</a:t>
            </a:r>
          </a:p>
          <a:p>
            <a:pPr lvl="1"/>
            <a:r>
              <a:rPr lang="en-GB" sz="2400" dirty="0"/>
              <a:t>Useful software tools for systems programming</a:t>
            </a:r>
          </a:p>
          <a:p>
            <a:r>
              <a:rPr lang="en-GB" dirty="0"/>
              <a:t>If you haven’t taken these classes, expect to have a hard time in 111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Format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Two weekly reading assignments</a:t>
            </a:r>
          </a:p>
          <a:p>
            <a:pPr lvl="1"/>
            <a:r>
              <a:rPr lang="en-GB" sz="2400" dirty="0"/>
              <a:t>Mostly from the primary text</a:t>
            </a:r>
          </a:p>
          <a:p>
            <a:pPr lvl="1"/>
            <a:r>
              <a:rPr lang="en-GB" sz="2400" dirty="0"/>
              <a:t>Some supplementary materials available on web</a:t>
            </a:r>
          </a:p>
          <a:p>
            <a:r>
              <a:rPr lang="en-GB" sz="2800" dirty="0"/>
              <a:t>Two weekly lectures</a:t>
            </a:r>
          </a:p>
          <a:p>
            <a:r>
              <a:rPr lang="en-GB" sz="2800" dirty="0"/>
              <a:t>Four (10-25 hour) individual projects</a:t>
            </a:r>
          </a:p>
          <a:p>
            <a:pPr lvl="1"/>
            <a:r>
              <a:rPr lang="en-GB" sz="2400" dirty="0"/>
              <a:t>Exploring and exploiting OS features</a:t>
            </a:r>
            <a:endParaRPr lang="en-GB" dirty="0"/>
          </a:p>
          <a:p>
            <a:pPr lvl="1"/>
            <a:r>
              <a:rPr lang="en-GB" sz="2400" dirty="0"/>
              <a:t>Plus one warm-up project</a:t>
            </a:r>
          </a:p>
          <a:p>
            <a:r>
              <a:rPr lang="en-GB" sz="2800" dirty="0"/>
              <a:t>A midterm and a final exam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69054</TotalTime>
  <Words>3360</Words>
  <Application>Microsoft Macintosh PowerPoint</Application>
  <PresentationFormat>On-screen Show (4:3)</PresentationFormat>
  <Paragraphs>540</Paragraphs>
  <Slides>61</Slides>
  <Notes>21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Default Theme</vt:lpstr>
      <vt:lpstr>Introduction CS 111 Spring 2019 Operating System Principles  Harry Xu </vt:lpstr>
      <vt:lpstr>Outline</vt:lpstr>
      <vt:lpstr>Administrative Issues</vt:lpstr>
      <vt:lpstr>Instructor: Harry Xu</vt:lpstr>
      <vt:lpstr>TAs</vt:lpstr>
      <vt:lpstr>Instructor/TA Division of Responsibilities</vt:lpstr>
      <vt:lpstr>Web Site</vt:lpstr>
      <vt:lpstr>Prerequisite Subject Knowledge</vt:lpstr>
      <vt:lpstr>Course Format</vt:lpstr>
      <vt:lpstr>Course Load</vt:lpstr>
      <vt:lpstr>Primary Text for Course</vt:lpstr>
      <vt:lpstr>Course Grading</vt:lpstr>
      <vt:lpstr>Midterm Examination</vt:lpstr>
      <vt:lpstr>Final Exam</vt:lpstr>
      <vt:lpstr>Lab Projects</vt:lpstr>
      <vt:lpstr>Late Assignments &amp; Make-ups</vt:lpstr>
      <vt:lpstr>Academic Honesty</vt:lpstr>
      <vt:lpstr>Academic Honesty – Projects</vt:lpstr>
      <vt:lpstr>Academic Honesty and the Internet</vt:lpstr>
      <vt:lpstr>Introduction to the Course</vt:lpstr>
      <vt:lpstr>What Will CS 111 Do?</vt:lpstr>
      <vt:lpstr>Why Study Operating Systems?</vt:lpstr>
      <vt:lpstr>Starting From the Bottom</vt:lpstr>
      <vt:lpstr>What Can You Do With What You’ve Got?</vt:lpstr>
      <vt:lpstr>And You Want This?</vt:lpstr>
      <vt:lpstr>You’re Going to Need Some Help</vt:lpstr>
      <vt:lpstr>What Is An Operating System, Anyway?</vt:lpstr>
      <vt:lpstr>But Why Are You Studying Them?</vt:lpstr>
      <vt:lpstr>Everybody Has One</vt:lpstr>
      <vt:lpstr>How Do You Work With OSes?</vt:lpstr>
      <vt:lpstr>Another Good Reason</vt:lpstr>
      <vt:lpstr>Some OS Wisdom</vt:lpstr>
      <vt:lpstr>More OS Wisdom</vt:lpstr>
      <vt:lpstr>What Is An Operating System?</vt:lpstr>
      <vt:lpstr>What Does an OS Do?</vt:lpstr>
      <vt:lpstr>What Does An OS Look Like?</vt:lpstr>
      <vt:lpstr>Where Does the OS Fit In?</vt:lpstr>
      <vt:lpstr>What’s Special About the OS?</vt:lpstr>
      <vt:lpstr>Instruction Set Architectures (ISAs)</vt:lpstr>
      <vt:lpstr>Privileged vs. General Instructions</vt:lpstr>
      <vt:lpstr>Platforms</vt:lpstr>
      <vt:lpstr>Portability to Multiple ISAs</vt:lpstr>
      <vt:lpstr>Binary Distribution Model</vt:lpstr>
      <vt:lpstr>Binary Configuration Model</vt:lpstr>
      <vt:lpstr>Interface Stability</vt:lpstr>
      <vt:lpstr>What Functionality Is In the OS?</vt:lpstr>
      <vt:lpstr>The OS and Abstraction</vt:lpstr>
      <vt:lpstr>Why Abstract Resources?</vt:lpstr>
      <vt:lpstr>Generalizing Abstractions</vt:lpstr>
      <vt:lpstr>Common Types of OS Resources</vt:lpstr>
      <vt:lpstr>Serially Reusable Resources</vt:lpstr>
      <vt:lpstr>What Is A Graceful Transition?</vt:lpstr>
      <vt:lpstr>Partitionable Resources</vt:lpstr>
      <vt:lpstr>Do We Still Need Graceful Transitions?</vt:lpstr>
      <vt:lpstr>Shareable Resources</vt:lpstr>
      <vt:lpstr>Do We Still Need Graceful Transitions?</vt:lpstr>
      <vt:lpstr>General OS Trends</vt:lpstr>
      <vt:lpstr>Why?</vt:lpstr>
      <vt:lpstr>OS Convergence </vt:lpstr>
      <vt:lpstr>Why Have OSes Converged?</vt:lpstr>
      <vt:lpstr>Conclusion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92</cp:revision>
  <cp:lastPrinted>2014-01-03T23:50:58Z</cp:lastPrinted>
  <dcterms:created xsi:type="dcterms:W3CDTF">2017-09-26T17:46:42Z</dcterms:created>
  <dcterms:modified xsi:type="dcterms:W3CDTF">2019-03-31T22:10:49Z</dcterms:modified>
</cp:coreProperties>
</file>