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8" r:id="rId2"/>
    <p:sldId id="459" r:id="rId3"/>
    <p:sldId id="460" r:id="rId4"/>
    <p:sldId id="461" r:id="rId5"/>
    <p:sldId id="462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4" r:id="rId25"/>
    <p:sldId id="485" r:id="rId26"/>
    <p:sldId id="486" r:id="rId27"/>
    <p:sldId id="488" r:id="rId28"/>
    <p:sldId id="521" r:id="rId29"/>
    <p:sldId id="489" r:id="rId30"/>
    <p:sldId id="490" r:id="rId31"/>
    <p:sldId id="522" r:id="rId32"/>
    <p:sldId id="491" r:id="rId33"/>
    <p:sldId id="492" r:id="rId34"/>
    <p:sldId id="493" r:id="rId35"/>
    <p:sldId id="497" r:id="rId36"/>
    <p:sldId id="498" r:id="rId37"/>
    <p:sldId id="499" r:id="rId38"/>
    <p:sldId id="500" r:id="rId39"/>
    <p:sldId id="501" r:id="rId40"/>
    <p:sldId id="502" r:id="rId41"/>
    <p:sldId id="503" r:id="rId42"/>
    <p:sldId id="504" r:id="rId43"/>
    <p:sldId id="505" r:id="rId44"/>
    <p:sldId id="506" r:id="rId45"/>
    <p:sldId id="507" r:id="rId46"/>
    <p:sldId id="508" r:id="rId47"/>
    <p:sldId id="509" r:id="rId48"/>
    <p:sldId id="510" r:id="rId49"/>
    <p:sldId id="511" r:id="rId50"/>
    <p:sldId id="512" r:id="rId51"/>
    <p:sldId id="513" r:id="rId52"/>
    <p:sldId id="514" r:id="rId53"/>
    <p:sldId id="515" r:id="rId54"/>
    <p:sldId id="516" r:id="rId5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15"/>
    <p:restoredTop sz="94643"/>
  </p:normalViewPr>
  <p:slideViewPr>
    <p:cSldViewPr snapToGrid="0" snapToObjects="1">
      <p:cViewPr varScale="1">
        <p:scale>
          <a:sx n="196" d="100"/>
          <a:sy n="196" d="100"/>
        </p:scale>
        <p:origin x="-1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4/10/19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4/10/19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4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5359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87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5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469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4/10/19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4/10/19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4/10/19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4/10/19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4/10/19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4/10/19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4/10/19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774251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 3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811119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 111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Fall </a:t>
            </a:r>
            <a:r>
              <a:rPr lang="en-US" sz="1200" baseline="0" dirty="0">
                <a:latin typeface="Times New Roman" pitchFamily="-107" charset="0"/>
              </a:rPr>
              <a:t>2018</a:t>
            </a:r>
            <a:r>
              <a:rPr lang="en-US" sz="1200" dirty="0">
                <a:latin typeface="Times New Roman" pitchFamily="-107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>
                <a:cs typeface="ＭＳ Ｐゴシック" charset="-128"/>
              </a:rPr>
              <a:t>Operating System Principles:</a:t>
            </a:r>
            <a:br>
              <a:rPr lang="en-US" dirty="0"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Processes, Execution, and State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 </a:t>
            </a:r>
            <a:r>
              <a:rPr lang="en-US" dirty="0">
                <a:cs typeface="ＭＳ Ｐゴシック" charset="-128"/>
              </a:rPr>
              <a:t>111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Operating </a:t>
            </a:r>
            <a:r>
              <a:rPr lang="en-US" dirty="0">
                <a:ea typeface="ＭＳ Ｐゴシック" charset="-128"/>
                <a:cs typeface="ＭＳ Ｐゴシック" charset="-128"/>
              </a:rPr>
              <a:t>System Principles 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Harry </a:t>
            </a:r>
            <a:r>
              <a:rPr lang="en-US" dirty="0" err="1">
                <a:cs typeface="ＭＳ Ｐゴシック" charset="-128"/>
              </a:rPr>
              <a:t>Xu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603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Space: Code Segments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53490"/>
            <a:ext cx="8229600" cy="4525963"/>
          </a:xfrm>
        </p:spPr>
        <p:txBody>
          <a:bodyPr>
            <a:noAutofit/>
          </a:bodyPr>
          <a:lstStyle/>
          <a:p>
            <a:r>
              <a:rPr lang="en-GB" sz="2400" dirty="0"/>
              <a:t>We start with a load module </a:t>
            </a:r>
          </a:p>
          <a:p>
            <a:pPr lvl="1"/>
            <a:r>
              <a:rPr lang="en-GB" sz="2400" dirty="0"/>
              <a:t>The output of a linkage editor</a:t>
            </a:r>
          </a:p>
          <a:p>
            <a:pPr lvl="1"/>
            <a:r>
              <a:rPr lang="en-GB" sz="2400" dirty="0"/>
              <a:t>All external references have been resolved</a:t>
            </a:r>
          </a:p>
          <a:p>
            <a:pPr lvl="1"/>
            <a:r>
              <a:rPr lang="en-GB" sz="2400" dirty="0"/>
              <a:t>All modules combined into a few segments</a:t>
            </a:r>
          </a:p>
          <a:p>
            <a:pPr lvl="1"/>
            <a:r>
              <a:rPr lang="en-GB" sz="2400" dirty="0"/>
              <a:t>Includes multiple segments (code, data, etc)</a:t>
            </a:r>
          </a:p>
          <a:p>
            <a:r>
              <a:rPr lang="en-GB" sz="2400" dirty="0"/>
              <a:t>Code must be loaded into memory</a:t>
            </a:r>
          </a:p>
          <a:p>
            <a:pPr lvl="1"/>
            <a:r>
              <a:rPr lang="en-GB" sz="2400" dirty="0"/>
              <a:t>Instructions can only be run from RAM</a:t>
            </a:r>
            <a:endParaRPr lang="en-GB" sz="2000" dirty="0"/>
          </a:p>
          <a:p>
            <a:pPr lvl="1"/>
            <a:r>
              <a:rPr lang="en-GB" sz="2400" dirty="0"/>
              <a:t>A code segment must be created</a:t>
            </a:r>
          </a:p>
          <a:p>
            <a:pPr lvl="1"/>
            <a:r>
              <a:rPr lang="en-GB" sz="2400" dirty="0"/>
              <a:t>Code must be read in from the load module</a:t>
            </a:r>
          </a:p>
          <a:p>
            <a:pPr lvl="1"/>
            <a:r>
              <a:rPr lang="en-GB" sz="2400" dirty="0"/>
              <a:t>Map segment into process’ address space</a:t>
            </a:r>
          </a:p>
          <a:p>
            <a:r>
              <a:rPr lang="en-GB" sz="2400" dirty="0"/>
              <a:t>Code segments are read/execute only and sharable</a:t>
            </a:r>
          </a:p>
          <a:p>
            <a:pPr lvl="1"/>
            <a:r>
              <a:rPr lang="en-GB" sz="2400" dirty="0"/>
              <a:t>Many processes can use the same code segments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5028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Space: Data Segments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GB" dirty="0"/>
              <a:t>Data too must be initialized in address space</a:t>
            </a:r>
          </a:p>
          <a:p>
            <a:pPr lvl="1"/>
            <a:r>
              <a:rPr lang="en-GB" dirty="0"/>
              <a:t>Process data segment must be created and mapped into the process’ address space</a:t>
            </a:r>
          </a:p>
          <a:p>
            <a:pPr lvl="1"/>
            <a:r>
              <a:rPr lang="en-GB" dirty="0"/>
              <a:t>Initial contents must be copied from load module </a:t>
            </a:r>
          </a:p>
          <a:p>
            <a:r>
              <a:rPr lang="en-GB" dirty="0"/>
              <a:t>Data segments:</a:t>
            </a:r>
          </a:p>
          <a:p>
            <a:pPr lvl="1"/>
            <a:r>
              <a:rPr lang="en-GB" dirty="0"/>
              <a:t>Are read/write, and process private</a:t>
            </a:r>
          </a:p>
          <a:p>
            <a:pPr lvl="1"/>
            <a:r>
              <a:rPr lang="en-GB" dirty="0"/>
              <a:t>Program can grow or shrink it (using the </a:t>
            </a:r>
            <a:r>
              <a:rPr lang="en-GB" dirty="0" err="1">
                <a:latin typeface="Courier New"/>
                <a:cs typeface="Courier New"/>
              </a:rPr>
              <a:t>sbrk</a:t>
            </a:r>
            <a:r>
              <a:rPr lang="en-GB" dirty="0"/>
              <a:t> system call)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7000" y="6088063"/>
            <a:ext cx="6622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30000" dirty="0">
                <a:latin typeface="Eurostile"/>
                <a:cs typeface="Eurostile"/>
              </a:rPr>
              <a:t>1</a:t>
            </a:r>
            <a:r>
              <a:rPr lang="en-US" sz="2000" dirty="0">
                <a:latin typeface="Eurostile"/>
                <a:cs typeface="Eurostile"/>
              </a:rPr>
              <a:t>Block Started by Symbol – a legacy phrase of no importance</a:t>
            </a:r>
            <a:endParaRPr lang="en-US" sz="2000" baseline="30000" dirty="0">
              <a:latin typeface="Eurostile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760123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Processes and Stack Frames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Modern programming languages are stack-based</a:t>
            </a:r>
          </a:p>
          <a:p>
            <a:r>
              <a:rPr lang="en-GB" dirty="0"/>
              <a:t>Each procedure call allocates a new stack frame</a:t>
            </a:r>
          </a:p>
          <a:p>
            <a:pPr lvl="1"/>
            <a:r>
              <a:rPr lang="en-GB" dirty="0"/>
              <a:t>Storage for procedure local (vs. global) variables</a:t>
            </a:r>
          </a:p>
          <a:p>
            <a:pPr lvl="1"/>
            <a:r>
              <a:rPr lang="en-GB" dirty="0"/>
              <a:t>Storage for invocation parameters</a:t>
            </a:r>
          </a:p>
          <a:p>
            <a:pPr lvl="1"/>
            <a:r>
              <a:rPr lang="en-GB" dirty="0"/>
              <a:t>Save and restore registers</a:t>
            </a:r>
          </a:p>
          <a:p>
            <a:pPr lvl="2"/>
            <a:r>
              <a:rPr lang="en-GB" dirty="0"/>
              <a:t> Popped off stack when call returns</a:t>
            </a:r>
          </a:p>
          <a:p>
            <a:r>
              <a:rPr lang="en-GB" dirty="0"/>
              <a:t>Most modern CPUs also have stack support</a:t>
            </a:r>
          </a:p>
          <a:p>
            <a:pPr lvl="1"/>
            <a:r>
              <a:rPr lang="en-GB" dirty="0"/>
              <a:t>Stack too must be preserved as part of process state</a:t>
            </a:r>
          </a:p>
        </p:txBody>
      </p:sp>
    </p:spTree>
    <p:extLst>
      <p:ext uri="{BB962C8B-B14F-4D97-AF65-F5344CB8AC3E}">
        <p14:creationId xmlns:p14="http://schemas.microsoft.com/office/powerpoint/2010/main" val="2148174756"/>
      </p:ext>
    </p:extLst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Space: Stack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4525963"/>
          </a:xfrm>
        </p:spPr>
        <p:txBody>
          <a:bodyPr>
            <a:noAutofit/>
          </a:bodyPr>
          <a:lstStyle/>
          <a:p>
            <a:r>
              <a:rPr lang="en-GB" dirty="0"/>
              <a:t>Size of stack depends on program activities</a:t>
            </a:r>
          </a:p>
          <a:p>
            <a:pPr lvl="1"/>
            <a:r>
              <a:rPr lang="en-GB" sz="2400" dirty="0"/>
              <a:t>E.g., by amount of local storage used by each routine </a:t>
            </a:r>
          </a:p>
          <a:p>
            <a:pPr lvl="1"/>
            <a:r>
              <a:rPr lang="en-GB" sz="2400" dirty="0"/>
              <a:t>Grows larger as calls nest more deeply</a:t>
            </a:r>
          </a:p>
          <a:p>
            <a:pPr lvl="1"/>
            <a:r>
              <a:rPr lang="en-GB" sz="2400" dirty="0"/>
              <a:t>After calls return, their stack frames can be recycled</a:t>
            </a:r>
          </a:p>
          <a:p>
            <a:r>
              <a:rPr lang="en-GB" dirty="0"/>
              <a:t>OS manages the process’ stack segment</a:t>
            </a:r>
          </a:p>
          <a:p>
            <a:pPr lvl="1"/>
            <a:r>
              <a:rPr lang="en-GB" sz="2400" dirty="0"/>
              <a:t>Stack segment created at same time as data segment</a:t>
            </a:r>
          </a:p>
          <a:p>
            <a:pPr lvl="1"/>
            <a:r>
              <a:rPr lang="en-GB" sz="2400" dirty="0"/>
              <a:t>Some </a:t>
            </a:r>
            <a:r>
              <a:rPr lang="en-GB" sz="2400" dirty="0" err="1"/>
              <a:t>OSes</a:t>
            </a:r>
            <a:r>
              <a:rPr lang="en-GB" sz="2400" dirty="0"/>
              <a:t> allocate fixed sized stack at program load time</a:t>
            </a:r>
          </a:p>
          <a:p>
            <a:pPr lvl="1"/>
            <a:r>
              <a:rPr lang="en-GB" sz="2400" dirty="0"/>
              <a:t>Some dynamically extend stack as program needs it</a:t>
            </a:r>
          </a:p>
          <a:p>
            <a:r>
              <a:rPr lang="en-GB" sz="2800" dirty="0"/>
              <a:t>Stack segments are read/write and process private</a:t>
            </a:r>
          </a:p>
          <a:p>
            <a:pPr lvl="1"/>
            <a:r>
              <a:rPr lang="en-GB" sz="2400" dirty="0"/>
              <a:t>Usually not executable</a:t>
            </a:r>
          </a:p>
        </p:txBody>
      </p:sp>
    </p:spTree>
    <p:extLst>
      <p:ext uri="{BB962C8B-B14F-4D97-AF65-F5344CB8AC3E}">
        <p14:creationId xmlns:p14="http://schemas.microsoft.com/office/powerpoint/2010/main" val="356171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Space: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Static libraries are added to load module</a:t>
            </a:r>
          </a:p>
          <a:p>
            <a:pPr lvl="1"/>
            <a:r>
              <a:rPr lang="en-GB" dirty="0"/>
              <a:t>Each load module has its own copy of each library</a:t>
            </a:r>
          </a:p>
          <a:p>
            <a:pPr lvl="1"/>
            <a:r>
              <a:rPr lang="en-GB" dirty="0"/>
              <a:t>Program must be re-linked to get new version</a:t>
            </a:r>
          </a:p>
          <a:p>
            <a:r>
              <a:rPr lang="en-GB" dirty="0"/>
              <a:t>Shared libraries use less space</a:t>
            </a:r>
          </a:p>
          <a:p>
            <a:pPr lvl="1"/>
            <a:r>
              <a:rPr lang="en-GB" dirty="0"/>
              <a:t>One in-memory copy, shared by all processes </a:t>
            </a:r>
          </a:p>
          <a:p>
            <a:pPr lvl="1"/>
            <a:r>
              <a:rPr lang="en-GB" dirty="0"/>
              <a:t>Keep the library separate from the load modules</a:t>
            </a:r>
          </a:p>
          <a:p>
            <a:pPr lvl="1"/>
            <a:r>
              <a:rPr lang="en-GB" dirty="0"/>
              <a:t>Operating system loads library along with program</a:t>
            </a:r>
          </a:p>
          <a:p>
            <a:r>
              <a:rPr lang="en-GB" dirty="0"/>
              <a:t>Reduced memory use, faster program loads</a:t>
            </a:r>
          </a:p>
          <a:p>
            <a:r>
              <a:rPr lang="en-GB" dirty="0"/>
              <a:t>Easier and better library upgrades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75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Process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133"/>
            <a:ext cx="8229600" cy="4525963"/>
          </a:xfrm>
        </p:spPr>
        <p:txBody>
          <a:bodyPr/>
          <a:lstStyle/>
          <a:p>
            <a:r>
              <a:rPr lang="en-US" dirty="0"/>
              <a:t>Registers</a:t>
            </a:r>
          </a:p>
          <a:p>
            <a:pPr lvl="1"/>
            <a:r>
              <a:rPr lang="en-US" dirty="0"/>
              <a:t>General registers</a:t>
            </a:r>
          </a:p>
          <a:p>
            <a:pPr lvl="1"/>
            <a:r>
              <a:rPr lang="en-US" dirty="0"/>
              <a:t>Program counter, processor status, stack pointer, frame pointer</a:t>
            </a:r>
          </a:p>
          <a:p>
            <a:r>
              <a:rPr lang="en-US" dirty="0"/>
              <a:t>Process’ own OS resources</a:t>
            </a:r>
          </a:p>
          <a:p>
            <a:pPr lvl="1"/>
            <a:r>
              <a:rPr lang="en-US" dirty="0"/>
              <a:t>Open files, current working directory, locks</a:t>
            </a:r>
          </a:p>
          <a:p>
            <a:r>
              <a:rPr lang="en-US" dirty="0"/>
              <a:t>But also OS-related state information</a:t>
            </a:r>
          </a:p>
          <a:p>
            <a:r>
              <a:rPr lang="en-GB" dirty="0"/>
              <a:t>The OS needs some data structure to keep track of all this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95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Descriptors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2650"/>
            <a:ext cx="8229600" cy="4525963"/>
          </a:xfrm>
        </p:spPr>
        <p:txBody>
          <a:bodyPr/>
          <a:lstStyle/>
          <a:p>
            <a:r>
              <a:rPr lang="en-US" dirty="0"/>
              <a:t>Basic OS data structure for dealing with processes</a:t>
            </a:r>
          </a:p>
          <a:p>
            <a:r>
              <a:rPr lang="en-US" dirty="0"/>
              <a:t>Stores all information relevant to the process</a:t>
            </a:r>
          </a:p>
          <a:p>
            <a:pPr lvl="1"/>
            <a:r>
              <a:rPr lang="en-GB" dirty="0"/>
              <a:t>State to restore when process is dispatched</a:t>
            </a:r>
          </a:p>
          <a:p>
            <a:pPr lvl="1"/>
            <a:r>
              <a:rPr lang="en-GB" dirty="0"/>
              <a:t>References to allocated resources</a:t>
            </a:r>
          </a:p>
          <a:p>
            <a:pPr lvl="1"/>
            <a:r>
              <a:rPr lang="en-GB" dirty="0"/>
              <a:t>Information to support process operations</a:t>
            </a:r>
          </a:p>
          <a:p>
            <a:r>
              <a:rPr lang="en-GB" dirty="0"/>
              <a:t>Managed by the OS</a:t>
            </a:r>
          </a:p>
          <a:p>
            <a:r>
              <a:rPr lang="en-GB" dirty="0"/>
              <a:t>Used for scheduling, security decisions, allocation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33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Process Control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130" y="1417638"/>
            <a:ext cx="6069330" cy="4525963"/>
          </a:xfrm>
        </p:spPr>
        <p:txBody>
          <a:bodyPr/>
          <a:lstStyle/>
          <a:p>
            <a:r>
              <a:rPr lang="en-US" sz="2800" dirty="0"/>
              <a:t>The data structure Linux (and other Unix systems) use to handle processes</a:t>
            </a:r>
          </a:p>
          <a:p>
            <a:pPr lvl="1"/>
            <a:r>
              <a:rPr lang="en-US" sz="2400" dirty="0"/>
              <a:t>AKA </a:t>
            </a:r>
            <a:r>
              <a:rPr lang="en-US" sz="2400" i="1" dirty="0"/>
              <a:t>PCB</a:t>
            </a:r>
          </a:p>
          <a:p>
            <a:r>
              <a:rPr lang="en-US" sz="2800" dirty="0"/>
              <a:t>An example of a process descriptor</a:t>
            </a:r>
          </a:p>
          <a:p>
            <a:r>
              <a:rPr lang="en-US" sz="2800" dirty="0"/>
              <a:t>Keeps track of:</a:t>
            </a:r>
          </a:p>
          <a:p>
            <a:pPr lvl="1"/>
            <a:r>
              <a:rPr lang="en-US" sz="2400" dirty="0"/>
              <a:t>Unique process ID</a:t>
            </a:r>
          </a:p>
          <a:p>
            <a:pPr lvl="1"/>
            <a:r>
              <a:rPr lang="en-US" sz="2400" dirty="0"/>
              <a:t>State of the process (e.g., running)</a:t>
            </a:r>
          </a:p>
          <a:p>
            <a:pPr lvl="1"/>
            <a:r>
              <a:rPr lang="en-US" sz="2400" dirty="0"/>
              <a:t>Address space information</a:t>
            </a:r>
          </a:p>
          <a:p>
            <a:pPr lvl="1"/>
            <a:r>
              <a:rPr lang="en-US" sz="2400" dirty="0"/>
              <a:t>And various other things</a:t>
            </a:r>
          </a:p>
        </p:txBody>
      </p:sp>
      <p:pic>
        <p:nvPicPr>
          <p:cNvPr id="1028" name="Picture 4" descr="Image result for linux process control block">
            <a:extLst>
              <a:ext uri="{FF2B5EF4-FFF2-40B4-BE49-F238E27FC236}">
                <a16:creationId xmlns:a16="http://schemas.microsoft.com/office/drawing/2014/main" xmlns="" id="{3BEE96F4-E21D-1649-A820-79597CA16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002" y="1851660"/>
            <a:ext cx="2593798" cy="399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691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Process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8600"/>
            <a:ext cx="8229600" cy="4525963"/>
          </a:xfrm>
        </p:spPr>
        <p:txBody>
          <a:bodyPr/>
          <a:lstStyle/>
          <a:p>
            <a:r>
              <a:rPr lang="en-US" dirty="0"/>
              <a:t>Not all process state is stored directly in the process descriptor</a:t>
            </a:r>
          </a:p>
          <a:p>
            <a:r>
              <a:rPr lang="en-US" dirty="0"/>
              <a:t>Other process state is in multiple other places</a:t>
            </a:r>
          </a:p>
          <a:p>
            <a:pPr lvl="1"/>
            <a:r>
              <a:rPr lang="en-US" dirty="0"/>
              <a:t>Application execution state is on the stack and in registers</a:t>
            </a:r>
          </a:p>
          <a:p>
            <a:pPr lvl="1"/>
            <a:r>
              <a:rPr lang="en-US" dirty="0"/>
              <a:t>Linux processes also have a supervisor-mode stack</a:t>
            </a:r>
          </a:p>
          <a:p>
            <a:pPr lvl="2"/>
            <a:r>
              <a:rPr lang="en-US" dirty="0"/>
              <a:t>To retain the state of in-progress system calls</a:t>
            </a:r>
          </a:p>
          <a:p>
            <a:pPr lvl="2"/>
            <a:r>
              <a:rPr lang="en-US" dirty="0"/>
              <a:t>To save the state of an interrupt preempted process</a:t>
            </a:r>
          </a:p>
          <a:p>
            <a:r>
              <a:rPr lang="en-US" dirty="0"/>
              <a:t>A lot of process state is stored in the other memory areas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02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processes</a:t>
            </a:r>
          </a:p>
          <a:p>
            <a:r>
              <a:rPr lang="en-US" dirty="0"/>
              <a:t>Destroying processes</a:t>
            </a:r>
          </a:p>
          <a:p>
            <a:r>
              <a:rPr lang="en-US" dirty="0"/>
              <a:t>Running processes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16528" y="553767"/>
            <a:ext cx="48049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3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processes?</a:t>
            </a:r>
          </a:p>
          <a:p>
            <a:r>
              <a:rPr lang="en-US" dirty="0"/>
              <a:t>How does an operating system handle processes?</a:t>
            </a:r>
          </a:p>
          <a:p>
            <a:r>
              <a:rPr lang="en-US" dirty="0"/>
              <a:t>How do we manage the state of processes?</a:t>
            </a:r>
          </a:p>
          <a:p>
            <a:endParaRPr lang="en-US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50028" y="553767"/>
            <a:ext cx="2244915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0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Where Do Processes Come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8600"/>
            <a:ext cx="8229600" cy="4525963"/>
          </a:xfrm>
        </p:spPr>
        <p:txBody>
          <a:bodyPr/>
          <a:lstStyle/>
          <a:p>
            <a:r>
              <a:rPr lang="en-US" sz="2800" dirty="0"/>
              <a:t>Created by the operating system</a:t>
            </a:r>
          </a:p>
          <a:p>
            <a:pPr lvl="1"/>
            <a:r>
              <a:rPr lang="en-US" sz="2400" dirty="0"/>
              <a:t>Using some method to initialize their state</a:t>
            </a:r>
          </a:p>
          <a:p>
            <a:pPr lvl="1"/>
            <a:r>
              <a:rPr lang="en-US" sz="2400" dirty="0"/>
              <a:t>In particular, to set up a particular program to run</a:t>
            </a:r>
          </a:p>
          <a:p>
            <a:r>
              <a:rPr lang="en-US" sz="2800" dirty="0"/>
              <a:t>At the request of other processes</a:t>
            </a:r>
          </a:p>
          <a:p>
            <a:pPr lvl="1"/>
            <a:r>
              <a:rPr lang="en-US" sz="2400" dirty="0"/>
              <a:t>Which specify the program to run</a:t>
            </a:r>
          </a:p>
          <a:p>
            <a:pPr lvl="1"/>
            <a:r>
              <a:rPr lang="en-US" sz="2400" dirty="0"/>
              <a:t>And other aspects of their initial state</a:t>
            </a:r>
          </a:p>
          <a:p>
            <a:r>
              <a:rPr lang="en-US" sz="2800" dirty="0"/>
              <a:t>Parent processes</a:t>
            </a:r>
          </a:p>
          <a:p>
            <a:pPr lvl="1"/>
            <a:r>
              <a:rPr lang="en-US" sz="2400" dirty="0"/>
              <a:t>The process that created your process</a:t>
            </a:r>
          </a:p>
          <a:p>
            <a:r>
              <a:rPr lang="en-US" sz="2800" dirty="0"/>
              <a:t>Child processes</a:t>
            </a:r>
          </a:p>
          <a:p>
            <a:pPr lvl="1"/>
            <a:r>
              <a:rPr lang="en-US" sz="2400" dirty="0"/>
              <a:t>The processes your process created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4128" y="553767"/>
            <a:ext cx="78148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70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Process Descriptor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descriptor is the OS’ basic per-process data structure</a:t>
            </a:r>
          </a:p>
          <a:p>
            <a:r>
              <a:rPr lang="en-US" dirty="0"/>
              <a:t>So a new process needs a new descriptor</a:t>
            </a:r>
          </a:p>
          <a:p>
            <a:r>
              <a:rPr lang="en-US" dirty="0"/>
              <a:t>What does the OS do with the descriptor?</a:t>
            </a:r>
          </a:p>
          <a:p>
            <a:r>
              <a:rPr lang="en-US" dirty="0"/>
              <a:t>Typically puts it into a </a:t>
            </a:r>
            <a:r>
              <a:rPr lang="en-US" i="1" dirty="0"/>
              <a:t>process table</a:t>
            </a:r>
          </a:p>
          <a:p>
            <a:pPr lvl="1"/>
            <a:r>
              <a:rPr lang="en-US" dirty="0"/>
              <a:t>The data structure the OS uses to organize all currently active processes</a:t>
            </a:r>
          </a:p>
          <a:p>
            <a:pPr lvl="1"/>
            <a:r>
              <a:rPr lang="en-US" dirty="0"/>
              <a:t>Process table contains one entry (e.g., a PCB) for each process in the system</a:t>
            </a:r>
          </a:p>
        </p:txBody>
      </p:sp>
    </p:spTree>
    <p:extLst>
      <p:ext uri="{BB962C8B-B14F-4D97-AF65-F5344CB8AC3E}">
        <p14:creationId xmlns:p14="http://schemas.microsoft.com/office/powerpoint/2010/main" val="2132806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72"/>
            <a:ext cx="8229600" cy="1143000"/>
          </a:xfrm>
        </p:spPr>
        <p:txBody>
          <a:bodyPr/>
          <a:lstStyle/>
          <a:p>
            <a:r>
              <a:rPr lang="en-US" dirty="0"/>
              <a:t>What Else Does a </a:t>
            </a:r>
            <a:br>
              <a:rPr lang="en-US" dirty="0"/>
            </a:br>
            <a:r>
              <a:rPr lang="en-US" dirty="0"/>
              <a:t>New Process Need?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0210"/>
            <a:ext cx="8229600" cy="4525963"/>
          </a:xfrm>
        </p:spPr>
        <p:txBody>
          <a:bodyPr/>
          <a:lstStyle/>
          <a:p>
            <a:r>
              <a:rPr lang="en-GB" dirty="0"/>
              <a:t>An address space</a:t>
            </a:r>
          </a:p>
          <a:p>
            <a:r>
              <a:rPr lang="en-GB" dirty="0"/>
              <a:t>To hold all of the segments it will need</a:t>
            </a:r>
          </a:p>
          <a:p>
            <a:r>
              <a:rPr lang="en-GB" dirty="0"/>
              <a:t>So the OS needs to create one</a:t>
            </a:r>
          </a:p>
          <a:p>
            <a:pPr lvl="1"/>
            <a:r>
              <a:rPr lang="en-GB" dirty="0"/>
              <a:t>And allocate memory for code, data and stack</a:t>
            </a:r>
          </a:p>
          <a:p>
            <a:r>
              <a:rPr lang="en-GB" dirty="0"/>
              <a:t>OS then loads program code and data into new segments</a:t>
            </a:r>
          </a:p>
          <a:p>
            <a:r>
              <a:rPr lang="en-GB" dirty="0"/>
              <a:t>Initializes a stack segment</a:t>
            </a:r>
          </a:p>
          <a:p>
            <a:r>
              <a:rPr lang="en-GB" dirty="0"/>
              <a:t>Sets up initial registers (PC, PS, SP)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66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Choices for Process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2528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Start with a “blank” process</a:t>
            </a:r>
          </a:p>
          <a:p>
            <a:pPr marL="914400" lvl="1" indent="-514350"/>
            <a:r>
              <a:rPr lang="en-US" dirty="0"/>
              <a:t>No initial state or resources</a:t>
            </a:r>
          </a:p>
          <a:p>
            <a:pPr marL="914400" lvl="1" indent="-514350"/>
            <a:r>
              <a:rPr lang="en-US" dirty="0"/>
              <a:t>Have some way of filling in the vital stuff</a:t>
            </a:r>
          </a:p>
          <a:p>
            <a:pPr marL="1314450" lvl="2" indent="-514350"/>
            <a:r>
              <a:rPr lang="en-US" dirty="0"/>
              <a:t>Code</a:t>
            </a:r>
          </a:p>
          <a:p>
            <a:pPr marL="1314450" lvl="2" indent="-514350"/>
            <a:r>
              <a:rPr lang="en-US" dirty="0"/>
              <a:t>Program counter, etc.</a:t>
            </a:r>
          </a:p>
          <a:p>
            <a:pPr marL="914400" lvl="1" indent="-514350"/>
            <a:r>
              <a:rPr lang="en-US" dirty="0"/>
              <a:t>This is the basic Windows approach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calling process as a template</a:t>
            </a:r>
          </a:p>
          <a:p>
            <a:pPr marL="914400" lvl="1" indent="-514350"/>
            <a:r>
              <a:rPr lang="en-US" dirty="0"/>
              <a:t>Give new process the same stuff as the old one</a:t>
            </a:r>
          </a:p>
          <a:p>
            <a:pPr marL="914400" lvl="1" indent="-514350"/>
            <a:r>
              <a:rPr lang="en-US" dirty="0"/>
              <a:t>Including code, PC, etc.</a:t>
            </a:r>
          </a:p>
          <a:p>
            <a:pPr marL="914400" lvl="1" indent="-514350"/>
            <a:r>
              <a:rPr lang="en-US" dirty="0"/>
              <a:t>This is the basic Unix/Linux approach</a:t>
            </a:r>
          </a:p>
        </p:txBody>
      </p:sp>
    </p:spTree>
    <p:extLst>
      <p:ext uri="{BB962C8B-B14F-4D97-AF65-F5344CB8AC3E}">
        <p14:creationId xmlns:p14="http://schemas.microsoft.com/office/powerpoint/2010/main" val="656840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a Blank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Basically, create a brand new process</a:t>
            </a:r>
          </a:p>
          <a:p>
            <a:r>
              <a:rPr lang="en-US" dirty="0"/>
              <a:t>The system call that creates it obviously needs to provide some information</a:t>
            </a:r>
          </a:p>
          <a:p>
            <a:pPr lvl="1"/>
            <a:r>
              <a:rPr lang="en-US" dirty="0"/>
              <a:t>Everything needed to set up the process properly</a:t>
            </a:r>
          </a:p>
          <a:p>
            <a:pPr lvl="1"/>
            <a:r>
              <a:rPr lang="en-US" dirty="0"/>
              <a:t>At the minimum, what code is to be run</a:t>
            </a:r>
          </a:p>
          <a:p>
            <a:pPr lvl="1"/>
            <a:r>
              <a:rPr lang="en-US" dirty="0"/>
              <a:t>Generally a lot more than that</a:t>
            </a:r>
          </a:p>
        </p:txBody>
      </p:sp>
    </p:spTree>
    <p:extLst>
      <p:ext uri="{BB962C8B-B14F-4D97-AF65-F5344CB8AC3E}">
        <p14:creationId xmlns:p14="http://schemas.microsoft.com/office/powerpoint/2010/main" val="403880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Process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New"/>
                <a:cs typeface="Courier New"/>
              </a:rPr>
              <a:t>CreateProcess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 system call</a:t>
            </a:r>
          </a:p>
          <a:p>
            <a:r>
              <a:rPr lang="en-US" dirty="0"/>
              <a:t>A very flexible way to create a new process</a:t>
            </a:r>
          </a:p>
          <a:p>
            <a:pPr lvl="1"/>
            <a:r>
              <a:rPr lang="en-US" dirty="0"/>
              <a:t>Many parameters with many possible values</a:t>
            </a:r>
          </a:p>
          <a:p>
            <a:r>
              <a:rPr lang="en-US" dirty="0"/>
              <a:t>Generally, the system call includes the name of the program to run</a:t>
            </a:r>
          </a:p>
          <a:p>
            <a:pPr lvl="1"/>
            <a:r>
              <a:rPr lang="en-US" dirty="0"/>
              <a:t>In one of a couple of parameter locations</a:t>
            </a:r>
          </a:p>
          <a:p>
            <a:r>
              <a:rPr lang="en-US" dirty="0"/>
              <a:t>Different parameters fill out other critical information for the new process</a:t>
            </a:r>
          </a:p>
          <a:p>
            <a:pPr lvl="1"/>
            <a:r>
              <a:rPr lang="en-US" dirty="0"/>
              <a:t>Environment information, priorities, etc.</a:t>
            </a:r>
          </a:p>
        </p:txBody>
      </p:sp>
    </p:spTree>
    <p:extLst>
      <p:ext uri="{BB962C8B-B14F-4D97-AF65-F5344CB8AC3E}">
        <p14:creationId xmlns:p14="http://schemas.microsoft.com/office/powerpoint/2010/main" val="1505518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way Unix/Linux creates processes</a:t>
            </a:r>
          </a:p>
          <a:p>
            <a:r>
              <a:rPr lang="en-US" dirty="0"/>
              <a:t>Essentially clones the existing parent process</a:t>
            </a:r>
          </a:p>
          <a:p>
            <a:r>
              <a:rPr lang="en-US" dirty="0"/>
              <a:t>On assumption that the new child process is a lot like the old one</a:t>
            </a:r>
          </a:p>
          <a:p>
            <a:pPr lvl="1"/>
            <a:r>
              <a:rPr lang="en-US" dirty="0"/>
              <a:t>Most likely to be true for some kinds of parallel programming</a:t>
            </a:r>
          </a:p>
          <a:p>
            <a:pPr lvl="1"/>
            <a:r>
              <a:rPr lang="en-US" dirty="0"/>
              <a:t>Not so likely for more typical user computing</a:t>
            </a:r>
          </a:p>
          <a:p>
            <a:pPr lvl="1"/>
            <a:r>
              <a:rPr lang="en-US" dirty="0"/>
              <a:t>But the approach has advantages, like easing creation of pipelines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54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After a Fork?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9160"/>
            <a:ext cx="8229600" cy="4525963"/>
          </a:xfrm>
        </p:spPr>
        <p:txBody>
          <a:bodyPr/>
          <a:lstStyle/>
          <a:p>
            <a:r>
              <a:rPr lang="en-US" dirty="0"/>
              <a:t>There are now two processes</a:t>
            </a:r>
          </a:p>
          <a:p>
            <a:pPr lvl="1"/>
            <a:r>
              <a:rPr lang="en-US" dirty="0"/>
              <a:t>With different IDs</a:t>
            </a:r>
          </a:p>
          <a:p>
            <a:pPr lvl="1"/>
            <a:r>
              <a:rPr lang="en-US" dirty="0"/>
              <a:t>But otherwise mostly exactly the same</a:t>
            </a:r>
          </a:p>
          <a:p>
            <a:r>
              <a:rPr lang="en-US" dirty="0"/>
              <a:t>How do I profitably use that?</a:t>
            </a:r>
          </a:p>
          <a:p>
            <a:r>
              <a:rPr lang="en-US" dirty="0"/>
              <a:t>Program executes a fork</a:t>
            </a:r>
          </a:p>
          <a:p>
            <a:r>
              <a:rPr lang="en-US" dirty="0"/>
              <a:t>Now there are two programs</a:t>
            </a:r>
          </a:p>
          <a:p>
            <a:pPr lvl="1"/>
            <a:r>
              <a:rPr lang="en-US" dirty="0"/>
              <a:t>With the same code and program counter </a:t>
            </a:r>
          </a:p>
          <a:p>
            <a:r>
              <a:rPr lang="en-US" dirty="0"/>
              <a:t>Write code to figure out which is which</a:t>
            </a:r>
          </a:p>
          <a:p>
            <a:pPr lvl="1"/>
            <a:r>
              <a:rPr lang="en-US" dirty="0"/>
              <a:t>Usually, parent goes “one way” and child goes “the other”</a:t>
            </a:r>
          </a:p>
        </p:txBody>
      </p:sp>
    </p:spTree>
    <p:extLst>
      <p:ext uri="{BB962C8B-B14F-4D97-AF65-F5344CB8AC3E}">
        <p14:creationId xmlns:p14="http://schemas.microsoft.com/office/powerpoint/2010/main" val="3675809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EED6F4-7B76-6E46-9688-1038CC75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Forking and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62F4E5-EF3C-364F-95E4-3FAB6C496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AE66545-9321-214F-B88B-40CE3C4E7A55}"/>
              </a:ext>
            </a:extLst>
          </p:cNvPr>
          <p:cNvGrpSpPr/>
          <p:nvPr/>
        </p:nvGrpSpPr>
        <p:grpSpPr>
          <a:xfrm>
            <a:off x="764965" y="1714500"/>
            <a:ext cx="3304115" cy="646656"/>
            <a:chOff x="1245025" y="1846806"/>
            <a:chExt cx="6858000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1619E6FB-9190-8A4E-A29A-11C5F8593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025" y="1846806"/>
              <a:ext cx="6858000" cy="9144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xmlns="" id="{CC92FF9C-E2DE-964A-BB7A-193D03426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425" y="1999206"/>
              <a:ext cx="1676400" cy="6096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xmlns="" id="{985330D4-A369-CD45-A749-DE7A082FE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225" y="1999206"/>
              <a:ext cx="1676400" cy="6096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xmlns="" id="{829C4097-2985-8F49-84FA-D28A5E03B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4225" y="1999206"/>
              <a:ext cx="1676400" cy="6096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stack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948B8AB6-B629-694B-A6EF-65293BD1F9EC}"/>
              </a:ext>
            </a:extLst>
          </p:cNvPr>
          <p:cNvGrpSpPr/>
          <p:nvPr/>
        </p:nvGrpSpPr>
        <p:grpSpPr>
          <a:xfrm>
            <a:off x="4906435" y="1716144"/>
            <a:ext cx="3304115" cy="646656"/>
            <a:chOff x="4906435" y="1716144"/>
            <a:chExt cx="3304115" cy="64665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D6A9BBF0-420E-704F-8375-C326138B4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435" y="1716144"/>
              <a:ext cx="3304115" cy="64665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xmlns="" id="{7F96FF5E-959C-624F-96D7-3B2B83151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860" y="1823920"/>
              <a:ext cx="807673" cy="43110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xmlns="" id="{A80FCC7A-0D20-904D-8A30-A862110A3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0957" y="1823920"/>
              <a:ext cx="807673" cy="43110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xmlns="" id="{0AF9DE9C-ED9A-B844-90BD-7DCC9B4A2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453" y="1823920"/>
              <a:ext cx="807673" cy="431104"/>
            </a:xfrm>
            <a:prstGeom prst="rect">
              <a:avLst/>
            </a:prstGeom>
            <a:pattFill prst="trellis">
              <a:fgClr>
                <a:srgbClr val="FF990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stack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640295B-BC62-4F48-9CB1-9868C511DC27}"/>
              </a:ext>
            </a:extLst>
          </p:cNvPr>
          <p:cNvSpPr txBox="1"/>
          <p:nvPr/>
        </p:nvSpPr>
        <p:spPr>
          <a:xfrm>
            <a:off x="1360170" y="1174161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B9919FB-B824-DA48-9689-59E3775E09D1}"/>
              </a:ext>
            </a:extLst>
          </p:cNvPr>
          <p:cNvSpPr txBox="1"/>
          <p:nvPr/>
        </p:nvSpPr>
        <p:spPr>
          <a:xfrm>
            <a:off x="4906435" y="1125250"/>
            <a:ext cx="1096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6FE128E0-8267-464E-888C-38DD06465DE3}"/>
              </a:ext>
            </a:extLst>
          </p:cNvPr>
          <p:cNvSpPr/>
          <p:nvPr/>
        </p:nvSpPr>
        <p:spPr>
          <a:xfrm>
            <a:off x="1646062" y="4880610"/>
            <a:ext cx="6564487" cy="141732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51ACF18-A90C-4342-B646-1EB9CFA74588}"/>
              </a:ext>
            </a:extLst>
          </p:cNvPr>
          <p:cNvSpPr txBox="1"/>
          <p:nvPr/>
        </p:nvSpPr>
        <p:spPr>
          <a:xfrm>
            <a:off x="381565" y="5244424"/>
            <a:ext cx="1120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xmlns="" id="{138CEB3A-F761-AD49-A0BA-5F966B0AA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410" y="5244424"/>
            <a:ext cx="807673" cy="431104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xmlns="" id="{812C2C61-51C4-2540-9BC4-AFF16CC37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306" y="5589270"/>
            <a:ext cx="807673" cy="43110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xmlns="" id="{C1A8BBCE-D321-E848-809A-AE0100308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165" y="5028872"/>
            <a:ext cx="807673" cy="431104"/>
          </a:xfrm>
          <a:prstGeom prst="rect">
            <a:avLst/>
          </a:prstGeom>
          <a:pattFill prst="trellis">
            <a:fgClr>
              <a:srgbClr val="FF99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xmlns="" id="{13162592-D43C-F847-97A8-C00F0798A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4315" y="5102281"/>
            <a:ext cx="807673" cy="43110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/>
              <a:t>stack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84C570F6-A234-164D-AFA0-8343FEC36DBB}"/>
              </a:ext>
            </a:extLst>
          </p:cNvPr>
          <p:cNvCxnSpPr/>
          <p:nvPr/>
        </p:nvCxnSpPr>
        <p:spPr>
          <a:xfrm>
            <a:off x="1242226" y="2268250"/>
            <a:ext cx="1284934" cy="2951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5F08BFFA-79DB-5648-B86A-6C885C0C8467}"/>
              </a:ext>
            </a:extLst>
          </p:cNvPr>
          <p:cNvCxnSpPr>
            <a:cxnSpLocks/>
          </p:cNvCxnSpPr>
          <p:nvPr/>
        </p:nvCxnSpPr>
        <p:spPr>
          <a:xfrm flipH="1">
            <a:off x="2834640" y="2268250"/>
            <a:ext cx="2523160" cy="2951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8B3C2279-4F01-2845-9CD0-0C9D1D2DFDB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682214" y="2253380"/>
            <a:ext cx="1495938" cy="2848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E0427219-70BD-1D46-8B76-3B8716034C7B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 flipH="1">
            <a:off x="7641002" y="2255024"/>
            <a:ext cx="92288" cy="2773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2DB15BF6-7AB1-E544-8717-EB986F0B4F4D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173092" y="2262729"/>
            <a:ext cx="1955051" cy="3326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FEBC48AC-C267-824A-A317-4ACAA5604EA4}"/>
              </a:ext>
            </a:extLst>
          </p:cNvPr>
          <p:cNvCxnSpPr>
            <a:cxnSpLocks/>
          </p:cNvCxnSpPr>
          <p:nvPr/>
        </p:nvCxnSpPr>
        <p:spPr>
          <a:xfrm flipH="1">
            <a:off x="6031807" y="2260841"/>
            <a:ext cx="223691" cy="1240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9851B7AD-234A-0E4F-B01B-0473C38F333A}"/>
              </a:ext>
            </a:extLst>
          </p:cNvPr>
          <p:cNvSpPr txBox="1"/>
          <p:nvPr/>
        </p:nvSpPr>
        <p:spPr>
          <a:xfrm>
            <a:off x="5753848" y="358847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3246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  <p:bldP spid="20" grpId="0"/>
      <p:bldP spid="21" grpId="0" animBg="1"/>
      <p:bldP spid="22" grpId="0" animBg="1"/>
      <p:bldP spid="23" grpId="0" animBg="1"/>
      <p:bldP spid="25" grpId="0" animBg="1"/>
      <p:bldP spid="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Forking and the Data Segments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Forked child shares the parent’s code</a:t>
            </a:r>
          </a:p>
          <a:p>
            <a:r>
              <a:rPr lang="en-US" dirty="0"/>
              <a:t>But not its stack</a:t>
            </a:r>
          </a:p>
          <a:p>
            <a:pPr lvl="1"/>
            <a:r>
              <a:rPr lang="en-US" dirty="0"/>
              <a:t>It has its own stack, initialized to match the parent’s</a:t>
            </a:r>
          </a:p>
          <a:p>
            <a:pPr lvl="1"/>
            <a:r>
              <a:rPr lang="en-US" dirty="0"/>
              <a:t>Just as if a second process running the same program had reached the same point in its run</a:t>
            </a:r>
          </a:p>
          <a:p>
            <a:r>
              <a:rPr lang="en-US" dirty="0"/>
              <a:t>Child should have its own data segment, though</a:t>
            </a:r>
          </a:p>
          <a:p>
            <a:pPr lvl="1"/>
            <a:r>
              <a:rPr lang="en-US" dirty="0"/>
              <a:t>Forked processes do not share their data segments</a:t>
            </a:r>
          </a:p>
        </p:txBody>
      </p:sp>
    </p:spTree>
    <p:extLst>
      <p:ext uri="{BB962C8B-B14F-4D97-AF65-F5344CB8AC3E}">
        <p14:creationId xmlns:p14="http://schemas.microsoft.com/office/powerpoint/2010/main" val="4054560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Process?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0896"/>
            <a:ext cx="8229600" cy="4525963"/>
          </a:xfrm>
        </p:spPr>
        <p:txBody>
          <a:bodyPr/>
          <a:lstStyle/>
          <a:p>
            <a:r>
              <a:rPr lang="en-US" dirty="0"/>
              <a:t>A type of interpreter</a:t>
            </a:r>
          </a:p>
          <a:p>
            <a:r>
              <a:rPr lang="en-US" dirty="0"/>
              <a:t>An executing instance of a program</a:t>
            </a:r>
          </a:p>
          <a:p>
            <a:r>
              <a:rPr lang="en-US" dirty="0"/>
              <a:t>A virtual private computer</a:t>
            </a:r>
          </a:p>
          <a:p>
            <a:r>
              <a:rPr lang="en-US" dirty="0"/>
              <a:t>A process is an </a:t>
            </a:r>
            <a:r>
              <a:rPr lang="en-US" i="1" dirty="0"/>
              <a:t>object</a:t>
            </a:r>
          </a:p>
          <a:p>
            <a:pPr lvl="1"/>
            <a:r>
              <a:rPr lang="en-US" dirty="0"/>
              <a:t>Characterized by its properties (</a:t>
            </a:r>
            <a:r>
              <a:rPr lang="en-US" i="1" dirty="0"/>
              <a:t>state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Characterized by its </a:t>
            </a:r>
            <a:r>
              <a:rPr lang="en-US" i="1" dirty="0"/>
              <a:t>operations</a:t>
            </a:r>
          </a:p>
          <a:p>
            <a:pPr lvl="1"/>
            <a:r>
              <a:rPr lang="en-US" dirty="0"/>
              <a:t>Of course, not all OS objects are processes</a:t>
            </a:r>
          </a:p>
          <a:p>
            <a:pPr lvl="1"/>
            <a:r>
              <a:rPr lang="en-US" dirty="0"/>
              <a:t>But processes are a central and vital OS object type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332428" y="553767"/>
            <a:ext cx="44493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93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Forking and Copy on 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parent had a big data area, setting up a separate copy for the child is expensive</a:t>
            </a:r>
          </a:p>
          <a:p>
            <a:pPr lvl="1"/>
            <a:r>
              <a:rPr lang="en-US" dirty="0"/>
              <a:t>And fork was supposed to be cheap</a:t>
            </a:r>
          </a:p>
          <a:p>
            <a:r>
              <a:rPr lang="en-US" dirty="0"/>
              <a:t>If neither parent nor child write the parent’s data area, though, no copy necessary</a:t>
            </a:r>
          </a:p>
          <a:p>
            <a:r>
              <a:rPr lang="en-US" dirty="0"/>
              <a:t>So set it up as copy-on-write</a:t>
            </a:r>
          </a:p>
          <a:p>
            <a:r>
              <a:rPr lang="en-US" dirty="0"/>
              <a:t>If one of them writes it, then make a copy and let the process write the copy</a:t>
            </a:r>
          </a:p>
          <a:p>
            <a:pPr lvl="1"/>
            <a:r>
              <a:rPr lang="en-US" dirty="0"/>
              <a:t>The other process keeps the original</a:t>
            </a:r>
          </a:p>
        </p:txBody>
      </p:sp>
    </p:spTree>
    <p:extLst>
      <p:ext uri="{BB962C8B-B14F-4D97-AF65-F5344CB8AC3E}">
        <p14:creationId xmlns:p14="http://schemas.microsoft.com/office/powerpoint/2010/main" val="2029085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33693-C0AD-1644-A39A-2E450767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Forking and Copy on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4B5015-CD5F-C045-971D-3C4EDF94B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CDE1647A-E1B1-B84D-9978-09A3F849968A}"/>
              </a:ext>
            </a:extLst>
          </p:cNvPr>
          <p:cNvGrpSpPr/>
          <p:nvPr/>
        </p:nvGrpSpPr>
        <p:grpSpPr>
          <a:xfrm>
            <a:off x="764965" y="1714500"/>
            <a:ext cx="3304115" cy="646656"/>
            <a:chOff x="1245025" y="1846806"/>
            <a:chExt cx="6858000" cy="9144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D5E26D1E-3588-9B49-A3AA-3553C998C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025" y="1846806"/>
              <a:ext cx="6858000" cy="9144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xmlns="" id="{34CB8E2B-3451-8D4C-AB54-709596EED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425" y="1999206"/>
              <a:ext cx="1676400" cy="6096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xmlns="" id="{DA655283-CDC9-2C4E-A0F2-6E028BF7E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225" y="1999206"/>
              <a:ext cx="1676400" cy="6096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xmlns="" id="{D9CFC93C-564E-3A44-AFE6-A0CC44911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4225" y="1999206"/>
              <a:ext cx="1676400" cy="6096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stack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EFB183A-CC16-C74C-B745-89FFD223CFAF}"/>
              </a:ext>
            </a:extLst>
          </p:cNvPr>
          <p:cNvGrpSpPr/>
          <p:nvPr/>
        </p:nvGrpSpPr>
        <p:grpSpPr>
          <a:xfrm>
            <a:off x="4906435" y="1716144"/>
            <a:ext cx="3304115" cy="646656"/>
            <a:chOff x="4906435" y="1716144"/>
            <a:chExt cx="3304115" cy="64665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7877203A-0398-1C45-BB03-CAA50BDF8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435" y="1716144"/>
              <a:ext cx="3304115" cy="64665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xmlns="" id="{1E29AF90-F791-7342-AD3F-43FF01542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860" y="1823920"/>
              <a:ext cx="807673" cy="43110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xmlns="" id="{416E91C6-83AF-904E-90BE-0595D5C91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0957" y="1823920"/>
              <a:ext cx="807673" cy="43110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xmlns="" id="{B86D4993-2C59-D440-9ED0-CB6E5BA80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453" y="1823920"/>
              <a:ext cx="807673" cy="431104"/>
            </a:xfrm>
            <a:prstGeom prst="rect">
              <a:avLst/>
            </a:prstGeom>
            <a:pattFill prst="trellis">
              <a:fgClr>
                <a:srgbClr val="FF990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stack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9F4A553-7C00-C84F-8EE2-6E7FF2D145DD}"/>
              </a:ext>
            </a:extLst>
          </p:cNvPr>
          <p:cNvSpPr txBox="1"/>
          <p:nvPr/>
        </p:nvSpPr>
        <p:spPr>
          <a:xfrm>
            <a:off x="1360170" y="1174161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51A97F4-1AD8-5541-BEA6-72FEF7C951F2}"/>
              </a:ext>
            </a:extLst>
          </p:cNvPr>
          <p:cNvSpPr txBox="1"/>
          <p:nvPr/>
        </p:nvSpPr>
        <p:spPr>
          <a:xfrm>
            <a:off x="4906435" y="1125250"/>
            <a:ext cx="1096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DF17AFA-A1AE-7843-B879-A3FAFC441536}"/>
              </a:ext>
            </a:extLst>
          </p:cNvPr>
          <p:cNvSpPr/>
          <p:nvPr/>
        </p:nvSpPr>
        <p:spPr>
          <a:xfrm>
            <a:off x="1646062" y="4880610"/>
            <a:ext cx="6564487" cy="141732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5C99C94-43F7-0344-8D0A-FFE7C0905340}"/>
              </a:ext>
            </a:extLst>
          </p:cNvPr>
          <p:cNvSpPr txBox="1"/>
          <p:nvPr/>
        </p:nvSpPr>
        <p:spPr>
          <a:xfrm>
            <a:off x="381565" y="5244424"/>
            <a:ext cx="1120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xmlns="" id="{B7DD94BF-2CD8-0542-8CFC-8D949BBF2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410" y="5244424"/>
            <a:ext cx="807673" cy="431104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xmlns="" id="{6E952B2C-E97B-614D-9D5C-847F83BDA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306" y="5589270"/>
            <a:ext cx="807673" cy="43110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xmlns="" id="{D6601793-B7CF-6D49-96B4-9E56AEEF8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165" y="5028872"/>
            <a:ext cx="807673" cy="431104"/>
          </a:xfrm>
          <a:prstGeom prst="rect">
            <a:avLst/>
          </a:prstGeom>
          <a:pattFill prst="trellis">
            <a:fgClr>
              <a:srgbClr val="FF99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xmlns="" id="{E08EA467-B78D-CC49-880D-D1AD5BE47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4315" y="5102281"/>
            <a:ext cx="807673" cy="43110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/>
              <a:t>stack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68EB7B92-4929-D04E-83BE-3555A59F8F22}"/>
              </a:ext>
            </a:extLst>
          </p:cNvPr>
          <p:cNvCxnSpPr/>
          <p:nvPr/>
        </p:nvCxnSpPr>
        <p:spPr>
          <a:xfrm>
            <a:off x="1242226" y="2268250"/>
            <a:ext cx="1284934" cy="2951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8E31BB7A-594C-E949-9066-621BAA34F239}"/>
              </a:ext>
            </a:extLst>
          </p:cNvPr>
          <p:cNvCxnSpPr>
            <a:cxnSpLocks/>
          </p:cNvCxnSpPr>
          <p:nvPr/>
        </p:nvCxnSpPr>
        <p:spPr>
          <a:xfrm flipH="1">
            <a:off x="2834640" y="2268250"/>
            <a:ext cx="2523160" cy="2951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E640D16B-D720-594F-88AD-8D9847E2A1E4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682214" y="2253380"/>
            <a:ext cx="1495938" cy="2848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F84E009F-1CE8-D244-A493-C464AF7A36E3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 flipH="1">
            <a:off x="7641002" y="2255024"/>
            <a:ext cx="92288" cy="2773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C639C7E3-9E59-0746-B1CD-01083099975B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2173092" y="2262729"/>
            <a:ext cx="1955051" cy="3326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0291FBEF-8349-3042-986D-B716AE1700A8}"/>
              </a:ext>
            </a:extLst>
          </p:cNvPr>
          <p:cNvCxnSpPr>
            <a:cxnSpLocks/>
          </p:cNvCxnSpPr>
          <p:nvPr/>
        </p:nvCxnSpPr>
        <p:spPr>
          <a:xfrm flipH="1">
            <a:off x="6031807" y="2260841"/>
            <a:ext cx="223691" cy="1240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C436D53-7ADE-2B44-9E71-264B9444EA46}"/>
              </a:ext>
            </a:extLst>
          </p:cNvPr>
          <p:cNvSpPr txBox="1"/>
          <p:nvPr/>
        </p:nvSpPr>
        <p:spPr>
          <a:xfrm>
            <a:off x="5753848" y="358847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55A0AE88-E95E-9244-98E4-AA533D9E75A0}"/>
              </a:ext>
            </a:extLst>
          </p:cNvPr>
          <p:cNvCxnSpPr>
            <a:cxnSpLocks/>
          </p:cNvCxnSpPr>
          <p:nvPr/>
        </p:nvCxnSpPr>
        <p:spPr>
          <a:xfrm flipH="1">
            <a:off x="4294244" y="2362800"/>
            <a:ext cx="1976099" cy="3226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C331E61-760B-A44F-A669-73DB0A3FDE0A}"/>
              </a:ext>
            </a:extLst>
          </p:cNvPr>
          <p:cNvSpPr txBox="1"/>
          <p:nvPr/>
        </p:nvSpPr>
        <p:spPr>
          <a:xfrm>
            <a:off x="5226674" y="2711453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5CFBB1D-CB33-1042-96E3-4DC40C52C067}"/>
              </a:ext>
            </a:extLst>
          </p:cNvPr>
          <p:cNvSpPr txBox="1"/>
          <p:nvPr/>
        </p:nvSpPr>
        <p:spPr>
          <a:xfrm>
            <a:off x="2683015" y="2571132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252358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3" grpId="0"/>
      <p:bldP spid="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2918"/>
            <a:ext cx="8229600" cy="1143000"/>
          </a:xfrm>
        </p:spPr>
        <p:txBody>
          <a:bodyPr/>
          <a:lstStyle/>
          <a:p>
            <a:r>
              <a:rPr lang="en-US" dirty="0"/>
              <a:t>But Fork Isn’t What </a:t>
            </a:r>
            <a:br>
              <a:rPr lang="en-US" dirty="0"/>
            </a:br>
            <a:r>
              <a:rPr lang="en-US" dirty="0"/>
              <a:t>I Usually Want!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Indeed, you usually don’t want another copy of the same process</a:t>
            </a:r>
          </a:p>
          <a:p>
            <a:r>
              <a:rPr lang="en-US" dirty="0"/>
              <a:t>You want a process to do something entirely different</a:t>
            </a:r>
          </a:p>
          <a:p>
            <a:r>
              <a:rPr lang="en-US" dirty="0"/>
              <a:t>Handled with </a:t>
            </a:r>
            <a:r>
              <a:rPr lang="en-US" dirty="0">
                <a:latin typeface="Courier New"/>
                <a:cs typeface="Courier New"/>
              </a:rPr>
              <a:t>exec()</a:t>
            </a:r>
          </a:p>
          <a:p>
            <a:pPr lvl="1"/>
            <a:r>
              <a:rPr lang="en-US" dirty="0"/>
              <a:t>A Unix system call to “remake” a process</a:t>
            </a:r>
          </a:p>
          <a:p>
            <a:pPr lvl="1"/>
            <a:r>
              <a:rPr lang="en-US" dirty="0"/>
              <a:t>Changes the code associated with a process</a:t>
            </a:r>
          </a:p>
          <a:p>
            <a:pPr lvl="1"/>
            <a:r>
              <a:rPr lang="en-US" dirty="0"/>
              <a:t>Resets much of the rest of its state, too</a:t>
            </a:r>
          </a:p>
          <a:p>
            <a:pPr lvl="2"/>
            <a:r>
              <a:rPr lang="en-US" dirty="0"/>
              <a:t>Like open files</a:t>
            </a:r>
          </a:p>
        </p:txBody>
      </p:sp>
    </p:spTree>
    <p:extLst>
      <p:ext uri="{BB962C8B-B14F-4D97-AF65-F5344CB8AC3E}">
        <p14:creationId xmlns:p14="http://schemas.microsoft.com/office/powerpoint/2010/main" val="1376488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/>
                <a:cs typeface="Courier New"/>
              </a:rPr>
              <a:t>exec </a:t>
            </a:r>
            <a:r>
              <a:rPr lang="en-US" dirty="0"/>
              <a:t>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Linux/Unix system call to handle the common case</a:t>
            </a:r>
          </a:p>
          <a:p>
            <a:r>
              <a:rPr lang="en-US" dirty="0"/>
              <a:t>Replaces a process’ existing program with a different one</a:t>
            </a:r>
          </a:p>
          <a:p>
            <a:pPr lvl="1"/>
            <a:r>
              <a:rPr lang="en-US" dirty="0"/>
              <a:t>New code</a:t>
            </a:r>
          </a:p>
          <a:p>
            <a:pPr lvl="1"/>
            <a:r>
              <a:rPr lang="en-US" dirty="0"/>
              <a:t>Different set of other resources</a:t>
            </a:r>
          </a:p>
          <a:p>
            <a:pPr lvl="1"/>
            <a:r>
              <a:rPr lang="en-US" dirty="0"/>
              <a:t>Different PC and stack</a:t>
            </a:r>
          </a:p>
          <a:p>
            <a:r>
              <a:rPr lang="en-US" dirty="0"/>
              <a:t>Essentially, called after you do a fork</a:t>
            </a:r>
          </a:p>
        </p:txBody>
      </p:sp>
    </p:spTree>
    <p:extLst>
      <p:ext uri="{BB962C8B-B14F-4D97-AF65-F5344CB8AC3E}">
        <p14:creationId xmlns:p14="http://schemas.microsoft.com/office/powerpoint/2010/main" val="3960887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OS Handle Exec?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get rid of the child’s old code</a:t>
            </a:r>
          </a:p>
          <a:p>
            <a:pPr lvl="1"/>
            <a:r>
              <a:rPr lang="en-US" dirty="0"/>
              <a:t>And its stack and data areas</a:t>
            </a:r>
          </a:p>
          <a:p>
            <a:pPr lvl="1"/>
            <a:r>
              <a:rPr lang="en-US" dirty="0"/>
              <a:t>Latter is easy if you are using copy-on-write</a:t>
            </a:r>
          </a:p>
          <a:p>
            <a:r>
              <a:rPr lang="en-US" dirty="0"/>
              <a:t>Must load a brand new set of code for that process</a:t>
            </a:r>
          </a:p>
          <a:p>
            <a:r>
              <a:rPr lang="en-US" dirty="0"/>
              <a:t>Must initialize child’s stack, PC, and other relevant control structure</a:t>
            </a:r>
          </a:p>
          <a:p>
            <a:pPr lvl="1"/>
            <a:r>
              <a:rPr lang="en-US" dirty="0"/>
              <a:t>To start a fresh program run for the child process</a:t>
            </a:r>
          </a:p>
        </p:txBody>
      </p:sp>
    </p:spTree>
    <p:extLst>
      <p:ext uri="{BB962C8B-B14F-4D97-AF65-F5344CB8AC3E}">
        <p14:creationId xmlns:p14="http://schemas.microsoft.com/office/powerpoint/2010/main" val="913299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Destroying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processes terminate</a:t>
            </a:r>
          </a:p>
          <a:p>
            <a:pPr lvl="1"/>
            <a:r>
              <a:rPr lang="en-US" dirty="0"/>
              <a:t>All do, of course, when the machine goes down</a:t>
            </a:r>
          </a:p>
          <a:p>
            <a:pPr lvl="1"/>
            <a:r>
              <a:rPr lang="en-US" dirty="0"/>
              <a:t>But most do some work and then exit before that</a:t>
            </a:r>
          </a:p>
          <a:p>
            <a:pPr lvl="1"/>
            <a:r>
              <a:rPr lang="en-US" dirty="0"/>
              <a:t>Others are killed by the OS or another process</a:t>
            </a:r>
          </a:p>
          <a:p>
            <a:r>
              <a:rPr lang="en-US" dirty="0"/>
              <a:t>When a process terminates, the OS needs to clean it up</a:t>
            </a:r>
          </a:p>
          <a:p>
            <a:pPr lvl="1"/>
            <a:r>
              <a:rPr lang="en-US" dirty="0"/>
              <a:t>Essentially, getting rid of all of its resources</a:t>
            </a:r>
          </a:p>
          <a:p>
            <a:pPr lvl="1"/>
            <a:r>
              <a:rPr lang="en-US" dirty="0"/>
              <a:t>In a way that allows simple reclamation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51428" y="553767"/>
            <a:ext cx="52367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61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4853"/>
            <a:ext cx="8229600" cy="1143000"/>
          </a:xfrm>
        </p:spPr>
        <p:txBody>
          <a:bodyPr/>
          <a:lstStyle/>
          <a:p>
            <a:r>
              <a:rPr lang="en-US" dirty="0"/>
              <a:t>What Must the OS Do to </a:t>
            </a:r>
            <a:br>
              <a:rPr lang="en-US" dirty="0"/>
            </a:br>
            <a:r>
              <a:rPr lang="en-US" dirty="0"/>
              <a:t>Terminate a Process?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815"/>
            <a:ext cx="8229600" cy="4525963"/>
          </a:xfrm>
        </p:spPr>
        <p:txBody>
          <a:bodyPr/>
          <a:lstStyle/>
          <a:p>
            <a:r>
              <a:rPr lang="en-US" dirty="0"/>
              <a:t>Reclaim any resources it may be holding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Locks</a:t>
            </a:r>
          </a:p>
          <a:p>
            <a:pPr lvl="1"/>
            <a:r>
              <a:rPr lang="en-US" dirty="0"/>
              <a:t>Access to hardware devices</a:t>
            </a:r>
          </a:p>
          <a:p>
            <a:r>
              <a:rPr lang="en-US" dirty="0"/>
              <a:t>Inform any other process that needs to know</a:t>
            </a:r>
          </a:p>
          <a:p>
            <a:pPr lvl="1"/>
            <a:r>
              <a:rPr lang="en-US" dirty="0"/>
              <a:t>Those waiting for </a:t>
            </a:r>
            <a:r>
              <a:rPr lang="en-US" dirty="0" err="1"/>
              <a:t>interprocess</a:t>
            </a:r>
            <a:r>
              <a:rPr lang="en-US" dirty="0"/>
              <a:t> communications</a:t>
            </a:r>
          </a:p>
          <a:p>
            <a:pPr lvl="1"/>
            <a:r>
              <a:rPr lang="en-US" dirty="0"/>
              <a:t>Parent (and maybe child) processes</a:t>
            </a:r>
          </a:p>
          <a:p>
            <a:r>
              <a:rPr lang="en-US" dirty="0"/>
              <a:t>Remove process descriptor from the process table</a:t>
            </a:r>
          </a:p>
        </p:txBody>
      </p:sp>
    </p:spTree>
    <p:extLst>
      <p:ext uri="{BB962C8B-B14F-4D97-AF65-F5344CB8AC3E}">
        <p14:creationId xmlns:p14="http://schemas.microsoft.com/office/powerpoint/2010/main" val="1860677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525963"/>
          </a:xfrm>
        </p:spPr>
        <p:txBody>
          <a:bodyPr/>
          <a:lstStyle/>
          <a:p>
            <a:r>
              <a:rPr lang="en-US" dirty="0"/>
              <a:t>Processes must execute code to do their job</a:t>
            </a:r>
          </a:p>
          <a:p>
            <a:r>
              <a:rPr lang="en-US" dirty="0"/>
              <a:t>Which means the OS must give them access to a processor core</a:t>
            </a:r>
          </a:p>
          <a:p>
            <a:r>
              <a:rPr lang="en-US" dirty="0"/>
              <a:t>But usually more processes than cores</a:t>
            </a:r>
          </a:p>
          <a:p>
            <a:pPr lvl="1"/>
            <a:r>
              <a:rPr lang="en-US" dirty="0"/>
              <a:t>Easily 200-300 on a typical modern machine</a:t>
            </a:r>
          </a:p>
          <a:p>
            <a:r>
              <a:rPr lang="en-US" dirty="0"/>
              <a:t>So processes will need to share the cores</a:t>
            </a:r>
          </a:p>
          <a:p>
            <a:pPr lvl="1"/>
            <a:r>
              <a:rPr lang="en-US" dirty="0"/>
              <a:t>And they can’t all execute instructions at once</a:t>
            </a:r>
          </a:p>
          <a:p>
            <a:r>
              <a:rPr lang="en-US" dirty="0"/>
              <a:t>Sooner or later, a process not running on a core needs to be put onto one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94328" y="553767"/>
            <a:ext cx="45509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991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738"/>
            <a:ext cx="8229600" cy="1143000"/>
          </a:xfrm>
        </p:spPr>
        <p:txBody>
          <a:bodyPr/>
          <a:lstStyle/>
          <a:p>
            <a:r>
              <a:rPr lang="en-US" dirty="0"/>
              <a:t>Loading 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4525963"/>
          </a:xfrm>
        </p:spPr>
        <p:txBody>
          <a:bodyPr/>
          <a:lstStyle/>
          <a:p>
            <a:r>
              <a:rPr lang="en-US" dirty="0"/>
              <a:t>To run a process on a core, the core’s hardware must be initialized</a:t>
            </a:r>
          </a:p>
          <a:p>
            <a:pPr lvl="1"/>
            <a:r>
              <a:rPr lang="en-US" dirty="0"/>
              <a:t>Either to initial state or whatever state the process was in the last time it ran</a:t>
            </a:r>
          </a:p>
          <a:p>
            <a:r>
              <a:rPr lang="en-US" dirty="0"/>
              <a:t>Must load the core’s registers</a:t>
            </a:r>
          </a:p>
          <a:p>
            <a:r>
              <a:rPr lang="en-US" dirty="0"/>
              <a:t>Must initialize the stack and set the stack pointer</a:t>
            </a:r>
          </a:p>
          <a:p>
            <a:r>
              <a:rPr lang="en-US" dirty="0"/>
              <a:t>Must set up any memory control structures</a:t>
            </a:r>
          </a:p>
          <a:p>
            <a:r>
              <a:rPr lang="en-US" dirty="0"/>
              <a:t>Must set the program counter</a:t>
            </a:r>
          </a:p>
          <a:p>
            <a:r>
              <a:rPr lang="en-US" dirty="0"/>
              <a:t>Then what?</a:t>
            </a:r>
          </a:p>
        </p:txBody>
      </p:sp>
    </p:spTree>
    <p:extLst>
      <p:ext uri="{BB962C8B-B14F-4D97-AF65-F5344CB8AC3E}">
        <p14:creationId xmlns:p14="http://schemas.microsoft.com/office/powerpoint/2010/main" val="15623868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Process Runs on an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800"/>
            <a:ext cx="8229600" cy="4525963"/>
          </a:xfrm>
        </p:spPr>
        <p:txBody>
          <a:bodyPr/>
          <a:lstStyle/>
          <a:p>
            <a:r>
              <a:rPr lang="en-US" dirty="0"/>
              <a:t>It uses an execution model called </a:t>
            </a:r>
            <a:r>
              <a:rPr lang="en-US" i="1" dirty="0"/>
              <a:t>limited direct execution</a:t>
            </a:r>
          </a:p>
          <a:p>
            <a:r>
              <a:rPr lang="en-US" dirty="0"/>
              <a:t>Most instructions are executed directly by the process on the core</a:t>
            </a:r>
          </a:p>
          <a:p>
            <a:pPr lvl="1"/>
            <a:r>
              <a:rPr lang="en-US" dirty="0"/>
              <a:t>Without any OS intervention</a:t>
            </a:r>
          </a:p>
          <a:p>
            <a:r>
              <a:rPr lang="en-US" dirty="0"/>
              <a:t>Some instructions instead cause a trap to the operating system</a:t>
            </a:r>
          </a:p>
          <a:p>
            <a:pPr lvl="1"/>
            <a:r>
              <a:rPr lang="en-US" dirty="0"/>
              <a:t>Privileged instructions that can only execute in supervisor mode</a:t>
            </a:r>
          </a:p>
          <a:p>
            <a:pPr lvl="1"/>
            <a:r>
              <a:rPr lang="en-US" dirty="0"/>
              <a:t>The OS takes care of things from there</a:t>
            </a:r>
          </a:p>
        </p:txBody>
      </p:sp>
    </p:spTree>
    <p:extLst>
      <p:ext uri="{BB962C8B-B14F-4D97-AF65-F5344CB8AC3E}">
        <p14:creationId xmlns:p14="http://schemas.microsoft.com/office/powerpoint/2010/main" val="86010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“State”?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>
            <a:noAutofit/>
          </a:bodyPr>
          <a:lstStyle/>
          <a:p>
            <a:r>
              <a:rPr lang="en-GB" dirty="0"/>
              <a:t>One dictionary definition of “state” is</a:t>
            </a:r>
          </a:p>
          <a:p>
            <a:pPr lvl="1"/>
            <a:r>
              <a:rPr lang="en-GB" dirty="0"/>
              <a:t>“A mode or condition of being”</a:t>
            </a:r>
          </a:p>
          <a:p>
            <a:pPr lvl="1"/>
            <a:r>
              <a:rPr lang="en-GB" dirty="0"/>
              <a:t>An object may have a wide range of possible states</a:t>
            </a:r>
          </a:p>
          <a:p>
            <a:r>
              <a:rPr lang="en-GB" dirty="0"/>
              <a:t>All persistent objects have “state”</a:t>
            </a:r>
          </a:p>
          <a:p>
            <a:pPr lvl="1"/>
            <a:r>
              <a:rPr lang="en-GB" dirty="0"/>
              <a:t>Distinguishing them from other objects</a:t>
            </a:r>
          </a:p>
          <a:p>
            <a:pPr lvl="1"/>
            <a:r>
              <a:rPr lang="en-GB" dirty="0"/>
              <a:t>Characterizing object's current condition</a:t>
            </a:r>
          </a:p>
          <a:p>
            <a:r>
              <a:rPr lang="en-GB" dirty="0"/>
              <a:t>Contents of state depends on object</a:t>
            </a:r>
          </a:p>
          <a:p>
            <a:pPr lvl="1"/>
            <a:r>
              <a:rPr lang="en-GB" dirty="0"/>
              <a:t>Complex operations often mean complex state</a:t>
            </a:r>
          </a:p>
          <a:p>
            <a:pPr lvl="1"/>
            <a:r>
              <a:rPr lang="en-GB" dirty="0"/>
              <a:t>We can save/restore the aggregate/total state</a:t>
            </a:r>
          </a:p>
          <a:p>
            <a:pPr lvl="1"/>
            <a:r>
              <a:rPr lang="en-GB" dirty="0"/>
              <a:t>We can talk of a subset (e.g., scheduling state)</a:t>
            </a:r>
          </a:p>
        </p:txBody>
      </p:sp>
    </p:spTree>
    <p:extLst>
      <p:ext uri="{BB962C8B-B14F-4D97-AF65-F5344CB8AC3E}">
        <p14:creationId xmlns:p14="http://schemas.microsoft.com/office/powerpoint/2010/main" val="10670054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Limited Direct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100"/>
            <a:ext cx="8229600" cy="4525963"/>
          </a:xfrm>
        </p:spPr>
        <p:txBody>
          <a:bodyPr/>
          <a:lstStyle/>
          <a:p>
            <a:r>
              <a:rPr lang="en-US" dirty="0"/>
              <a:t>CPU directly executes most application code</a:t>
            </a:r>
          </a:p>
          <a:p>
            <a:pPr lvl="1"/>
            <a:r>
              <a:rPr lang="en-US" dirty="0"/>
              <a:t>Punctuated by occasional traps (for system calls)</a:t>
            </a:r>
          </a:p>
          <a:p>
            <a:pPr lvl="1"/>
            <a:r>
              <a:rPr lang="en-US" dirty="0"/>
              <a:t>With occasional timer interrupts (for time sharing)</a:t>
            </a:r>
          </a:p>
          <a:p>
            <a:r>
              <a:rPr lang="en-US" dirty="0"/>
              <a:t>Maximizing direct execution is always the goal</a:t>
            </a:r>
          </a:p>
          <a:p>
            <a:pPr lvl="1"/>
            <a:r>
              <a:rPr lang="en-US" dirty="0"/>
              <a:t>For Linux and Windows user mode processes</a:t>
            </a:r>
          </a:p>
          <a:p>
            <a:pPr lvl="1"/>
            <a:r>
              <a:rPr lang="en-US" dirty="0"/>
              <a:t>For OS emulation (e.g., Windows on Linux)</a:t>
            </a:r>
          </a:p>
          <a:p>
            <a:pPr lvl="1"/>
            <a:r>
              <a:rPr lang="en-US" dirty="0"/>
              <a:t>For virtual machines</a:t>
            </a:r>
          </a:p>
          <a:p>
            <a:r>
              <a:rPr lang="en-US" dirty="0"/>
              <a:t>Enter the OS as seldom as possible</a:t>
            </a:r>
          </a:p>
          <a:p>
            <a:pPr lvl="1"/>
            <a:r>
              <a:rPr lang="en-US" dirty="0"/>
              <a:t>Get back to the application as quickly as possible</a:t>
            </a:r>
          </a:p>
        </p:txBody>
      </p:sp>
      <p:sp>
        <p:nvSpPr>
          <p:cNvPr id="4" name="6-Point Star 3"/>
          <p:cNvSpPr/>
          <p:nvPr/>
        </p:nvSpPr>
        <p:spPr>
          <a:xfrm>
            <a:off x="2870200" y="1993900"/>
            <a:ext cx="3327400" cy="3416300"/>
          </a:xfrm>
          <a:prstGeom prst="star6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The key to good system performance!</a:t>
            </a:r>
          </a:p>
        </p:txBody>
      </p:sp>
    </p:spTree>
    <p:extLst>
      <p:ext uri="{BB962C8B-B14F-4D97-AF65-F5344CB8AC3E}">
        <p14:creationId xmlns:p14="http://schemas.microsoft.com/office/powerpoint/2010/main" val="1534866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technical term for what happens when the process can’t (or shouldn’t) run an instruction</a:t>
            </a:r>
          </a:p>
          <a:p>
            <a:r>
              <a:rPr lang="en-US" dirty="0"/>
              <a:t>Some exceptions are routine</a:t>
            </a:r>
          </a:p>
          <a:p>
            <a:pPr lvl="1"/>
            <a:r>
              <a:rPr lang="en-US" dirty="0"/>
              <a:t>End-of-file, arithmetic overflow, conversion error</a:t>
            </a:r>
          </a:p>
          <a:p>
            <a:pPr lvl="1"/>
            <a:r>
              <a:rPr lang="en-US" dirty="0"/>
              <a:t>We should check for these after each operation</a:t>
            </a:r>
          </a:p>
          <a:p>
            <a:r>
              <a:rPr lang="en-US" dirty="0"/>
              <a:t>Some exceptions occur unpredictably</a:t>
            </a:r>
          </a:p>
          <a:p>
            <a:pPr lvl="1"/>
            <a:r>
              <a:rPr lang="en-US" dirty="0"/>
              <a:t>Segmentation fault (e.g., dereferencing NULL)</a:t>
            </a:r>
          </a:p>
          <a:p>
            <a:pPr lvl="1"/>
            <a:r>
              <a:rPr lang="en-US" dirty="0"/>
              <a:t>User abort (^C), hang-up, power-failure</a:t>
            </a:r>
          </a:p>
          <a:p>
            <a:pPr lvl="1"/>
            <a:r>
              <a:rPr lang="en-US"/>
              <a:t>These are asynchronous exceptions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765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Inherently unpredictable</a:t>
            </a:r>
          </a:p>
          <a:p>
            <a:r>
              <a:rPr lang="en-US" dirty="0"/>
              <a:t>Programs can’t check for them, since no way of knowing when and if they happen</a:t>
            </a:r>
          </a:p>
          <a:p>
            <a:r>
              <a:rPr lang="en-US" dirty="0"/>
              <a:t>Some languages support try/catch operations</a:t>
            </a:r>
          </a:p>
          <a:p>
            <a:r>
              <a:rPr lang="en-US" dirty="0"/>
              <a:t>Hardware and OS support traps</a:t>
            </a:r>
          </a:p>
          <a:p>
            <a:pPr lvl="1"/>
            <a:r>
              <a:rPr lang="en-US" dirty="0"/>
              <a:t>Which catch these exceptions and transfer control to the OS</a:t>
            </a:r>
          </a:p>
          <a:p>
            <a:r>
              <a:rPr lang="en-US" dirty="0"/>
              <a:t>Operating systems also use these for </a:t>
            </a:r>
            <a:r>
              <a:rPr lang="en-US" i="1" dirty="0"/>
              <a:t>system calls</a:t>
            </a:r>
          </a:p>
          <a:p>
            <a:pPr lvl="1"/>
            <a:r>
              <a:rPr lang="en-US" dirty="0"/>
              <a:t>Requests from a program for OS services</a:t>
            </a:r>
          </a:p>
        </p:txBody>
      </p:sp>
    </p:spTree>
    <p:extLst>
      <p:ext uri="{BB962C8B-B14F-4D97-AF65-F5344CB8AC3E}">
        <p14:creationId xmlns:p14="http://schemas.microsoft.com/office/powerpoint/2010/main" val="42054904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Traps for System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Made possible at processor design time, not OS design time</a:t>
            </a:r>
          </a:p>
          <a:p>
            <a:r>
              <a:rPr lang="en-GB" dirty="0"/>
              <a:t>Reserve one privileged instruction for system calls</a:t>
            </a:r>
          </a:p>
          <a:p>
            <a:pPr lvl="1"/>
            <a:r>
              <a:rPr lang="en-GB" dirty="0"/>
              <a:t>Most ISAs specifically define such instructions</a:t>
            </a:r>
          </a:p>
          <a:p>
            <a:r>
              <a:rPr lang="en-GB" dirty="0"/>
              <a:t>Define system call linkage conventions</a:t>
            </a:r>
          </a:p>
          <a:p>
            <a:pPr lvl="1"/>
            <a:r>
              <a:rPr lang="en-GB" dirty="0"/>
              <a:t>Call: r0 = system call number, r1 points to arguments</a:t>
            </a:r>
          </a:p>
          <a:p>
            <a:pPr lvl="1"/>
            <a:r>
              <a:rPr lang="en-GB" dirty="0"/>
              <a:t>Return: r0 = return code, condition code indicates success/failure</a:t>
            </a:r>
          </a:p>
          <a:p>
            <a:r>
              <a:rPr lang="en-GB" dirty="0"/>
              <a:t>Prepare arguments for the desired system call</a:t>
            </a:r>
          </a:p>
          <a:p>
            <a:r>
              <a:rPr lang="en-GB" dirty="0"/>
              <a:t>Execute the designated system call instruction</a:t>
            </a:r>
          </a:p>
          <a:p>
            <a:r>
              <a:rPr lang="en-GB" dirty="0"/>
              <a:t>Which causes an exception that traps to the OS</a:t>
            </a:r>
          </a:p>
          <a:p>
            <a:r>
              <a:rPr lang="en-GB" dirty="0"/>
              <a:t>OS recognizes &amp; performs requested operation</a:t>
            </a:r>
          </a:p>
          <a:p>
            <a:pPr lvl="1"/>
            <a:r>
              <a:rPr lang="en-GB" dirty="0"/>
              <a:t>Entering the OS through a point called a </a:t>
            </a:r>
            <a:r>
              <a:rPr lang="en-GB" i="1" dirty="0"/>
              <a:t>gate</a:t>
            </a:r>
          </a:p>
          <a:p>
            <a:r>
              <a:rPr lang="en-GB" dirty="0"/>
              <a:t>Returns to instruction after the system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823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Trap Gates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408960" y="3567255"/>
            <a:ext cx="2900160" cy="858697"/>
          </a:xfrm>
          <a:prstGeom prst="roundRect">
            <a:avLst>
              <a:gd name="adj" fmla="val 130"/>
            </a:avLst>
          </a:prstGeom>
          <a:solidFill>
            <a:srgbClr val="FF99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endParaRPr lang="en-GB" sz="2000" dirty="0">
              <a:latin typeface="Arial" charset="0"/>
            </a:endParaRP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GB" sz="2000" dirty="0">
                <a:latin typeface="Arial" charset="0"/>
              </a:rPr>
              <a:t>1</a:t>
            </a:r>
            <a:r>
              <a:rPr lang="en-GB" sz="2000" baseline="33000" dirty="0">
                <a:latin typeface="Arial" charset="0"/>
              </a:rPr>
              <a:t>st</a:t>
            </a:r>
            <a:r>
              <a:rPr lang="en-GB" sz="2000" dirty="0">
                <a:latin typeface="Arial" charset="0"/>
              </a:rPr>
              <a:t> level trap handler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endParaRPr lang="en-GB" sz="2000" dirty="0">
              <a:latin typeface="Arial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3674881" y="4811546"/>
            <a:ext cx="2072160" cy="858697"/>
          </a:xfrm>
          <a:prstGeom prst="roundRect">
            <a:avLst>
              <a:gd name="adj" fmla="val 139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sz="2000" dirty="0">
                <a:latin typeface="Arial" charset="0"/>
              </a:rPr>
              <a:t>2</a:t>
            </a:r>
            <a:r>
              <a:rPr lang="en-GB" sz="2000" baseline="33000" dirty="0">
                <a:latin typeface="Arial" charset="0"/>
              </a:rPr>
              <a:t>nd</a:t>
            </a:r>
            <a:r>
              <a:rPr lang="en-GB" sz="2000" dirty="0">
                <a:latin typeface="Arial" charset="0"/>
              </a:rPr>
              <a:t> level handler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sz="2000" dirty="0">
                <a:latin typeface="Arial" charset="0"/>
              </a:rPr>
              <a:t>(system service implementation)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647040" y="3564375"/>
            <a:ext cx="1344960" cy="572464"/>
          </a:xfrm>
          <a:prstGeom prst="roundRect">
            <a:avLst>
              <a:gd name="adj" fmla="val 199"/>
            </a:avLst>
          </a:prstGeom>
          <a:solidFill>
            <a:srgbClr val="FF99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sz="2000" dirty="0">
                <a:latin typeface="Arial" charset="0"/>
              </a:rPr>
              <a:t>return to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sz="2000" dirty="0">
                <a:latin typeface="Arial" charset="0"/>
              </a:rPr>
              <a:t>user mode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232000" y="1602889"/>
            <a:ext cx="6009120" cy="296671"/>
          </a:xfrm>
          <a:prstGeom prst="roundRect">
            <a:avLst>
              <a:gd name="adj" fmla="val 269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sz="2000" b="1" dirty="0">
              <a:latin typeface="Arial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908641" y="1211167"/>
            <a:ext cx="2309928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sz="2000" dirty="0">
                <a:latin typeface="Arial" charset="0"/>
              </a:rPr>
              <a:t>Application</a:t>
            </a:r>
            <a:r>
              <a:rPr lang="en-GB" sz="2000" dirty="0">
                <a:latin typeface="VAG Rounded Thin" pitchFamily="32" charset="0"/>
              </a:rPr>
              <a:t> </a:t>
            </a:r>
            <a:r>
              <a:rPr lang="en-GB" sz="2000" dirty="0">
                <a:latin typeface="Arial" charset="0"/>
              </a:rPr>
              <a:t>Program</a:t>
            </a:r>
          </a:p>
        </p:txBody>
      </p:sp>
      <p:cxnSp>
        <p:nvCxnSpPr>
          <p:cNvPr id="11" name="AutoShape 8"/>
          <p:cNvCxnSpPr>
            <a:cxnSpLocks noChangeShapeType="1"/>
            <a:stCxn id="9" idx="2"/>
            <a:endCxn id="21" idx="3"/>
          </p:cNvCxnSpPr>
          <p:nvPr/>
        </p:nvCxnSpPr>
        <p:spPr bwMode="auto">
          <a:xfrm rot="5400000">
            <a:off x="4371778" y="2223623"/>
            <a:ext cx="1189565" cy="54144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lg" len="lg"/>
          </a:ln>
        </p:spPr>
      </p:cxnSp>
      <p:cxnSp>
        <p:nvCxnSpPr>
          <p:cNvPr id="12" name="AutoShape 9"/>
          <p:cNvCxnSpPr>
            <a:cxnSpLocks noChangeShapeType="1"/>
            <a:stCxn id="6" idx="2"/>
            <a:endCxn id="7" idx="1"/>
          </p:cNvCxnSpPr>
          <p:nvPr/>
        </p:nvCxnSpPr>
        <p:spPr bwMode="auto">
          <a:xfrm rot="16200000" flipH="1">
            <a:off x="2359489" y="3925502"/>
            <a:ext cx="814943" cy="181584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lg" len="lg"/>
          </a:ln>
        </p:spPr>
      </p:cxnSp>
      <p:cxnSp>
        <p:nvCxnSpPr>
          <p:cNvPr id="13" name="AutoShape 10"/>
          <p:cNvCxnSpPr>
            <a:cxnSpLocks noChangeShapeType="1"/>
            <a:stCxn id="7" idx="3"/>
            <a:endCxn id="8" idx="2"/>
          </p:cNvCxnSpPr>
          <p:nvPr/>
        </p:nvCxnSpPr>
        <p:spPr bwMode="auto">
          <a:xfrm flipV="1">
            <a:off x="5747041" y="4136839"/>
            <a:ext cx="1572479" cy="1104056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cxnSp>
        <p:nvCxnSpPr>
          <p:cNvPr id="14" name="AutoShape 11"/>
          <p:cNvCxnSpPr>
            <a:cxnSpLocks noChangeShapeType="1"/>
            <a:stCxn id="8" idx="0"/>
          </p:cNvCxnSpPr>
          <p:nvPr/>
        </p:nvCxnSpPr>
        <p:spPr bwMode="auto">
          <a:xfrm rot="16200000" flipV="1">
            <a:off x="5739758" y="1984613"/>
            <a:ext cx="1587046" cy="157247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</p:cxn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876961" y="2246636"/>
            <a:ext cx="7727040" cy="1441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7312320" y="1971567"/>
            <a:ext cx="1210268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sz="2000" dirty="0">
                <a:latin typeface="Arial" charset="0"/>
              </a:rPr>
              <a:t>user mode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6635521" y="2253837"/>
            <a:ext cx="1894749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sz="2000" dirty="0">
                <a:latin typeface="Arial" charset="0"/>
              </a:rPr>
              <a:t>supervisor mode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3528000" y="2380571"/>
            <a:ext cx="1160640" cy="288030"/>
          </a:xfrm>
          <a:prstGeom prst="roundRect">
            <a:avLst>
              <a:gd name="adj" fmla="val 120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Arial Unicode MS" pitchFamily="34" charset="-128"/>
              </a:rPr>
              <a:t>PS/PC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3620160" y="3636382"/>
            <a:ext cx="2076081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sz="2000" dirty="0">
                <a:latin typeface="Arial" charset="0"/>
              </a:rPr>
              <a:t>TRAP vector table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3535201" y="2668601"/>
            <a:ext cx="1160640" cy="288030"/>
          </a:xfrm>
          <a:prstGeom prst="roundRect">
            <a:avLst>
              <a:gd name="adj" fmla="val 120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Arial Unicode MS" pitchFamily="34" charset="-128"/>
              </a:rPr>
              <a:t>PS/PC</a:t>
            </a:r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3535201" y="2945110"/>
            <a:ext cx="1160640" cy="288030"/>
          </a:xfrm>
          <a:prstGeom prst="roundRect">
            <a:avLst>
              <a:gd name="adj" fmla="val 12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Unicode MS" pitchFamily="34" charset="-128"/>
              </a:rPr>
              <a:t>PS/PC</a:t>
            </a:r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 bwMode="auto">
          <a:xfrm>
            <a:off x="3535201" y="3221619"/>
            <a:ext cx="1160640" cy="288030"/>
          </a:xfrm>
          <a:prstGeom prst="roundRect">
            <a:avLst>
              <a:gd name="adj" fmla="val 120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Arial Unicode MS" pitchFamily="34" charset="-128"/>
              </a:rPr>
              <a:t>PS/PC</a:t>
            </a:r>
          </a:p>
        </p:txBody>
      </p:sp>
      <p:cxnSp>
        <p:nvCxnSpPr>
          <p:cNvPr id="23" name="AutoShape 20"/>
          <p:cNvCxnSpPr>
            <a:cxnSpLocks noChangeShapeType="1"/>
            <a:stCxn id="21" idx="1"/>
            <a:endCxn id="6" idx="0"/>
          </p:cNvCxnSpPr>
          <p:nvPr/>
        </p:nvCxnSpPr>
        <p:spPr bwMode="auto">
          <a:xfrm rot="10800000" flipV="1">
            <a:off x="1859041" y="3089125"/>
            <a:ext cx="1676161" cy="47813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2872800" y="1562565"/>
            <a:ext cx="795887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latin typeface="Arial Unicode MS" pitchFamily="34" charset="-128"/>
              </a:rPr>
              <a:t>instr ; 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3564000" y="1562565"/>
            <a:ext cx="795887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latin typeface="Arial Unicode MS" pitchFamily="34" charset="-128"/>
              </a:rPr>
              <a:t>instr ; 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4255200" y="1562565"/>
            <a:ext cx="795887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latin typeface="Arial Unicode MS" pitchFamily="34" charset="-128"/>
              </a:rPr>
              <a:t>instr ; 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4946400" y="1562565"/>
            <a:ext cx="757415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dirty="0">
                <a:latin typeface="Arial Unicode MS" pitchFamily="34" charset="-128"/>
              </a:rPr>
              <a:t>trap ; 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5677920" y="1562565"/>
            <a:ext cx="795887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latin typeface="Arial Unicode MS" pitchFamily="34" charset="-128"/>
              </a:rPr>
              <a:t>instr ; 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6328800" y="1562565"/>
            <a:ext cx="795887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latin typeface="Arial Unicode MS" pitchFamily="34" charset="-128"/>
              </a:rPr>
              <a:t>instr ; 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254240" y="4535037"/>
            <a:ext cx="1313280" cy="276509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1254240" y="4811546"/>
            <a:ext cx="1313280" cy="276509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254240" y="5088055"/>
            <a:ext cx="1313280" cy="276509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1254240" y="5364564"/>
            <a:ext cx="1313280" cy="276509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701280" y="5723162"/>
            <a:ext cx="2695680" cy="63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45" tIns="41473" rIns="82945" bIns="41473">
            <a:spAutoFit/>
          </a:bodyPr>
          <a:lstStyle/>
          <a:p>
            <a:pPr algn="ctr"/>
            <a:r>
              <a:rPr lang="en-US">
                <a:latin typeface="Arial" charset="0"/>
              </a:rPr>
              <a:t>system call dispatch table</a:t>
            </a:r>
            <a:endParaRPr lang="en-US"/>
          </a:p>
        </p:txBody>
      </p:sp>
      <p:sp>
        <p:nvSpPr>
          <p:cNvPr id="35" name="Donut 34"/>
          <p:cNvSpPr/>
          <p:nvPr/>
        </p:nvSpPr>
        <p:spPr>
          <a:xfrm>
            <a:off x="944639" y="4745658"/>
            <a:ext cx="1928161" cy="977504"/>
          </a:xfrm>
          <a:prstGeom prst="donu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endCxn id="35" idx="6"/>
          </p:cNvCxnSpPr>
          <p:nvPr/>
        </p:nvCxnSpPr>
        <p:spPr>
          <a:xfrm rot="10800000">
            <a:off x="2872800" y="5234411"/>
            <a:ext cx="3888540" cy="435833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761340" y="5367562"/>
            <a:ext cx="2039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/>
                <a:cs typeface="Times New Roman"/>
              </a:rPr>
              <a:t>This</a:t>
            </a:r>
            <a:r>
              <a:rPr lang="en-US" sz="2400" b="1" dirty="0">
                <a:latin typeface="Times New Roman"/>
                <a:cs typeface="Times New Roman"/>
              </a:rPr>
              <a:t> specifies the trap gate</a:t>
            </a:r>
          </a:p>
        </p:txBody>
      </p:sp>
    </p:spTree>
    <p:extLst>
      <p:ext uri="{BB962C8B-B14F-4D97-AF65-F5344CB8AC3E}">
        <p14:creationId xmlns:p14="http://schemas.microsoft.com/office/powerpoint/2010/main" val="3060615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mph" presetSubtype="2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4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to="1" calcmode="lin" valueType="num">
                                      <p:cBhvr override="childStyle"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4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000"/>
                            </p:stCondLst>
                            <p:childTnLst>
                              <p:par>
                                <p:cTn id="165" presetID="4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to="1" calcmode="lin" valueType="num">
                                      <p:cBhvr override="childStyle">
                                        <p:cTn id="1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8" grpId="0" animBg="1"/>
      <p:bldP spid="18" grpId="1" animBg="1"/>
      <p:bldP spid="19" grpId="0"/>
      <p:bldP spid="19" grpId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5" grpId="0"/>
      <p:bldP spid="26" grpId="0"/>
      <p:bldP spid="27" grpId="0"/>
      <p:bldP spid="27" grpId="1"/>
      <p:bldP spid="27" grpId="2"/>
      <p:bldP spid="27" grpId="3"/>
      <p:bldP spid="28" grpId="0"/>
      <p:bldP spid="28" grpId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  <p:bldP spid="34" grpId="1"/>
      <p:bldP spid="35" grpId="0" animBg="1"/>
      <p:bldP spid="35" grpId="1" animBg="1"/>
      <p:bldP spid="38" grpId="0"/>
      <p:bldP spid="38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Partially hardware, partially software</a:t>
            </a:r>
          </a:p>
          <a:p>
            <a:r>
              <a:rPr lang="en-GB" dirty="0"/>
              <a:t>Hardware portion of trap handling</a:t>
            </a:r>
          </a:p>
          <a:p>
            <a:pPr lvl="1"/>
            <a:r>
              <a:rPr lang="en-GB" dirty="0"/>
              <a:t>Trap cause an index into trap vector table for PC/PS</a:t>
            </a:r>
          </a:p>
          <a:p>
            <a:pPr lvl="1"/>
            <a:r>
              <a:rPr lang="en-GB" dirty="0"/>
              <a:t>Load new processor status word, switch to supervisor mode</a:t>
            </a:r>
          </a:p>
          <a:p>
            <a:pPr lvl="1"/>
            <a:r>
              <a:rPr lang="en-GB" dirty="0"/>
              <a:t>Push PC/PS of program that caused trap onto stack</a:t>
            </a:r>
          </a:p>
          <a:p>
            <a:pPr lvl="1"/>
            <a:r>
              <a:rPr lang="en-GB" dirty="0"/>
              <a:t>Load PC (with address of 1st level handler)</a:t>
            </a:r>
          </a:p>
          <a:p>
            <a:r>
              <a:rPr lang="en-GB" dirty="0"/>
              <a:t>Software portion of trap handling</a:t>
            </a:r>
          </a:p>
          <a:p>
            <a:pPr lvl="1"/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level handler pushes all other registers</a:t>
            </a:r>
          </a:p>
          <a:p>
            <a:pPr lvl="1"/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level handler gathers info, selects 2</a:t>
            </a:r>
            <a:r>
              <a:rPr lang="en-GB" baseline="30000" dirty="0"/>
              <a:t>nd</a:t>
            </a:r>
            <a:r>
              <a:rPr lang="en-GB" dirty="0"/>
              <a:t> level handler</a:t>
            </a:r>
          </a:p>
          <a:p>
            <a:pPr lvl="1"/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level handler actually deals with the problem</a:t>
            </a:r>
          </a:p>
          <a:p>
            <a:pPr lvl="2"/>
            <a:r>
              <a:rPr lang="en-GB" dirty="0"/>
              <a:t>Handle the event, kill the process, return 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883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Traps and the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to handle a trap is just code</a:t>
            </a:r>
          </a:p>
          <a:p>
            <a:pPr lvl="1"/>
            <a:r>
              <a:rPr lang="en-US" dirty="0"/>
              <a:t>Although run in privileged mode</a:t>
            </a:r>
          </a:p>
          <a:p>
            <a:r>
              <a:rPr lang="en-US" dirty="0"/>
              <a:t>It requires a stack to run</a:t>
            </a:r>
          </a:p>
          <a:p>
            <a:pPr lvl="1"/>
            <a:r>
              <a:rPr lang="en-US" dirty="0"/>
              <a:t>Since it might call many routines</a:t>
            </a:r>
          </a:p>
          <a:p>
            <a:r>
              <a:rPr lang="en-US" dirty="0"/>
              <a:t>How does the OS provide it with the necessary stack?</a:t>
            </a:r>
          </a:p>
          <a:p>
            <a:r>
              <a:rPr lang="en-US" dirty="0"/>
              <a:t>While not losing track of what the user process was doing?</a:t>
            </a:r>
          </a:p>
        </p:txBody>
      </p:sp>
    </p:spTree>
    <p:extLst>
      <p:ext uri="{BB962C8B-B14F-4D97-AF65-F5344CB8AC3E}">
        <p14:creationId xmlns:p14="http://schemas.microsoft.com/office/powerpoint/2010/main" val="18466379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Stacking and </a:t>
            </a:r>
            <a:r>
              <a:rPr lang="en-US" dirty="0" err="1"/>
              <a:t>Unstacking</a:t>
            </a:r>
            <a:r>
              <a:rPr lang="en-US" dirty="0"/>
              <a:t> a System Call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54240" y="2115583"/>
            <a:ext cx="1382400" cy="1728181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>
                <a:latin typeface="Arial" charset="0"/>
              </a:rPr>
              <a:t>stack frames</a:t>
            </a:r>
          </a:p>
          <a:p>
            <a:pPr algn="ctr"/>
            <a:r>
              <a:rPr lang="en-US">
                <a:latin typeface="Arial" charset="0"/>
              </a:rPr>
              <a:t> from</a:t>
            </a:r>
          </a:p>
          <a:p>
            <a:pPr algn="ctr"/>
            <a:r>
              <a:rPr lang="en-US">
                <a:latin typeface="Arial" charset="0"/>
              </a:rPr>
              <a:t>application</a:t>
            </a:r>
          </a:p>
          <a:p>
            <a:pPr algn="ctr"/>
            <a:r>
              <a:rPr lang="en-US">
                <a:latin typeface="Arial" charset="0"/>
              </a:rPr>
              <a:t>computation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559680" y="2909106"/>
            <a:ext cx="167575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endParaRPr lang="en-US">
              <a:latin typeface="Arial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85120" y="1479036"/>
            <a:ext cx="1945440" cy="36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dirty="0">
                <a:latin typeface="Arial" charset="0"/>
              </a:rPr>
              <a:t>User-mode Stack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35201" y="1479036"/>
            <a:ext cx="2560320" cy="36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dirty="0">
                <a:latin typeface="Arial" charset="0"/>
              </a:rPr>
              <a:t>Supervisor-mode Stack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850560" y="2461219"/>
            <a:ext cx="483840" cy="1866436"/>
          </a:xfrm>
          <a:prstGeom prst="downArrow">
            <a:avLst>
              <a:gd name="adj1" fmla="val 50000"/>
              <a:gd name="adj2" fmla="val 9642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lIns="82945" tIns="41473" rIns="82945" bIns="41473" anchor="ctr"/>
          <a:lstStyle/>
          <a:p>
            <a:endParaRPr 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528000" y="4520635"/>
            <a:ext cx="1116488" cy="63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dirty="0">
                <a:latin typeface="Arial" charset="0"/>
              </a:rPr>
              <a:t>direction</a:t>
            </a:r>
          </a:p>
          <a:p>
            <a:r>
              <a:rPr lang="en-US" dirty="0">
                <a:latin typeface="Arial" charset="0"/>
              </a:rPr>
              <a:t>of growth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816160" y="2046455"/>
            <a:ext cx="1382400" cy="622145"/>
          </a:xfrm>
          <a:prstGeom prst="rect">
            <a:avLst/>
          </a:prstGeom>
          <a:solidFill>
            <a:srgbClr val="66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 dirty="0">
                <a:latin typeface="Arial" charset="0"/>
              </a:rPr>
              <a:t>user mode</a:t>
            </a:r>
          </a:p>
          <a:p>
            <a:pPr algn="ctr"/>
            <a:r>
              <a:rPr lang="en-US" dirty="0">
                <a:latin typeface="Arial" charset="0"/>
              </a:rPr>
              <a:t>PC &amp; PS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816160" y="2737728"/>
            <a:ext cx="1382400" cy="898654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>
                <a:latin typeface="Arial" charset="0"/>
              </a:rPr>
              <a:t>saved</a:t>
            </a:r>
          </a:p>
          <a:p>
            <a:pPr algn="ctr"/>
            <a:r>
              <a:rPr lang="en-US">
                <a:latin typeface="Arial" charset="0"/>
              </a:rPr>
              <a:t>user mode</a:t>
            </a:r>
          </a:p>
          <a:p>
            <a:pPr algn="ctr"/>
            <a:r>
              <a:rPr lang="en-US">
                <a:latin typeface="Arial" charset="0"/>
              </a:rPr>
              <a:t>registers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816160" y="3705510"/>
            <a:ext cx="1382400" cy="898654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>
                <a:latin typeface="Arial" charset="0"/>
              </a:rPr>
              <a:t>parameters</a:t>
            </a:r>
          </a:p>
          <a:p>
            <a:pPr algn="ctr"/>
            <a:r>
              <a:rPr lang="en-US">
                <a:latin typeface="Arial" charset="0"/>
              </a:rPr>
              <a:t>to system</a:t>
            </a:r>
          </a:p>
          <a:p>
            <a:pPr algn="ctr"/>
            <a:r>
              <a:rPr lang="en-US">
                <a:latin typeface="Arial" charset="0"/>
              </a:rPr>
              <a:t>call handler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816160" y="4673291"/>
            <a:ext cx="1382400" cy="345636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>
                <a:latin typeface="Arial" charset="0"/>
              </a:rPr>
              <a:t>return PC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816160" y="5088055"/>
            <a:ext cx="1382400" cy="898654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>
                <a:latin typeface="Arial" charset="0"/>
              </a:rPr>
              <a:t>system call</a:t>
            </a:r>
          </a:p>
          <a:p>
            <a:pPr algn="ctr"/>
            <a:r>
              <a:rPr lang="en-US">
                <a:latin typeface="Arial" charset="0"/>
              </a:rPr>
              <a:t>handler</a:t>
            </a:r>
          </a:p>
          <a:p>
            <a:pPr algn="ctr"/>
            <a:r>
              <a:rPr lang="en-US">
                <a:latin typeface="Arial" charset="0"/>
              </a:rPr>
              <a:t>stack frame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254240" y="3843764"/>
            <a:ext cx="1382400" cy="553018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 dirty="0">
                <a:latin typeface="Arial" charset="0"/>
              </a:rPr>
              <a:t>resumed</a:t>
            </a:r>
          </a:p>
          <a:p>
            <a:pPr algn="ctr"/>
            <a:r>
              <a:rPr lang="en-US" dirty="0">
                <a:latin typeface="Arial" charset="0"/>
              </a:rPr>
              <a:t>computation</a:t>
            </a:r>
          </a:p>
        </p:txBody>
      </p:sp>
    </p:spTree>
    <p:extLst>
      <p:ext uri="{BB962C8B-B14F-4D97-AF65-F5344CB8AC3E}">
        <p14:creationId xmlns:p14="http://schemas.microsoft.com/office/powerpoint/2010/main" val="28503001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to User-Mode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Return is opposite of interrupt/trap entry</a:t>
            </a:r>
          </a:p>
          <a:p>
            <a:pPr lvl="1"/>
            <a:r>
              <a:rPr lang="en-GB" dirty="0"/>
              <a:t>2nd level handler returns to 1st level handler</a:t>
            </a:r>
          </a:p>
          <a:p>
            <a:pPr lvl="1"/>
            <a:r>
              <a:rPr lang="en-GB" dirty="0"/>
              <a:t>1st level handler restores all registers from stack</a:t>
            </a:r>
          </a:p>
          <a:p>
            <a:pPr lvl="1"/>
            <a:r>
              <a:rPr lang="en-GB" dirty="0"/>
              <a:t>Use privileged return instruction to restore PC/PS</a:t>
            </a:r>
          </a:p>
          <a:p>
            <a:pPr lvl="1"/>
            <a:r>
              <a:rPr lang="en-GB" dirty="0"/>
              <a:t>Resume user-mode execution at next instruction</a:t>
            </a:r>
          </a:p>
          <a:p>
            <a:r>
              <a:rPr lang="en-GB" dirty="0"/>
              <a:t>Saved registers can be changed before return</a:t>
            </a:r>
          </a:p>
          <a:p>
            <a:pPr lvl="1"/>
            <a:r>
              <a:rPr lang="en-GB" dirty="0"/>
              <a:t>Change stacked </a:t>
            </a:r>
            <a:r>
              <a:rPr lang="en-GB" dirty="0" smtClean="0"/>
              <a:t>r0 </a:t>
            </a:r>
            <a:r>
              <a:rPr lang="en-GB" dirty="0"/>
              <a:t>to reflect return code</a:t>
            </a:r>
          </a:p>
          <a:p>
            <a:pPr lvl="1"/>
            <a:r>
              <a:rPr lang="en-GB" dirty="0"/>
              <a:t>Change stacked </a:t>
            </a:r>
            <a:r>
              <a:rPr lang="en-GB" dirty="0" smtClean="0"/>
              <a:t>PS </a:t>
            </a:r>
            <a:r>
              <a:rPr lang="en-GB" dirty="0"/>
              <a:t>to reflect success/failure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0952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Some things are worth waiting for</a:t>
            </a:r>
          </a:p>
          <a:p>
            <a:pPr lvl="1"/>
            <a:r>
              <a:rPr lang="en-US" dirty="0"/>
              <a:t>When I </a:t>
            </a:r>
            <a:r>
              <a:rPr lang="en-US" dirty="0">
                <a:latin typeface="Courier New"/>
                <a:cs typeface="Courier New"/>
              </a:rPr>
              <a:t>read()</a:t>
            </a:r>
            <a:r>
              <a:rPr lang="en-US" dirty="0"/>
              <a:t>, I want to wait for the data</a:t>
            </a:r>
          </a:p>
          <a:p>
            <a:r>
              <a:rPr lang="en-US" dirty="0"/>
              <a:t>Other time waiting doesn’t make sense</a:t>
            </a:r>
          </a:p>
          <a:p>
            <a:pPr lvl="1"/>
            <a:r>
              <a:rPr lang="en-US" dirty="0"/>
              <a:t>I want to do something else while waiting</a:t>
            </a:r>
          </a:p>
          <a:p>
            <a:pPr lvl="1"/>
            <a:r>
              <a:rPr lang="en-US" dirty="0"/>
              <a:t>I have multiple operations outstanding</a:t>
            </a:r>
          </a:p>
          <a:p>
            <a:pPr lvl="1"/>
            <a:r>
              <a:rPr lang="en-US" dirty="0"/>
              <a:t>Some events demand very prompt attention</a:t>
            </a:r>
          </a:p>
          <a:p>
            <a:r>
              <a:rPr lang="en-US" dirty="0"/>
              <a:t>We need </a:t>
            </a:r>
            <a:r>
              <a:rPr lang="en-US" i="1" dirty="0"/>
              <a:t>event completion call-backs</a:t>
            </a:r>
          </a:p>
          <a:p>
            <a:pPr lvl="1"/>
            <a:r>
              <a:rPr lang="en-US" dirty="0"/>
              <a:t>This is a common programming paradigm</a:t>
            </a:r>
          </a:p>
          <a:p>
            <a:pPr lvl="1"/>
            <a:r>
              <a:rPr lang="en-US" dirty="0"/>
              <a:t>Computers support interrupts (similar to traps)</a:t>
            </a:r>
          </a:p>
          <a:p>
            <a:pPr lvl="1"/>
            <a:r>
              <a:rPr lang="en-US" dirty="0"/>
              <a:t>Commonly associated with I/O devices and timers</a:t>
            </a:r>
          </a:p>
        </p:txBody>
      </p:sp>
    </p:spTree>
    <p:extLst>
      <p:ext uri="{BB962C8B-B14F-4D97-AF65-F5344CB8AC3E}">
        <p14:creationId xmlns:p14="http://schemas.microsoft.com/office/powerpoint/2010/main" val="28507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OS Object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Scheduling priority of a process</a:t>
            </a:r>
          </a:p>
          <a:p>
            <a:r>
              <a:rPr lang="en-US" dirty="0"/>
              <a:t>Current pointer into a file</a:t>
            </a:r>
          </a:p>
          <a:p>
            <a:r>
              <a:rPr lang="en-US" dirty="0"/>
              <a:t>Completion condition of an I/O operation</a:t>
            </a:r>
          </a:p>
          <a:p>
            <a:r>
              <a:rPr lang="en-US" dirty="0"/>
              <a:t>List of memory pages allocated to a process</a:t>
            </a:r>
          </a:p>
          <a:p>
            <a:r>
              <a:rPr lang="en-US" dirty="0"/>
              <a:t>OS objects’ state is mostly managed by the OS itself</a:t>
            </a:r>
          </a:p>
          <a:p>
            <a:pPr lvl="1"/>
            <a:r>
              <a:rPr lang="en-US" dirty="0"/>
              <a:t>Not (directly) by user code</a:t>
            </a:r>
          </a:p>
          <a:p>
            <a:pPr lvl="1"/>
            <a:r>
              <a:rPr lang="en-US" dirty="0"/>
              <a:t>It must ask the OS to access or alter state of OS objects </a:t>
            </a:r>
          </a:p>
        </p:txBody>
      </p:sp>
    </p:spTree>
    <p:extLst>
      <p:ext uri="{BB962C8B-B14F-4D97-AF65-F5344CB8AC3E}">
        <p14:creationId xmlns:p14="http://schemas.microsoft.com/office/powerpoint/2010/main" val="22738137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User-Mode Signal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OS defines numerous types of signals</a:t>
            </a:r>
          </a:p>
          <a:p>
            <a:pPr lvl="1"/>
            <a:r>
              <a:rPr lang="en-GB" dirty="0"/>
              <a:t>Exceptions, operator actions, communication</a:t>
            </a:r>
          </a:p>
          <a:p>
            <a:r>
              <a:rPr lang="en-GB" dirty="0"/>
              <a:t>Processes can control their handling</a:t>
            </a:r>
          </a:p>
          <a:p>
            <a:pPr lvl="1"/>
            <a:r>
              <a:rPr lang="en-GB" dirty="0"/>
              <a:t>Ignore this signal (pretend it never happened)</a:t>
            </a:r>
          </a:p>
          <a:p>
            <a:pPr lvl="1"/>
            <a:r>
              <a:rPr lang="en-GB" dirty="0"/>
              <a:t>Designate a handler for this signal</a:t>
            </a:r>
          </a:p>
          <a:p>
            <a:pPr lvl="1"/>
            <a:r>
              <a:rPr lang="en-GB" dirty="0"/>
              <a:t>Default action (typically kill or </a:t>
            </a:r>
            <a:r>
              <a:rPr lang="en-GB" dirty="0" err="1"/>
              <a:t>coredump</a:t>
            </a:r>
            <a:r>
              <a:rPr lang="en-GB" dirty="0"/>
              <a:t> process)</a:t>
            </a:r>
          </a:p>
          <a:p>
            <a:r>
              <a:rPr lang="en-GB" dirty="0"/>
              <a:t>Analogous to hardware traps/interrupts</a:t>
            </a:r>
          </a:p>
          <a:p>
            <a:pPr lvl="1"/>
            <a:r>
              <a:rPr lang="en-GB" dirty="0"/>
              <a:t>But implemented by the operating system</a:t>
            </a:r>
          </a:p>
          <a:p>
            <a:pPr lvl="1"/>
            <a:r>
              <a:rPr lang="en-GB" dirty="0"/>
              <a:t>Delivered to user mode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906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Process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4525963"/>
          </a:xfrm>
        </p:spPr>
        <p:txBody>
          <a:bodyPr/>
          <a:lstStyle/>
          <a:p>
            <a:r>
              <a:rPr lang="en-US" dirty="0"/>
              <a:t>A shared responsibility</a:t>
            </a:r>
          </a:p>
          <a:p>
            <a:r>
              <a:rPr lang="en-US" dirty="0"/>
              <a:t>The process itself takes care of its own stack</a:t>
            </a:r>
          </a:p>
          <a:p>
            <a:r>
              <a:rPr lang="en-US" dirty="0"/>
              <a:t>And the contents of its memory </a:t>
            </a:r>
          </a:p>
          <a:p>
            <a:r>
              <a:rPr lang="en-US" dirty="0"/>
              <a:t>The OS keeps track of resources that have been allocated to the process</a:t>
            </a:r>
          </a:p>
          <a:p>
            <a:pPr lvl="1"/>
            <a:r>
              <a:rPr lang="en-US" dirty="0"/>
              <a:t>Which memory segments</a:t>
            </a:r>
          </a:p>
          <a:p>
            <a:pPr lvl="1"/>
            <a:r>
              <a:rPr lang="en-US" dirty="0"/>
              <a:t>Open files and devices</a:t>
            </a:r>
          </a:p>
          <a:p>
            <a:pPr lvl="1"/>
            <a:r>
              <a:rPr lang="en-US" dirty="0"/>
              <a:t>Supervisor stack</a:t>
            </a:r>
          </a:p>
          <a:p>
            <a:pPr lvl="1"/>
            <a:r>
              <a:rPr lang="en-US" dirty="0"/>
              <a:t>And many other things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760928" y="553767"/>
            <a:ext cx="5681272" cy="676127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334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Blocked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important process state element is whether a process is ready to run</a:t>
            </a:r>
          </a:p>
          <a:p>
            <a:pPr lvl="1"/>
            <a:r>
              <a:rPr lang="en-US" dirty="0"/>
              <a:t>No point in trying to run it if it isn’t ready to run</a:t>
            </a:r>
          </a:p>
          <a:p>
            <a:pPr lvl="1"/>
            <a:r>
              <a:rPr lang="en-US" dirty="0"/>
              <a:t>Processes not ready to run are </a:t>
            </a:r>
            <a:r>
              <a:rPr lang="en-US" i="1" dirty="0"/>
              <a:t>blocked</a:t>
            </a:r>
          </a:p>
          <a:p>
            <a:r>
              <a:rPr lang="en-US" dirty="0"/>
              <a:t>Why might it not be?</a:t>
            </a:r>
          </a:p>
          <a:p>
            <a:r>
              <a:rPr lang="en-US" dirty="0"/>
              <a:t>Perhaps it’s waiting for I/O </a:t>
            </a:r>
          </a:p>
          <a:p>
            <a:r>
              <a:rPr lang="en-US" dirty="0"/>
              <a:t>Or for some resource request to be satisfied</a:t>
            </a:r>
          </a:p>
          <a:p>
            <a:r>
              <a:rPr lang="en-US" dirty="0"/>
              <a:t>The OS keeps track of whether a process is blocked</a:t>
            </a:r>
          </a:p>
        </p:txBody>
      </p:sp>
    </p:spTree>
    <p:extLst>
      <p:ext uri="{BB962C8B-B14F-4D97-AF65-F5344CB8AC3E}">
        <p14:creationId xmlns:p14="http://schemas.microsoft.com/office/powerpoint/2010/main" val="33429671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14338"/>
            <a:ext cx="8229600" cy="1143000"/>
          </a:xfrm>
        </p:spPr>
        <p:txBody>
          <a:bodyPr/>
          <a:lstStyle/>
          <a:p>
            <a:r>
              <a:rPr lang="en-GB" dirty="0"/>
              <a:t>Blocking and Unblocking Processes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8415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Why do we block processes?</a:t>
            </a:r>
          </a:p>
          <a:p>
            <a:pPr lvl="1"/>
            <a:r>
              <a:rPr lang="en-GB" dirty="0"/>
              <a:t>Blocked/unblocked are notes to scheduler</a:t>
            </a:r>
          </a:p>
          <a:p>
            <a:pPr lvl="1"/>
            <a:r>
              <a:rPr lang="en-GB" dirty="0"/>
              <a:t>So the scheduler knows not to choose them</a:t>
            </a:r>
          </a:p>
          <a:p>
            <a:pPr lvl="1"/>
            <a:r>
              <a:rPr lang="en-GB" dirty="0"/>
              <a:t>And so other parts of OS know if they later need to unblock</a:t>
            </a:r>
          </a:p>
          <a:p>
            <a:r>
              <a:rPr lang="en-GB" dirty="0"/>
              <a:t>Any part of OS can set blocks, any part can remove them</a:t>
            </a:r>
          </a:p>
          <a:p>
            <a:pPr lvl="1"/>
            <a:r>
              <a:rPr lang="en-GB" dirty="0"/>
              <a:t>And a process can ask to be blocked itself</a:t>
            </a:r>
          </a:p>
          <a:p>
            <a:pPr lvl="2"/>
            <a:r>
              <a:rPr lang="en-GB" dirty="0"/>
              <a:t>Through a system call</a:t>
            </a:r>
          </a:p>
          <a:p>
            <a:endParaRPr lang="en-GB" dirty="0"/>
          </a:p>
        </p:txBody>
      </p:sp>
      <p:sp>
        <p:nvSpPr>
          <p:cNvPr id="4" name="Cloud Callout 3"/>
          <p:cNvSpPr/>
          <p:nvPr/>
        </p:nvSpPr>
        <p:spPr>
          <a:xfrm>
            <a:off x="5702300" y="3854450"/>
            <a:ext cx="3136900" cy="1181100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Better be sure someone will unblock you . . .</a:t>
            </a:r>
          </a:p>
        </p:txBody>
      </p:sp>
    </p:spTree>
    <p:extLst>
      <p:ext uri="{BB962C8B-B14F-4D97-AF65-F5344CB8AC3E}">
        <p14:creationId xmlns:p14="http://schemas.microsoft.com/office/powerpoint/2010/main" val="12872230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Handles Blocking?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/>
              <a:t>Usually happens in a resource manager</a:t>
            </a:r>
          </a:p>
          <a:p>
            <a:pPr lvl="1"/>
            <a:r>
              <a:rPr lang="en-GB" sz="3200" dirty="0"/>
              <a:t>When process needs an unavailable resource</a:t>
            </a:r>
          </a:p>
          <a:p>
            <a:pPr lvl="2"/>
            <a:r>
              <a:rPr lang="en-GB" sz="2800" dirty="0"/>
              <a:t>Change process’ scheduling state to “blocked”</a:t>
            </a:r>
          </a:p>
          <a:p>
            <a:pPr lvl="2"/>
            <a:r>
              <a:rPr lang="en-GB" sz="2800" dirty="0"/>
              <a:t>Call the scheduler and yield the CPU</a:t>
            </a:r>
          </a:p>
          <a:p>
            <a:pPr lvl="1"/>
            <a:r>
              <a:rPr lang="en-GB" sz="3200" dirty="0"/>
              <a:t>When the required resource becomes available</a:t>
            </a:r>
          </a:p>
          <a:p>
            <a:pPr lvl="2"/>
            <a:r>
              <a:rPr lang="en-GB" sz="2800" dirty="0"/>
              <a:t>Change process’ scheduling state to “ready”</a:t>
            </a:r>
          </a:p>
          <a:p>
            <a:pPr lvl="2"/>
            <a:r>
              <a:rPr lang="en-GB" sz="2800" dirty="0"/>
              <a:t>Notify scheduler that a change has occurred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218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Address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Each process has some memory addresses reserved for its private use</a:t>
            </a:r>
          </a:p>
          <a:p>
            <a:r>
              <a:rPr lang="en-US" sz="2800" dirty="0"/>
              <a:t>That set of addresses is called its </a:t>
            </a:r>
            <a:r>
              <a:rPr lang="en-US" sz="2800" i="1" dirty="0"/>
              <a:t>address space</a:t>
            </a:r>
          </a:p>
          <a:p>
            <a:r>
              <a:rPr lang="en-US" sz="2800" dirty="0"/>
              <a:t>A process’ address space is made up of all memory locations that the process can address</a:t>
            </a:r>
          </a:p>
          <a:p>
            <a:pPr lvl="1"/>
            <a:r>
              <a:rPr lang="en-US" sz="2400" dirty="0"/>
              <a:t>If an address isn’t in its address space, the process can’t request access to it</a:t>
            </a:r>
          </a:p>
          <a:p>
            <a:r>
              <a:rPr lang="en-US" sz="2800" dirty="0"/>
              <a:t>Modern OSes pretend that every process’ address space can include all of memory</a:t>
            </a:r>
          </a:p>
          <a:p>
            <a:pPr lvl="1"/>
            <a:r>
              <a:rPr lang="en-US" sz="2400" dirty="0"/>
              <a:t>But that’s not true, under the covers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760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113320" y="3897212"/>
            <a:ext cx="6497280" cy="2465539"/>
            <a:chOff x="2113320" y="3948012"/>
            <a:chExt cx="6497280" cy="2465539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2113320" y="4413181"/>
              <a:ext cx="6497280" cy="158992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5" name="Line 5"/>
            <p:cNvSpPr>
              <a:spLocks noChangeShapeType="1"/>
            </p:cNvSpPr>
            <p:nvPr/>
          </p:nvSpPr>
          <p:spPr bwMode="auto">
            <a:xfrm>
              <a:off x="2113320" y="3948012"/>
              <a:ext cx="0" cy="3960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8610600" y="6017510"/>
              <a:ext cx="0" cy="3960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2182440" y="4097179"/>
              <a:ext cx="102592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/>
                <a:t>0x00000000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7433022" y="6019800"/>
              <a:ext cx="9489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/>
                <a:t>0xFFFFFFFF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2182440" y="4482308"/>
              <a:ext cx="1520640" cy="553018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pPr algn="ctr"/>
              <a:r>
                <a:rPr lang="en-US"/>
                <a:t>shared code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3841320" y="4482308"/>
              <a:ext cx="1520640" cy="55301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pPr algn="ctr"/>
              <a:r>
                <a:rPr lang="en-US"/>
                <a:t>private data</a:t>
              </a:r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7020840" y="5380963"/>
              <a:ext cx="1520640" cy="55301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pPr algn="ctr"/>
              <a:r>
                <a:rPr lang="en-US"/>
                <a:t>private stack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944562"/>
          </a:xfrm>
        </p:spPr>
        <p:txBody>
          <a:bodyPr>
            <a:normAutofit/>
          </a:bodyPr>
          <a:lstStyle/>
          <a:p>
            <a:r>
              <a:rPr lang="en-US" dirty="0"/>
              <a:t>Program vs. Process Address Space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438400" y="1465147"/>
            <a:ext cx="1382400" cy="1049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r>
              <a:rPr lang="en-US" sz="1300" b="1" u="sng" dirty="0"/>
              <a:t>section 1 header</a:t>
            </a:r>
            <a:endParaRPr lang="en-US" sz="1300" u="sng" dirty="0"/>
          </a:p>
          <a:p>
            <a:r>
              <a:rPr lang="en-US" sz="1300" b="1" dirty="0"/>
              <a:t>type</a:t>
            </a:r>
            <a:r>
              <a:rPr lang="en-US" sz="1300" dirty="0"/>
              <a:t>: 	code</a:t>
            </a:r>
          </a:p>
          <a:p>
            <a:r>
              <a:rPr lang="en-US" sz="1300" b="1" dirty="0"/>
              <a:t>load </a:t>
            </a:r>
            <a:r>
              <a:rPr lang="en-US" sz="1300" b="1" dirty="0" err="1"/>
              <a:t>adr</a:t>
            </a:r>
            <a:r>
              <a:rPr lang="en-US" sz="1300" b="1" dirty="0"/>
              <a:t>:</a:t>
            </a:r>
            <a:r>
              <a:rPr lang="en-US" sz="1300" dirty="0"/>
              <a:t>	0xxx</a:t>
            </a:r>
          </a:p>
          <a:p>
            <a:r>
              <a:rPr lang="en-US" sz="1300" b="1" dirty="0"/>
              <a:t>length</a:t>
            </a:r>
            <a:r>
              <a:rPr lang="en-US" sz="1300" dirty="0"/>
              <a:t>:	###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475600" y="1524000"/>
            <a:ext cx="13824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r>
              <a:rPr lang="en-US" sz="1300" b="1" u="sng" dirty="0"/>
              <a:t>section 3 header</a:t>
            </a:r>
            <a:endParaRPr lang="en-US" sz="1300" u="sng" dirty="0"/>
          </a:p>
          <a:p>
            <a:r>
              <a:rPr lang="en-US" sz="1300" b="1" dirty="0"/>
              <a:t>type</a:t>
            </a:r>
            <a:r>
              <a:rPr lang="en-US" sz="1300" dirty="0"/>
              <a:t>: 	sym</a:t>
            </a:r>
          </a:p>
          <a:p>
            <a:r>
              <a:rPr lang="en-US" sz="1300" b="1" dirty="0"/>
              <a:t>length</a:t>
            </a:r>
            <a:r>
              <a:rPr lang="en-US" sz="1300" dirty="0"/>
              <a:t>:	###</a:t>
            </a:r>
          </a:p>
          <a:p>
            <a:endParaRPr lang="en-US" sz="13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38400" y="2590800"/>
            <a:ext cx="1382400" cy="8382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 dirty="0"/>
              <a:t>compiled</a:t>
            </a:r>
          </a:p>
          <a:p>
            <a:pPr algn="ctr"/>
            <a:r>
              <a:rPr lang="en-US" dirty="0"/>
              <a:t>code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62400" y="2590800"/>
            <a:ext cx="1382400" cy="838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 dirty="0"/>
              <a:t>initialized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values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486400" y="2590800"/>
            <a:ext cx="1382400" cy="81150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 dirty="0"/>
              <a:t>symbol</a:t>
            </a:r>
          </a:p>
          <a:p>
            <a:pPr algn="ctr"/>
            <a:r>
              <a:rPr lang="en-US" dirty="0"/>
              <a:t>table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914400" y="1447800"/>
            <a:ext cx="1382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r>
              <a:rPr lang="en-US" sz="1300" b="1" u="sng" dirty="0"/>
              <a:t>ELF header</a:t>
            </a:r>
          </a:p>
          <a:p>
            <a:r>
              <a:rPr lang="en-US" sz="1300" b="1" dirty="0"/>
              <a:t>target ISA</a:t>
            </a:r>
          </a:p>
          <a:p>
            <a:r>
              <a:rPr lang="en-US" sz="1300" b="1" dirty="0"/>
              <a:t># load sections</a:t>
            </a:r>
          </a:p>
          <a:p>
            <a:r>
              <a:rPr lang="en-US" sz="1300" b="1" dirty="0"/>
              <a:t># info sections</a:t>
            </a:r>
          </a:p>
          <a:p>
            <a:endParaRPr lang="en-US" sz="1300" dirty="0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962400" y="1524001"/>
            <a:ext cx="13824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r>
              <a:rPr lang="en-US" sz="1300" b="1" u="sng" dirty="0"/>
              <a:t>section 2 header</a:t>
            </a:r>
            <a:endParaRPr lang="en-US" sz="1300" u="sng" dirty="0"/>
          </a:p>
          <a:p>
            <a:r>
              <a:rPr lang="en-US" sz="1300" b="1" dirty="0"/>
              <a:t>type</a:t>
            </a:r>
            <a:r>
              <a:rPr lang="en-US" sz="1300" dirty="0"/>
              <a:t>: 	data</a:t>
            </a:r>
          </a:p>
          <a:p>
            <a:r>
              <a:rPr lang="en-US" sz="1300" b="1" dirty="0"/>
              <a:t>load </a:t>
            </a:r>
            <a:r>
              <a:rPr lang="en-US" sz="1300" b="1" dirty="0" err="1"/>
              <a:t>adr</a:t>
            </a:r>
            <a:r>
              <a:rPr lang="en-US" sz="1300" b="1" dirty="0"/>
              <a:t>:</a:t>
            </a:r>
            <a:r>
              <a:rPr lang="en-US" sz="1300" dirty="0"/>
              <a:t>	0xxx</a:t>
            </a:r>
          </a:p>
          <a:p>
            <a:r>
              <a:rPr lang="en-US" sz="1300" b="1" dirty="0"/>
              <a:t>length</a:t>
            </a:r>
            <a:r>
              <a:rPr lang="en-US" sz="1300" dirty="0"/>
              <a:t>:	###</a:t>
            </a: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5914920" y="4482308"/>
            <a:ext cx="1036800" cy="55301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 sz="1600"/>
              <a:t>shared lib1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7504680" y="4482308"/>
            <a:ext cx="1036800" cy="55301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 sz="1600"/>
              <a:t>shared lib2</a:t>
            </a: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2182440" y="5380963"/>
            <a:ext cx="1036800" cy="55301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algn="ctr"/>
            <a:r>
              <a:rPr lang="en-US" sz="1600" dirty="0"/>
              <a:t>shared lib3</a:t>
            </a: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>
            <a:off x="2113320" y="6003108"/>
            <a:ext cx="0" cy="39604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>
            <a:off x="5926440" y="3929290"/>
            <a:ext cx="0" cy="39604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5995560" y="4097179"/>
            <a:ext cx="9217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/>
              <a:t>0x0100000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>
            <a:off x="7435560" y="3948012"/>
            <a:ext cx="0" cy="39604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7504680" y="4097179"/>
            <a:ext cx="9217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/>
              <a:t>0x0110000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2182440" y="6019800"/>
            <a:ext cx="9217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/>
              <a:t>0x0120000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34200" y="2159000"/>
            <a:ext cx="194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/>
                <a:cs typeface="Times New Roman"/>
              </a:rPr>
              <a:t>Program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0093" y="4819426"/>
            <a:ext cx="1663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/>
                <a:cs typeface="Times New Roman"/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622864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 animBg="1"/>
      <p:bldP spid="29" grpId="0"/>
      <p:bldP spid="31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Address Space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required memory elements for a process must be put somewhere in its address space</a:t>
            </a:r>
          </a:p>
          <a:p>
            <a:r>
              <a:rPr lang="en-US" dirty="0"/>
              <a:t>Different types of memory elements have different requirements</a:t>
            </a:r>
          </a:p>
          <a:p>
            <a:pPr lvl="1"/>
            <a:r>
              <a:rPr lang="en-US" dirty="0"/>
              <a:t>E.g., code is not writable but must be executable</a:t>
            </a:r>
          </a:p>
          <a:p>
            <a:pPr lvl="1"/>
            <a:r>
              <a:rPr lang="en-US" dirty="0"/>
              <a:t>And stacks are readable and writable but not executable</a:t>
            </a:r>
          </a:p>
          <a:p>
            <a:r>
              <a:rPr lang="en-US" dirty="0"/>
              <a:t>Each operating system has some strategy for where to put these process memory segments</a:t>
            </a:r>
          </a:p>
        </p:txBody>
      </p:sp>
    </p:spTree>
    <p:extLst>
      <p:ext uri="{BB962C8B-B14F-4D97-AF65-F5344CB8AC3E}">
        <p14:creationId xmlns:p14="http://schemas.microsoft.com/office/powerpoint/2010/main" val="1716430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638"/>
            <a:ext cx="8229600" cy="1143000"/>
          </a:xfrm>
        </p:spPr>
        <p:txBody>
          <a:bodyPr/>
          <a:lstStyle/>
          <a:p>
            <a:r>
              <a:rPr lang="en-US" dirty="0"/>
              <a:t>Layout of Unix Processes 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7143"/>
            <a:ext cx="8229600" cy="2069557"/>
          </a:xfrm>
        </p:spPr>
        <p:txBody>
          <a:bodyPr/>
          <a:lstStyle/>
          <a:p>
            <a:r>
              <a:rPr lang="en-US" dirty="0"/>
              <a:t>In Unix systems</a:t>
            </a:r>
            <a:r>
              <a:rPr lang="en-US" baseline="30000" dirty="0"/>
              <a:t>1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Code segments are statically sized</a:t>
            </a:r>
          </a:p>
          <a:p>
            <a:pPr lvl="1"/>
            <a:r>
              <a:rPr lang="en-US" dirty="0"/>
              <a:t>Data segment grows up</a:t>
            </a:r>
          </a:p>
          <a:p>
            <a:pPr lvl="1"/>
            <a:r>
              <a:rPr lang="en-US" dirty="0"/>
              <a:t>Stack segment grows down</a:t>
            </a:r>
          </a:p>
          <a:p>
            <a:r>
              <a:rPr lang="en-US" dirty="0"/>
              <a:t>They aren’t allowed to meet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45025" y="1846806"/>
            <a:ext cx="6858000" cy="914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245025" y="2781843"/>
            <a:ext cx="0" cy="4365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8103025" y="2746918"/>
            <a:ext cx="0" cy="4365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321225" y="3066006"/>
            <a:ext cx="1257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800"/>
              <a:t>0x00000000</a:t>
            </a:r>
            <a:endParaRPr lang="en-US">
              <a:latin typeface="Times New Roman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655225" y="3066006"/>
            <a:ext cx="1358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800"/>
              <a:t>0xFFFFFFFF</a:t>
            </a:r>
            <a:endParaRPr lang="en-US">
              <a:latin typeface="Times New Roman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397425" y="1999206"/>
            <a:ext cx="16764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6225" y="1999206"/>
            <a:ext cx="1676400" cy="609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274225" y="1999206"/>
            <a:ext cx="1676400" cy="609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895473" y="1999206"/>
            <a:ext cx="378751" cy="6096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888425" y="1999206"/>
            <a:ext cx="378751" cy="609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32325" y="6146800"/>
            <a:ext cx="3675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baseline="30000" dirty="0">
                <a:latin typeface="Eurostile"/>
                <a:cs typeface="Eurostile"/>
              </a:rPr>
              <a:t>1 </a:t>
            </a:r>
            <a:r>
              <a:rPr lang="en-US" sz="2000" dirty="0">
                <a:latin typeface="Eurostile"/>
                <a:cs typeface="Eurostile"/>
              </a:rPr>
              <a:t>Linux is one type of Unix system</a:t>
            </a:r>
          </a:p>
          <a:p>
            <a:endParaRPr lang="en-US" sz="2000" dirty="0">
              <a:latin typeface="Eurostile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1259203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/>
    </p:bld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84940</TotalTime>
  <Words>3235</Words>
  <Application>Microsoft Macintosh PowerPoint</Application>
  <PresentationFormat>On-screen Show (4:3)</PresentationFormat>
  <Paragraphs>533</Paragraphs>
  <Slides>54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Default Theme</vt:lpstr>
      <vt:lpstr>Operating System Principles: Processes, Execution, and State CS 111 Operating System Principles  Harry Xu </vt:lpstr>
      <vt:lpstr>Outline</vt:lpstr>
      <vt:lpstr>What Is a Process?</vt:lpstr>
      <vt:lpstr>What is “State”?</vt:lpstr>
      <vt:lpstr>Examples Of OS Object State</vt:lpstr>
      <vt:lpstr>Process Address Spaces</vt:lpstr>
      <vt:lpstr>Program vs. Process Address Space</vt:lpstr>
      <vt:lpstr>Process Address Space Layout</vt:lpstr>
      <vt:lpstr>Layout of Unix Processes in Memory</vt:lpstr>
      <vt:lpstr>Address Space: Code Segments</vt:lpstr>
      <vt:lpstr>Address Space: Data Segments</vt:lpstr>
      <vt:lpstr>Processes and Stack Frames</vt:lpstr>
      <vt:lpstr>Address Space: Stack Segment</vt:lpstr>
      <vt:lpstr>Address Space: Libraries</vt:lpstr>
      <vt:lpstr>Other Process State</vt:lpstr>
      <vt:lpstr>Process Descriptors</vt:lpstr>
      <vt:lpstr>Linux Process Control Block</vt:lpstr>
      <vt:lpstr>Other Process State</vt:lpstr>
      <vt:lpstr>Handling Processes</vt:lpstr>
      <vt:lpstr>Where Do Processes Come From?</vt:lpstr>
      <vt:lpstr>Creating a Process Descriptor</vt:lpstr>
      <vt:lpstr>What Else Does a  New Process Need?</vt:lpstr>
      <vt:lpstr>Choices for Process Creation</vt:lpstr>
      <vt:lpstr>Starting With a Blank Process</vt:lpstr>
      <vt:lpstr>Windows Process Creation</vt:lpstr>
      <vt:lpstr>Process Forking</vt:lpstr>
      <vt:lpstr>What Happens After a Fork?</vt:lpstr>
      <vt:lpstr>Forking and Memory</vt:lpstr>
      <vt:lpstr>Forking and the Data Segments</vt:lpstr>
      <vt:lpstr>Forking and Copy on Write</vt:lpstr>
      <vt:lpstr>Forking and Copy on Write</vt:lpstr>
      <vt:lpstr>But Fork Isn’t What  I Usually Want!</vt:lpstr>
      <vt:lpstr>The exec Call</vt:lpstr>
      <vt:lpstr>How Does the OS Handle Exec?</vt:lpstr>
      <vt:lpstr>Destroying Processes</vt:lpstr>
      <vt:lpstr>What Must the OS Do to  Terminate a Process?</vt:lpstr>
      <vt:lpstr>Running Processes</vt:lpstr>
      <vt:lpstr>Loading a Process</vt:lpstr>
      <vt:lpstr>How a Process Runs on an OS</vt:lpstr>
      <vt:lpstr>Limited Direct Execution</vt:lpstr>
      <vt:lpstr>Exceptions</vt:lpstr>
      <vt:lpstr>Asynchronous Exceptions</vt:lpstr>
      <vt:lpstr>Using Traps for System Calls</vt:lpstr>
      <vt:lpstr>System Call Trap Gates</vt:lpstr>
      <vt:lpstr>Trap Handling</vt:lpstr>
      <vt:lpstr>Traps and the Stack</vt:lpstr>
      <vt:lpstr>Stacking and Unstacking a System Call</vt:lpstr>
      <vt:lpstr>Returning to User-Mode</vt:lpstr>
      <vt:lpstr>Asynchronous Events</vt:lpstr>
      <vt:lpstr>User-Mode Signal Handling</vt:lpstr>
      <vt:lpstr>Managing Process State</vt:lpstr>
      <vt:lpstr>Blocked Processes</vt:lpstr>
      <vt:lpstr>Blocking and Unblocking Processes</vt:lpstr>
      <vt:lpstr>Who Handles Blocking?</vt:lpstr>
    </vt:vector>
  </TitlesOfParts>
  <Company>UCLA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Jingyuan Yang</cp:lastModifiedBy>
  <cp:revision>105</cp:revision>
  <cp:lastPrinted>2018-06-20T20:36:42Z</cp:lastPrinted>
  <dcterms:created xsi:type="dcterms:W3CDTF">2017-09-26T17:46:42Z</dcterms:created>
  <dcterms:modified xsi:type="dcterms:W3CDTF">2019-04-10T15:33:02Z</dcterms:modified>
</cp:coreProperties>
</file>