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73" r:id="rId2"/>
    <p:sldId id="574" r:id="rId3"/>
    <p:sldId id="575" r:id="rId4"/>
    <p:sldId id="576" r:id="rId5"/>
    <p:sldId id="577" r:id="rId6"/>
    <p:sldId id="578" r:id="rId7"/>
    <p:sldId id="580" r:id="rId8"/>
    <p:sldId id="581" r:id="rId9"/>
    <p:sldId id="582" r:id="rId10"/>
    <p:sldId id="583" r:id="rId11"/>
    <p:sldId id="584" r:id="rId12"/>
    <p:sldId id="585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600" r:id="rId25"/>
    <p:sldId id="601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/>
    <p:restoredTop sz="94643"/>
  </p:normalViewPr>
  <p:slideViewPr>
    <p:cSldViewPr snapToGrid="0" snapToObjects="1">
      <p:cViewPr varScale="1">
        <p:scale>
          <a:sx n="186" d="100"/>
          <a:sy n="186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9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9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Semaphores and Locks for Synchronization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01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GB" dirty="0"/>
              <a:t>Using Semaphores for Notifications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Initialize semaphore count to zero</a:t>
            </a:r>
          </a:p>
          <a:p>
            <a:pPr lvl="1"/>
            <a:r>
              <a:rPr lang="en-GB" dirty="0"/>
              <a:t>Count reflects # of completed events</a:t>
            </a:r>
          </a:p>
          <a:p>
            <a:r>
              <a:rPr lang="en-GB" dirty="0"/>
              <a:t>Use P/wait operation to await completion</a:t>
            </a:r>
          </a:p>
          <a:p>
            <a:pPr lvl="1"/>
            <a:r>
              <a:rPr lang="en-GB" dirty="0"/>
              <a:t>If already posted, it will return immediately</a:t>
            </a:r>
          </a:p>
          <a:p>
            <a:pPr lvl="1"/>
            <a:r>
              <a:rPr lang="en-GB" dirty="0"/>
              <a:t>Else all callers will block until V/post is called</a:t>
            </a:r>
          </a:p>
          <a:p>
            <a:r>
              <a:rPr lang="en-GB" dirty="0"/>
              <a:t>Use V/post operation to signal completion</a:t>
            </a:r>
          </a:p>
          <a:p>
            <a:pPr lvl="1"/>
            <a:r>
              <a:rPr lang="en-GB" dirty="0"/>
              <a:t>Increment the count</a:t>
            </a:r>
          </a:p>
          <a:p>
            <a:pPr lvl="1"/>
            <a:r>
              <a:rPr lang="en-GB" dirty="0"/>
              <a:t>If any threads are waiting, unblock the first in line</a:t>
            </a:r>
          </a:p>
          <a:p>
            <a:r>
              <a:rPr lang="en-GB" dirty="0"/>
              <a:t>One signal per wait: no broadcasts</a:t>
            </a:r>
          </a:p>
        </p:txBody>
      </p:sp>
    </p:spTree>
    <p:extLst>
      <p:ext uri="{BB962C8B-B14F-4D97-AF65-F5344CB8AC3E}">
        <p14:creationId xmlns:p14="http://schemas.microsoft.com/office/powerpoint/2010/main" val="28990696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Semaphores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dirty="0"/>
              <a:t>Initialize semaphore count to ...</a:t>
            </a:r>
          </a:p>
          <a:p>
            <a:pPr lvl="1"/>
            <a:r>
              <a:rPr lang="en-GB" dirty="0"/>
              <a:t>The number of available resources</a:t>
            </a:r>
          </a:p>
          <a:p>
            <a:r>
              <a:rPr lang="en-GB" dirty="0"/>
              <a:t>Use P/wait operation to consume a resource</a:t>
            </a:r>
          </a:p>
          <a:p>
            <a:pPr lvl="1"/>
            <a:r>
              <a:rPr lang="en-GB" dirty="0"/>
              <a:t>If available, it will return immediately</a:t>
            </a:r>
          </a:p>
          <a:p>
            <a:pPr lvl="1"/>
            <a:r>
              <a:rPr lang="en-GB" dirty="0"/>
              <a:t>Else all callers will block until V/post is called</a:t>
            </a:r>
          </a:p>
          <a:p>
            <a:r>
              <a:rPr lang="en-GB" dirty="0"/>
              <a:t>Use V/post operation to produce a resource</a:t>
            </a:r>
          </a:p>
          <a:p>
            <a:pPr lvl="1"/>
            <a:r>
              <a:rPr lang="en-GB" dirty="0"/>
              <a:t>Increment the count</a:t>
            </a:r>
          </a:p>
          <a:p>
            <a:pPr lvl="1"/>
            <a:r>
              <a:rPr lang="en-GB" dirty="0"/>
              <a:t>If any threads are waiting, unblock the first in line</a:t>
            </a:r>
          </a:p>
          <a:p>
            <a:r>
              <a:rPr lang="en-GB" dirty="0"/>
              <a:t>One signal per wait: no broadcasts</a:t>
            </a:r>
          </a:p>
        </p:txBody>
      </p:sp>
    </p:spTree>
    <p:extLst>
      <p:ext uri="{BB962C8B-B14F-4D97-AF65-F5344CB8AC3E}">
        <p14:creationId xmlns:p14="http://schemas.microsoft.com/office/powerpoint/2010/main" val="4183506159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0" y="36830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Semaphores For Mutual Exclusion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87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struct</a:t>
            </a:r>
            <a:r>
              <a:rPr lang="en-US" sz="1600" dirty="0"/>
              <a:t> account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semaphore s;		/* initialize count to 1, queue empty, lock 0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…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};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write_check</a:t>
            </a:r>
            <a:r>
              <a:rPr lang="en-US" sz="1600" dirty="0"/>
              <a:t>( </a:t>
            </a:r>
            <a:r>
              <a:rPr lang="en-US" sz="1600" dirty="0" err="1"/>
              <a:t>struct</a:t>
            </a:r>
            <a:r>
              <a:rPr lang="en-US" sz="1600" dirty="0"/>
              <a:t> account *a, </a:t>
            </a:r>
            <a:r>
              <a:rPr lang="en-US" sz="1600" dirty="0" err="1"/>
              <a:t>int</a:t>
            </a:r>
            <a:r>
              <a:rPr lang="en-US" sz="1600" dirty="0"/>
              <a:t> amount 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ret;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wait( &amp;a-&gt;semaphore );		/* get exclusive access to the account		*/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FF3300"/>
                </a:solidFill>
              </a:rPr>
              <a:t>if ( a-&gt;balance &gt;= amount ) {	/* check for adequate funds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amount -=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amount;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 else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-1;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post( &amp;a-&gt;semaphore );		/* release access to the account	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return( ret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79572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86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9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Semaphores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Semaphores are a very </a:t>
            </a:r>
            <a:r>
              <a:rPr lang="en-GB" dirty="0" err="1"/>
              <a:t>spartan</a:t>
            </a:r>
            <a:r>
              <a:rPr lang="en-GB" dirty="0"/>
              <a:t> mechanism</a:t>
            </a:r>
          </a:p>
          <a:p>
            <a:pPr lvl="1"/>
            <a:r>
              <a:rPr lang="en-GB" dirty="0"/>
              <a:t>They are simple, and have few features</a:t>
            </a:r>
          </a:p>
          <a:p>
            <a:pPr lvl="1"/>
            <a:r>
              <a:rPr lang="en-GB" dirty="0"/>
              <a:t>More designed for proofs than synchronization</a:t>
            </a:r>
          </a:p>
          <a:p>
            <a:r>
              <a:rPr lang="en-GB" dirty="0"/>
              <a:t>They lack many practical synchronization features</a:t>
            </a:r>
          </a:p>
          <a:p>
            <a:pPr lvl="1"/>
            <a:r>
              <a:rPr lang="en-GB" dirty="0"/>
              <a:t>It is easy to deadlock with semaphores</a:t>
            </a:r>
          </a:p>
          <a:p>
            <a:pPr lvl="1"/>
            <a:r>
              <a:rPr lang="en-GB" dirty="0"/>
              <a:t>One cannot check the lock without blocking</a:t>
            </a:r>
          </a:p>
          <a:p>
            <a:pPr lvl="1"/>
            <a:r>
              <a:rPr lang="en-GB" dirty="0"/>
              <a:t>They do not support reader/writer shared access</a:t>
            </a:r>
          </a:p>
          <a:p>
            <a:pPr lvl="1"/>
            <a:r>
              <a:rPr lang="en-GB" dirty="0"/>
              <a:t>No way to recover from a wedged V operation</a:t>
            </a:r>
          </a:p>
          <a:p>
            <a:pPr lvl="1"/>
            <a:r>
              <a:rPr lang="en-GB" dirty="0"/>
              <a:t>No way to deal with priority inheritance</a:t>
            </a:r>
          </a:p>
          <a:p>
            <a:r>
              <a:rPr lang="en-GB" dirty="0"/>
              <a:t>Nonetheless, most </a:t>
            </a:r>
            <a:r>
              <a:rPr lang="en-GB" dirty="0" err="1"/>
              <a:t>OSs</a:t>
            </a:r>
            <a:r>
              <a:rPr lang="en-GB" dirty="0"/>
              <a:t> support them</a:t>
            </a:r>
          </a:p>
        </p:txBody>
      </p:sp>
    </p:spTree>
    <p:extLst>
      <p:ext uri="{BB962C8B-B14F-4D97-AF65-F5344CB8AC3E}">
        <p14:creationId xmlns:p14="http://schemas.microsoft.com/office/powerpoint/2010/main" val="74047123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en-US" dirty="0"/>
              <a:t>Locking to Solve High Level 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and object level locking</a:t>
            </a:r>
          </a:p>
          <a:p>
            <a:r>
              <a:rPr lang="en-US" dirty="0"/>
              <a:t>Problems with locking</a:t>
            </a:r>
          </a:p>
          <a:p>
            <a:r>
              <a:rPr lang="en-US" dirty="0"/>
              <a:t>Solving the problems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2768" y="642938"/>
            <a:ext cx="6970931" cy="135096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Linux/Unix locking mechanism</a:t>
            </a:r>
          </a:p>
          <a:p>
            <a:r>
              <a:rPr lang="en-US" dirty="0"/>
              <a:t>Intended to lock sections of code</a:t>
            </a:r>
          </a:p>
          <a:p>
            <a:pPr lvl="1"/>
            <a:r>
              <a:rPr lang="en-US" dirty="0"/>
              <a:t>Locks expected to be held briefly</a:t>
            </a:r>
          </a:p>
          <a:p>
            <a:r>
              <a:rPr lang="en-US" dirty="0"/>
              <a:t>Typically for multiple threads of the same process</a:t>
            </a:r>
          </a:p>
          <a:p>
            <a:r>
              <a:rPr lang="en-US" dirty="0"/>
              <a:t>Low overhead and very general</a:t>
            </a:r>
          </a:p>
        </p:txBody>
      </p:sp>
    </p:spTree>
    <p:extLst>
      <p:ext uri="{BB962C8B-B14F-4D97-AF65-F5344CB8AC3E}">
        <p14:creationId xmlns:p14="http://schemas.microsoft.com/office/powerpoint/2010/main" val="18371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err="1"/>
              <a:t>Mutexes</a:t>
            </a:r>
            <a:r>
              <a:rPr lang="en-US" dirty="0"/>
              <a:t> protect </a:t>
            </a:r>
            <a:r>
              <a:rPr lang="en-US" u="sng" dirty="0"/>
              <a:t>code</a:t>
            </a:r>
            <a:r>
              <a:rPr lang="en-US" dirty="0"/>
              <a:t> critical sections</a:t>
            </a:r>
          </a:p>
          <a:p>
            <a:pPr lvl="1"/>
            <a:r>
              <a:rPr lang="en-US" dirty="0"/>
              <a:t>Brief durations (e.g., nanoseconds, milliseconds)</a:t>
            </a:r>
          </a:p>
          <a:p>
            <a:pPr lvl="1"/>
            <a:r>
              <a:rPr lang="en-US" dirty="0"/>
              <a:t>Other threads operating on the same data</a:t>
            </a:r>
          </a:p>
          <a:p>
            <a:pPr lvl="1"/>
            <a:r>
              <a:rPr lang="en-US" dirty="0"/>
              <a:t>All operating in a single address space</a:t>
            </a:r>
          </a:p>
          <a:p>
            <a:r>
              <a:rPr lang="en-US" dirty="0"/>
              <a:t>Persistent objects (e.g., files) are more difficult</a:t>
            </a:r>
          </a:p>
          <a:p>
            <a:pPr lvl="1"/>
            <a:r>
              <a:rPr lang="en-US" dirty="0"/>
              <a:t>Critical sections are likely to last much longer</a:t>
            </a:r>
          </a:p>
          <a:p>
            <a:pPr lvl="1"/>
            <a:r>
              <a:rPr lang="en-US" dirty="0"/>
              <a:t>Many different programs can operate on them</a:t>
            </a:r>
          </a:p>
          <a:p>
            <a:pPr lvl="1"/>
            <a:r>
              <a:rPr lang="en-US" dirty="0"/>
              <a:t>May not even be running on a single computer</a:t>
            </a:r>
          </a:p>
          <a:p>
            <a:r>
              <a:rPr lang="en-US" dirty="0"/>
              <a:t>Solution: lock objects (rather than code)</a:t>
            </a:r>
          </a:p>
          <a:p>
            <a:pPr lvl="1"/>
            <a:r>
              <a:rPr lang="en-US" dirty="0"/>
              <a:t>Typically somewhat specific to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Descriptor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flock(</a:t>
            </a:r>
            <a:r>
              <a:rPr lang="en-US" b="1" i="1" dirty="0" err="1"/>
              <a:t>fd</a:t>
            </a:r>
            <a:r>
              <a:rPr lang="en-US" b="1" dirty="0"/>
              <a:t>, </a:t>
            </a:r>
            <a:r>
              <a:rPr lang="en-US" b="1" i="1" dirty="0"/>
              <a:t>operation</a:t>
            </a:r>
            <a:r>
              <a:rPr lang="en-US" b="1" dirty="0"/>
              <a:t>)</a:t>
            </a:r>
          </a:p>
          <a:p>
            <a:r>
              <a:rPr lang="en-US" sz="2800" dirty="0"/>
              <a:t>Supported </a:t>
            </a:r>
            <a:r>
              <a:rPr lang="en-US" sz="2800" i="1" dirty="0"/>
              <a:t>operation</a:t>
            </a:r>
            <a:r>
              <a:rPr lang="en-US" sz="2800" dirty="0"/>
              <a:t>s:</a:t>
            </a:r>
          </a:p>
          <a:p>
            <a:pPr lvl="1"/>
            <a:r>
              <a:rPr lang="en-US" sz="2400" dirty="0"/>
              <a:t>LOCK_SH … shared lock (multiple allowed)</a:t>
            </a:r>
          </a:p>
          <a:p>
            <a:pPr lvl="1"/>
            <a:r>
              <a:rPr lang="en-US" sz="2400" dirty="0"/>
              <a:t>LOCK_EX … exclusive lock (one at a time)</a:t>
            </a:r>
          </a:p>
          <a:p>
            <a:pPr lvl="1"/>
            <a:r>
              <a:rPr lang="en-US" sz="2400" dirty="0"/>
              <a:t>LOCK_UN … release a lock</a:t>
            </a:r>
          </a:p>
          <a:p>
            <a:r>
              <a:rPr lang="en-US" sz="2800" dirty="0"/>
              <a:t>Lock applies to open instances of same </a:t>
            </a:r>
            <a:r>
              <a:rPr lang="en-US" sz="2800" i="1" dirty="0" err="1"/>
              <a:t>fd</a:t>
            </a:r>
            <a:endParaRPr lang="en-US" sz="2800" i="1" dirty="0"/>
          </a:p>
          <a:p>
            <a:pPr lvl="1"/>
            <a:r>
              <a:rPr lang="en-US" sz="2400" dirty="0"/>
              <a:t>Lock passes with the relevant </a:t>
            </a:r>
            <a:r>
              <a:rPr lang="en-US" sz="2400" dirty="0" err="1"/>
              <a:t>fd</a:t>
            </a:r>
            <a:endParaRPr lang="en-US" sz="2400" dirty="0"/>
          </a:p>
          <a:p>
            <a:pPr lvl="1"/>
            <a:r>
              <a:rPr lang="en-US" sz="2400" dirty="0"/>
              <a:t>Distinct opens are not affected</a:t>
            </a:r>
          </a:p>
          <a:p>
            <a:r>
              <a:rPr lang="en-US" sz="2800" dirty="0"/>
              <a:t>Locking with flock() is purely advisory</a:t>
            </a:r>
          </a:p>
          <a:p>
            <a:pPr lvl="1"/>
            <a:r>
              <a:rPr lang="en-US" sz="2400" dirty="0"/>
              <a:t>Does not </a:t>
            </a:r>
            <a:r>
              <a:rPr lang="en-US" sz="2400" u="sng" dirty="0"/>
              <a:t>prevent</a:t>
            </a:r>
            <a:r>
              <a:rPr lang="en-US" sz="2400" dirty="0"/>
              <a:t> reads, writes, unlinks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04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Advisory vs Enforced Locking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u="sng" dirty="0"/>
              <a:t>Enforced</a:t>
            </a:r>
            <a:r>
              <a:rPr lang="en-GB" dirty="0"/>
              <a:t> locking</a:t>
            </a:r>
          </a:p>
          <a:p>
            <a:pPr lvl="1"/>
            <a:r>
              <a:rPr lang="en-GB" dirty="0"/>
              <a:t>Done within the implementation of object methods</a:t>
            </a:r>
          </a:p>
          <a:p>
            <a:pPr lvl="1"/>
            <a:r>
              <a:rPr lang="en-GB" dirty="0"/>
              <a:t>Guaranteed to happen, whether or not user wants it</a:t>
            </a:r>
          </a:p>
          <a:p>
            <a:pPr lvl="1"/>
            <a:r>
              <a:rPr lang="en-GB" dirty="0"/>
              <a:t>May sometimes be too conservative</a:t>
            </a:r>
          </a:p>
          <a:p>
            <a:r>
              <a:rPr lang="en-GB" u="sng" dirty="0"/>
              <a:t>Advisory</a:t>
            </a:r>
            <a:r>
              <a:rPr lang="en-GB" dirty="0"/>
              <a:t> locking</a:t>
            </a:r>
          </a:p>
          <a:p>
            <a:pPr lvl="1"/>
            <a:r>
              <a:rPr lang="en-GB" dirty="0"/>
              <a:t>A convention that “good guys” are expected to follow</a:t>
            </a:r>
          </a:p>
          <a:p>
            <a:pPr lvl="1"/>
            <a:r>
              <a:rPr lang="en-GB" dirty="0"/>
              <a:t>Users expected to lock object before calling methods</a:t>
            </a:r>
          </a:p>
          <a:p>
            <a:pPr lvl="1"/>
            <a:r>
              <a:rPr lang="en-GB" dirty="0"/>
              <a:t>Gives users flexibility in what to lock, when</a:t>
            </a:r>
          </a:p>
          <a:p>
            <a:pPr lvl="1"/>
            <a:r>
              <a:rPr lang="en-GB" dirty="0"/>
              <a:t>Gives users more freedom to do it wrong (or not at all)</a:t>
            </a:r>
          </a:p>
          <a:p>
            <a:pPr lvl="1"/>
            <a:r>
              <a:rPr lang="en-GB" dirty="0" err="1"/>
              <a:t>Mutexes</a:t>
            </a:r>
            <a:r>
              <a:rPr lang="en-GB" dirty="0"/>
              <a:t> and flocks() are advisory locks</a:t>
            </a:r>
          </a:p>
        </p:txBody>
      </p:sp>
    </p:spTree>
    <p:extLst>
      <p:ext uri="{BB962C8B-B14F-4D97-AF65-F5344CB8AC3E}">
        <p14:creationId xmlns:p14="http://schemas.microsoft.com/office/powerpoint/2010/main" val="699827723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Ranged File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lockf(</a:t>
            </a:r>
            <a:r>
              <a:rPr lang="en-US" sz="2800" b="1" i="1" dirty="0" err="1"/>
              <a:t>fd</a:t>
            </a:r>
            <a:r>
              <a:rPr lang="en-US" sz="2800" b="1" dirty="0"/>
              <a:t>, </a:t>
            </a:r>
            <a:r>
              <a:rPr lang="en-US" sz="2800" b="1" i="1" dirty="0" err="1"/>
              <a:t>cmd</a:t>
            </a:r>
            <a:r>
              <a:rPr lang="en-US" sz="2800" b="1" i="1" dirty="0"/>
              <a:t>, offset, </a:t>
            </a:r>
            <a:r>
              <a:rPr lang="en-US" sz="2800" b="1" i="1" dirty="0" err="1"/>
              <a:t>len</a:t>
            </a:r>
            <a:r>
              <a:rPr lang="en-US" sz="2800" b="1" dirty="0"/>
              <a:t>)</a:t>
            </a:r>
          </a:p>
          <a:p>
            <a:r>
              <a:rPr lang="en-US" sz="2400" dirty="0"/>
              <a:t>Supported </a:t>
            </a:r>
            <a:r>
              <a:rPr lang="en-US" sz="2400" i="1" dirty="0" err="1"/>
              <a:t>cmds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F_LOCK … get/wait for an exclusive lock</a:t>
            </a:r>
          </a:p>
          <a:p>
            <a:pPr lvl="1"/>
            <a:r>
              <a:rPr lang="en-US" sz="2000" dirty="0"/>
              <a:t>F_ULOCK … release a lock</a:t>
            </a:r>
          </a:p>
          <a:p>
            <a:pPr lvl="1"/>
            <a:r>
              <a:rPr lang="en-US" sz="2000" dirty="0"/>
              <a:t>F_TEST/F_TLOCK … test, or non-blocking request</a:t>
            </a:r>
          </a:p>
          <a:p>
            <a:pPr lvl="1"/>
            <a:r>
              <a:rPr lang="en-US" sz="2000" i="1" dirty="0"/>
              <a:t>offset/</a:t>
            </a:r>
            <a:r>
              <a:rPr lang="en-US" sz="2000" i="1" dirty="0" err="1"/>
              <a:t>len</a:t>
            </a:r>
            <a:r>
              <a:rPr lang="en-US" sz="2000" dirty="0"/>
              <a:t> specifies portion of file to be locked</a:t>
            </a:r>
          </a:p>
          <a:p>
            <a:r>
              <a:rPr lang="en-US" sz="2400" dirty="0"/>
              <a:t>Lock applies to file (not the open instance)</a:t>
            </a:r>
            <a:endParaRPr lang="en-US" sz="2400" i="1" dirty="0"/>
          </a:p>
          <a:p>
            <a:pPr lvl="1"/>
            <a:r>
              <a:rPr lang="en-US" sz="2000" dirty="0"/>
              <a:t>Process specific</a:t>
            </a:r>
          </a:p>
          <a:p>
            <a:pPr lvl="1"/>
            <a:r>
              <a:rPr lang="en-US" sz="2000" dirty="0"/>
              <a:t>Closing any </a:t>
            </a:r>
            <a:r>
              <a:rPr lang="en-US" sz="2000" dirty="0" err="1"/>
              <a:t>fd</a:t>
            </a:r>
            <a:r>
              <a:rPr lang="en-US" sz="2000" dirty="0"/>
              <a:t> for the file releases for all of a process’ </a:t>
            </a:r>
            <a:r>
              <a:rPr lang="en-US" sz="2000" dirty="0" err="1"/>
              <a:t>fds</a:t>
            </a:r>
            <a:r>
              <a:rPr lang="en-US" sz="2000" dirty="0"/>
              <a:t> for that file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6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  <a:p>
            <a:r>
              <a:rPr lang="en-US" dirty="0"/>
              <a:t>Semaphores </a:t>
            </a:r>
          </a:p>
          <a:p>
            <a:r>
              <a:rPr lang="en-US" dirty="0" err="1"/>
              <a:t>Mutexes</a:t>
            </a:r>
            <a:r>
              <a:rPr lang="en-US" dirty="0"/>
              <a:t> and object locking</a:t>
            </a:r>
          </a:p>
          <a:p>
            <a:r>
              <a:rPr lang="en-US" dirty="0"/>
              <a:t>Getting good performance with locking</a:t>
            </a:r>
          </a:p>
        </p:txBody>
      </p:sp>
    </p:spTree>
    <p:extLst>
      <p:ext uri="{BB962C8B-B14F-4D97-AF65-F5344CB8AC3E}">
        <p14:creationId xmlns:p14="http://schemas.microsoft.com/office/powerpoint/2010/main" val="95218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and overhead</a:t>
            </a:r>
          </a:p>
          <a:p>
            <a:r>
              <a:rPr lang="en-US" dirty="0" smtClean="0"/>
              <a:t>Contention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1468" y="553767"/>
            <a:ext cx="50024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often performed as an OS system call</a:t>
            </a:r>
          </a:p>
          <a:p>
            <a:pPr lvl="1"/>
            <a:r>
              <a:rPr lang="en-US" dirty="0"/>
              <a:t>Particularly for enforced locking</a:t>
            </a:r>
          </a:p>
          <a:p>
            <a:r>
              <a:rPr lang="en-US" dirty="0"/>
              <a:t>Typical system call overheads for lock operations</a:t>
            </a:r>
          </a:p>
          <a:p>
            <a:r>
              <a:rPr lang="en-US" dirty="0"/>
              <a:t>If they are called frequently, high overheads</a:t>
            </a:r>
          </a:p>
          <a:p>
            <a:r>
              <a:rPr lang="en-US" dirty="0"/>
              <a:t>Even if not in OS, extra instructions run to lock and unlock</a:t>
            </a:r>
          </a:p>
        </p:txBody>
      </p:sp>
    </p:spTree>
    <p:extLst>
      <p:ext uri="{BB962C8B-B14F-4D97-AF65-F5344CB8AC3E}">
        <p14:creationId xmlns:p14="http://schemas.microsoft.com/office/powerpoint/2010/main" val="204325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dirty="0"/>
              <a:t>Locking called when you need to protect critical sections to ensure correctness</a:t>
            </a:r>
          </a:p>
          <a:p>
            <a:r>
              <a:rPr lang="en-US" dirty="0"/>
              <a:t>Many critical sections are very brief</a:t>
            </a:r>
          </a:p>
          <a:p>
            <a:pPr lvl="1"/>
            <a:r>
              <a:rPr lang="en-US" dirty="0"/>
              <a:t>In and out in a matter of </a:t>
            </a:r>
            <a:r>
              <a:rPr lang="en-US" dirty="0" err="1"/>
              <a:t>nano</a:t>
            </a:r>
            <a:r>
              <a:rPr lang="en-US" dirty="0"/>
              <a:t>-seconds</a:t>
            </a:r>
          </a:p>
          <a:p>
            <a:r>
              <a:rPr lang="en-US" dirty="0"/>
              <a:t>Overhead of the locking operation may be much higher than time spent in critical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6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Don’t Get Your 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block</a:t>
            </a:r>
          </a:p>
          <a:p>
            <a:r>
              <a:rPr lang="en-US" dirty="0"/>
              <a:t>Blocking is much more expensive than getting a lock</a:t>
            </a:r>
          </a:p>
          <a:p>
            <a:pPr lvl="1"/>
            <a:r>
              <a:rPr lang="en-US" dirty="0"/>
              <a:t>E.g., 1000x</a:t>
            </a:r>
          </a:p>
          <a:p>
            <a:pPr lvl="1"/>
            <a:r>
              <a:rPr lang="en-US" dirty="0"/>
              <a:t>Micro-seconds to yield and context switch</a:t>
            </a:r>
          </a:p>
          <a:p>
            <a:pPr lvl="1"/>
            <a:r>
              <a:rPr lang="en-US" dirty="0"/>
              <a:t>Milliseconds if swapped-out or a queue forms</a:t>
            </a:r>
          </a:p>
          <a:p>
            <a:r>
              <a:rPr lang="en-US" dirty="0"/>
              <a:t>Performance depends on conflict probability</a:t>
            </a:r>
          </a:p>
          <a:p>
            <a:pPr lvl="1">
              <a:buNone/>
            </a:pPr>
            <a:r>
              <a:rPr lang="en-US" dirty="0" err="1"/>
              <a:t>C</a:t>
            </a:r>
            <a:r>
              <a:rPr lang="en-US" baseline="-25000" dirty="0" err="1"/>
              <a:t>expected</a:t>
            </a:r>
            <a:r>
              <a:rPr lang="en-US" dirty="0"/>
              <a:t> = (</a:t>
            </a:r>
            <a:r>
              <a:rPr lang="en-US" dirty="0" err="1"/>
              <a:t>C</a:t>
            </a:r>
            <a:r>
              <a:rPr lang="en-US" baseline="-25000" dirty="0" err="1"/>
              <a:t>block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conflict</a:t>
            </a:r>
            <a:r>
              <a:rPr lang="en-US" dirty="0"/>
              <a:t>) + (</a:t>
            </a:r>
            <a:r>
              <a:rPr lang="en-US" dirty="0" err="1"/>
              <a:t>C</a:t>
            </a:r>
            <a:r>
              <a:rPr lang="en-US" baseline="-25000" dirty="0" err="1"/>
              <a:t>get</a:t>
            </a:r>
            <a:r>
              <a:rPr lang="en-US" dirty="0"/>
              <a:t> * (1 – </a:t>
            </a:r>
            <a:r>
              <a:rPr lang="en-US" dirty="0" err="1"/>
              <a:t>P</a:t>
            </a:r>
            <a:r>
              <a:rPr lang="en-US" baseline="-25000" dirty="0" err="1"/>
              <a:t>conflict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What If Everyone Needs One Resource?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process gets the resource</a:t>
            </a:r>
          </a:p>
          <a:p>
            <a:r>
              <a:rPr lang="en-GB" sz="2800" dirty="0"/>
              <a:t>Other processes get in line behind him </a:t>
            </a:r>
          </a:p>
          <a:p>
            <a:pPr lvl="1"/>
            <a:r>
              <a:rPr lang="en-GB" sz="2400" dirty="0"/>
              <a:t>Forming a </a:t>
            </a:r>
            <a:r>
              <a:rPr lang="en-GB" sz="2400" i="1" dirty="0"/>
              <a:t>convoy</a:t>
            </a:r>
            <a:endParaRPr lang="en-GB" sz="2400" dirty="0"/>
          </a:p>
          <a:p>
            <a:pPr lvl="1"/>
            <a:r>
              <a:rPr lang="en-GB" sz="2400" dirty="0"/>
              <a:t>Processes in a convoy are all blocked waiting for the resource</a:t>
            </a:r>
          </a:p>
          <a:p>
            <a:r>
              <a:rPr lang="en-GB" sz="2800" dirty="0"/>
              <a:t>Parallelism is eliminated</a:t>
            </a:r>
          </a:p>
          <a:p>
            <a:pPr lvl="1"/>
            <a:r>
              <a:rPr lang="en-GB" sz="2400" dirty="0"/>
              <a:t>B runs after A finishes</a:t>
            </a:r>
          </a:p>
          <a:p>
            <a:pPr lvl="1"/>
            <a:r>
              <a:rPr lang="en-GB" sz="2400" dirty="0"/>
              <a:t>C after B</a:t>
            </a:r>
          </a:p>
          <a:p>
            <a:pPr lvl="1"/>
            <a:r>
              <a:rPr lang="en-GB" sz="2400" dirty="0"/>
              <a:t>And so on, with only one running at a time</a:t>
            </a:r>
          </a:p>
          <a:p>
            <a:r>
              <a:rPr lang="en-GB" sz="2800" dirty="0"/>
              <a:t>That resource becomes a </a:t>
            </a:r>
            <a:r>
              <a:rPr lang="en-GB" sz="2800" i="1" dirty="0"/>
              <a:t>bottleneck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24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Conflict</a:t>
            </a:r>
          </a:p>
        </p:txBody>
      </p:sp>
      <p:pic>
        <p:nvPicPr>
          <p:cNvPr id="6" name="Content Placeholder 5" descr="confl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76" y="1219200"/>
            <a:ext cx="7619048" cy="4953000"/>
          </a:xfrm>
        </p:spPr>
      </p:pic>
    </p:spTree>
    <p:extLst>
      <p:ext uri="{BB962C8B-B14F-4D97-AF65-F5344CB8AC3E}">
        <p14:creationId xmlns:p14="http://schemas.microsoft.com/office/powerpoint/2010/main" val="180082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81" y="29811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Performance: Resource Convoys</a:t>
            </a: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807200" y="1977328"/>
            <a:ext cx="0" cy="3525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1807200" y="5502818"/>
            <a:ext cx="546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22764" y="3227379"/>
            <a:ext cx="1238316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19040" y="5488417"/>
            <a:ext cx="128544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load</a:t>
            </a:r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V="1">
            <a:off x="1807200" y="2392091"/>
            <a:ext cx="3110400" cy="311072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437441" y="2392092"/>
            <a:ext cx="616351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766121" y="3912533"/>
            <a:ext cx="847183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convoy</a:t>
            </a: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917600" y="2392092"/>
            <a:ext cx="165888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1807200" y="3359873"/>
            <a:ext cx="2903040" cy="2142945"/>
          </a:xfrm>
          <a:custGeom>
            <a:avLst/>
            <a:gdLst/>
            <a:ahLst/>
            <a:cxnLst>
              <a:cxn ang="0">
                <a:pos x="0" y="1488"/>
              </a:cxn>
              <a:cxn ang="0">
                <a:pos x="1200" y="336"/>
              </a:cxn>
              <a:cxn ang="0">
                <a:pos x="2016" y="0"/>
              </a:cxn>
            </a:cxnLst>
            <a:rect l="0" t="0" r="r" b="b"/>
            <a:pathLst>
              <a:path w="2016" h="1488">
                <a:moveTo>
                  <a:pt x="0" y="1488"/>
                </a:moveTo>
                <a:cubicBezTo>
                  <a:pt x="432" y="1036"/>
                  <a:pt x="864" y="584"/>
                  <a:pt x="1200" y="336"/>
                </a:cubicBezTo>
                <a:cubicBezTo>
                  <a:pt x="1536" y="88"/>
                  <a:pt x="1776" y="44"/>
                  <a:pt x="201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710240" y="3359873"/>
            <a:ext cx="0" cy="179730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710240" y="5157182"/>
            <a:ext cx="193536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49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/>
      <p:bldP spid="101384" grpId="0"/>
      <p:bldP spid="101385" grpId="0"/>
      <p:bldP spid="101386" grpId="0" animBg="1"/>
      <p:bldP spid="101388" grpId="0" animBg="1"/>
      <p:bldP spid="101389" grpId="0" animBg="1"/>
      <p:bldP spid="1013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Priority Inversion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Priority inversion can happen in priority scheduling systems that use locks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 low priority process P1 has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M1 and is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preempted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by </a:t>
            </a:r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 medium priority process</a:t>
            </a:r>
            <a:endParaRPr lang="en-GB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A high priority process P2 blocks for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M1 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Process P2 is effectively reduced to priority of P1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Depending on specifics, results could be anywhere from inconvenient to fatal </a:t>
            </a:r>
          </a:p>
          <a:p>
            <a:endParaRPr lang="en-GB" sz="3600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3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Priority Inversion on Mars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4165600"/>
            <a:ext cx="8229600" cy="19605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real priority inversion problem occurred on the Mars Pathfinder rover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Caused serious problems with system resets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Difficult to find</a:t>
            </a:r>
          </a:p>
        </p:txBody>
      </p:sp>
      <p:pic>
        <p:nvPicPr>
          <p:cNvPr id="6554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17638"/>
            <a:ext cx="3200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349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Pathfinder Priority Inversion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Special purpose hardware running VxWorks real time OS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Used preemptive priority scheduling	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So a high priority task should get the processor 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Multiple components shared an “information bus”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Used to communicate between components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Essentially a shared memory region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Protected by a mutex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1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Synchronization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repeat: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share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Turn off interrupts to prevent concurrency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Always access resources with atomic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locks to synchronize access to resources</a:t>
            </a:r>
          </a:p>
          <a:p>
            <a:pPr marL="571500" indent="-514350"/>
            <a:r>
              <a:rPr lang="en-US" dirty="0"/>
              <a:t>If we use locks,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spin loops when your resource is locked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primitives that block you when your resource is locked and wake you later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18968" y="553767"/>
            <a:ext cx="68947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Tale of Three Tasks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high priority bus management task (at P1) needed to run frequently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For brief periods, during which it locked the bus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low priority meteorological task (at P3) ran occasionally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Also for brief periods, during which it locked the bus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A medium priority communications task (at P2) ran rarely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But for a long time when it ran</a:t>
            </a:r>
          </a:p>
          <a:p>
            <a:pPr lvl="1"/>
            <a:r>
              <a:rPr lang="en-US" sz="2400">
                <a:latin typeface="Times New Roman" pitchFamily="1" charset="0"/>
                <a:ea typeface="ＭＳ Ｐゴシック" pitchFamily="1" charset="-128"/>
              </a:rPr>
              <a:t>But it didn’t use the bus, so it didn’t need the lock</a:t>
            </a:r>
          </a:p>
          <a:p>
            <a:r>
              <a:rPr lang="en-US" sz="2800">
                <a:latin typeface="Times New Roman" pitchFamily="1" charset="0"/>
                <a:ea typeface="ＭＳ Ｐゴシック" pitchFamily="1" charset="-128"/>
              </a:rPr>
              <a:t>P1&gt;P2&gt;P3</a:t>
            </a:r>
          </a:p>
        </p:txBody>
      </p:sp>
    </p:spTree>
    <p:extLst>
      <p:ext uri="{BB962C8B-B14F-4D97-AF65-F5344CB8AC3E}">
        <p14:creationId xmlns:p14="http://schemas.microsoft.com/office/powerpoint/2010/main" val="102885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Went Wrong?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Rarely, the following happened: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The meteorological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task (P3) 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ran and acquired the lock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And then the bus management task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(P1) would 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run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 would block waiting for the lock</a:t>
            </a:r>
          </a:p>
          <a:p>
            <a:pPr lvl="2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Don’t pre-empt low priority if you’re blocked anyway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Since meteorological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task 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was short, usually not a problem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But if the long communications task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(P2) woke 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up in that short interval, what would happen?</a:t>
            </a:r>
          </a:p>
        </p:txBody>
      </p:sp>
    </p:spTree>
    <p:extLst>
      <p:ext uri="{BB962C8B-B14F-4D97-AF65-F5344CB8AC3E}">
        <p14:creationId xmlns:p14="http://schemas.microsoft.com/office/powerpoint/2010/main" val="129802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Priority Inversion at Work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2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058" y="1907725"/>
            <a:ext cx="648511" cy="4207324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9650" y="41910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84288" y="3168650"/>
            <a:ext cx="1117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99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018382" y="5007769"/>
            <a:ext cx="971550" cy="1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5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17900" y="2997200"/>
            <a:ext cx="224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 is running, at P2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1888" y="4945063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can’t interrupt C, since it only has priority P3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17788" y="1600200"/>
            <a:ext cx="5688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B’s priority of P1 is higher than C’s, but B can’t run because it’s waiting on a lock held by 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92325" y="5307013"/>
            <a:ext cx="575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won’t release the lock until it runs again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20888" y="4267200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M won’t run again until C completes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62325" y="2308225"/>
            <a:ext cx="257175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RESULT?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42358" y="2359025"/>
            <a:ext cx="7459248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 HIGH PRIORITY TASK DOESN’T RUN AND A LOW PRIORITY TASK DOES</a:t>
            </a:r>
          </a:p>
        </p:txBody>
      </p:sp>
    </p:spTree>
    <p:extLst>
      <p:ext uri="{BB962C8B-B14F-4D97-AF65-F5344CB8AC3E}">
        <p14:creationId xmlns:p14="http://schemas.microsoft.com/office/powerpoint/2010/main" val="301873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7" grpId="0"/>
      <p:bldP spid="17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Ultimate Effect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 watchdog timer would go off every so often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At a high priority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It didn’t need the bus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A health monitoring mechanism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If the bus management task hadn’t run for a long time, something was wrong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 the watchdog code reset the system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Every so often, the system would reboot</a:t>
            </a:r>
          </a:p>
          <a:p>
            <a:pPr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809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Handling Priority </a:t>
            </a:r>
            <a:br>
              <a:rPr lang="en-US" dirty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Inversion Problems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  <a:ea typeface="ＭＳ Ｐゴシック" pitchFamily="1" charset="-128"/>
              </a:rPr>
              <a:t>In a priority inversion, lower priority task runs because of a lock held elsewhere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Preventing the higher priority task from running</a:t>
            </a:r>
          </a:p>
          <a:p>
            <a:r>
              <a:rPr lang="en-US" sz="2800" dirty="0">
                <a:latin typeface="Times New Roman" pitchFamily="1" charset="0"/>
                <a:ea typeface="ＭＳ Ｐゴシック" pitchFamily="1" charset="-128"/>
              </a:rPr>
              <a:t>In the Mars Rover case, the meteorological task held a lock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A higher priority bus management task couldn’t get the lock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A medium priority, but long, communications task preempted the meteorological task</a:t>
            </a:r>
          </a:p>
          <a:p>
            <a:pPr lvl="1"/>
            <a:r>
              <a:rPr lang="en-US" sz="2400" dirty="0">
                <a:latin typeface="Times New Roman" pitchFamily="1" charset="0"/>
                <a:ea typeface="ＭＳ Ｐゴシック" pitchFamily="1" charset="-128"/>
              </a:rPr>
              <a:t>So the medium priority communications task ran instead of the high priority bus management task </a:t>
            </a:r>
          </a:p>
        </p:txBody>
      </p:sp>
    </p:spTree>
    <p:extLst>
      <p:ext uri="{BB962C8B-B14F-4D97-AF65-F5344CB8AC3E}">
        <p14:creationId xmlns:p14="http://schemas.microsoft.com/office/powerpoint/2010/main" val="1264400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Priority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Temporarily increase the priority of the meteorological task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While the high priority bus management task was blocked by it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So the communications task wouldn’t preempt it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When lock is released, drop meteorological task’s priority back to normal</a:t>
            </a:r>
          </a:p>
          <a:p>
            <a:r>
              <a:rPr lang="en-US" i="1" dirty="0">
                <a:latin typeface="Times New Roman" pitchFamily="1" charset="0"/>
                <a:ea typeface="ＭＳ Ｐゴシック" pitchFamily="1" charset="-128"/>
              </a:rPr>
              <a:t>Priority inheritance</a:t>
            </a:r>
            <a:r>
              <a:rPr lang="en-US" dirty="0">
                <a:latin typeface="Times New Roman" pitchFamily="1" charset="0"/>
                <a:ea typeface="ＭＳ Ｐゴシック" pitchFamily="1" charset="-128"/>
              </a:rPr>
              <a:t>: a general solution to this kind of problem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8138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Fix in Action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089" y="1451923"/>
            <a:ext cx="714811" cy="4529777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72712" name="TextBox 6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84288" y="32766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0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33638" y="1306513"/>
            <a:ext cx="37258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When M releases the lock it loses high priority</a:t>
            </a:r>
          </a:p>
        </p:txBody>
      </p:sp>
      <p:pic>
        <p:nvPicPr>
          <p:cNvPr id="19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388" y="1998663"/>
            <a:ext cx="37941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40138" y="4559300"/>
            <a:ext cx="3090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 now gets the lock and unblocks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Tasks run in proper priority order and Pathfinder can keep looking around!</a:t>
            </a:r>
          </a:p>
        </p:txBody>
      </p:sp>
    </p:spTree>
    <p:extLst>
      <p:ext uri="{BB962C8B-B14F-4D97-AF65-F5344CB8AC3E}">
        <p14:creationId xmlns:p14="http://schemas.microsoft.com/office/powerpoint/2010/main" val="173236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00278 -0.541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7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139 -0.5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68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54144 L -0.00278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20" grpId="0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Locking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overhead</a:t>
            </a:r>
          </a:p>
          <a:p>
            <a:r>
              <a:rPr lang="en-US" dirty="0"/>
              <a:t>Reducing contention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3768" y="553767"/>
            <a:ext cx="62978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2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Overhead of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more to be done here</a:t>
            </a:r>
          </a:p>
          <a:p>
            <a:r>
              <a:rPr lang="en-US" dirty="0"/>
              <a:t>Locking code in operating systems is usually highly optimized</a:t>
            </a:r>
          </a:p>
          <a:p>
            <a:r>
              <a:rPr lang="en-US" dirty="0"/>
              <a:t>Certainly typical users can’t do better</a:t>
            </a:r>
          </a:p>
        </p:txBody>
      </p:sp>
    </p:spTree>
    <p:extLst>
      <p:ext uri="{BB962C8B-B14F-4D97-AF65-F5344CB8AC3E}">
        <p14:creationId xmlns:p14="http://schemas.microsoft.com/office/powerpoint/2010/main" val="514374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Contention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3000"/>
              </a:lnSpc>
            </a:pPr>
            <a:r>
              <a:rPr lang="en-GB" dirty="0"/>
              <a:t>Eliminate the critical section entirely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Eliminate shared resource, use atomic instructions</a:t>
            </a:r>
          </a:p>
          <a:p>
            <a:pPr>
              <a:lnSpc>
                <a:spcPct val="83000"/>
              </a:lnSpc>
            </a:pPr>
            <a:r>
              <a:rPr lang="en-GB" dirty="0"/>
              <a:t>Eliminate </a:t>
            </a:r>
            <a:r>
              <a:rPr lang="en-GB" dirty="0" err="1"/>
              <a:t>preemption</a:t>
            </a:r>
            <a:r>
              <a:rPr lang="en-GB" dirty="0"/>
              <a:t> during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time spent in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frequency of entering critical section</a:t>
            </a:r>
          </a:p>
          <a:p>
            <a:pPr>
              <a:lnSpc>
                <a:spcPct val="83000"/>
              </a:lnSpc>
            </a:pPr>
            <a:r>
              <a:rPr lang="en-GB" dirty="0"/>
              <a:t>Reduce </a:t>
            </a:r>
            <a:r>
              <a:rPr lang="en-GB" u="sng" dirty="0"/>
              <a:t>exclusive</a:t>
            </a:r>
            <a:r>
              <a:rPr lang="en-GB" dirty="0"/>
              <a:t> use of the serialized resource</a:t>
            </a:r>
          </a:p>
          <a:p>
            <a:pPr>
              <a:lnSpc>
                <a:spcPct val="83000"/>
              </a:lnSpc>
            </a:pPr>
            <a:r>
              <a:rPr lang="en-GB" dirty="0"/>
              <a:t>Spread requests out over more resources</a:t>
            </a:r>
          </a:p>
        </p:txBody>
      </p:sp>
    </p:spTree>
    <p:extLst>
      <p:ext uri="{BB962C8B-B14F-4D97-AF65-F5344CB8AC3E}">
        <p14:creationId xmlns:p14="http://schemas.microsoft.com/office/powerpoint/2010/main" val="1253492321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Concentrating 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are necessary for many synchronization problems</a:t>
            </a:r>
          </a:p>
          <a:p>
            <a:r>
              <a:rPr lang="en-US" dirty="0"/>
              <a:t>How do we implement locks?</a:t>
            </a:r>
          </a:p>
          <a:p>
            <a:pPr lvl="1"/>
            <a:r>
              <a:rPr lang="en-US" dirty="0"/>
              <a:t>It had better be correct, always</a:t>
            </a:r>
          </a:p>
          <a:p>
            <a:r>
              <a:rPr lang="en-US" dirty="0"/>
              <a:t>How do we ensure that locks are used in ways that don’t kill performance?</a:t>
            </a:r>
          </a:p>
        </p:txBody>
      </p:sp>
    </p:spTree>
    <p:extLst>
      <p:ext uri="{BB962C8B-B14F-4D97-AF65-F5344CB8AC3E}">
        <p14:creationId xmlns:p14="http://schemas.microsoft.com/office/powerpoint/2010/main" val="3293287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Eliminate shared resource</a:t>
            </a:r>
          </a:p>
          <a:p>
            <a:pPr lvl="1"/>
            <a:r>
              <a:rPr lang="en-GB" dirty="0"/>
              <a:t>Give everyone their own copy</a:t>
            </a:r>
          </a:p>
          <a:p>
            <a:pPr lvl="1"/>
            <a:r>
              <a:rPr lang="en-GB" dirty="0"/>
              <a:t>Find a way to do your work without it</a:t>
            </a:r>
          </a:p>
          <a:p>
            <a:r>
              <a:rPr lang="en-GB" dirty="0"/>
              <a:t>Use atomic instructions</a:t>
            </a:r>
          </a:p>
          <a:p>
            <a:pPr lvl="1"/>
            <a:r>
              <a:rPr lang="en-GB" dirty="0"/>
              <a:t>Only possible for simple operations</a:t>
            </a:r>
          </a:p>
          <a:p>
            <a:r>
              <a:rPr lang="en-GB" dirty="0"/>
              <a:t>Great when you can do it</a:t>
            </a:r>
          </a:p>
          <a:p>
            <a:r>
              <a:rPr lang="en-GB" dirty="0"/>
              <a:t>But often you can’t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36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Eliminate Preemption in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/>
              <a:t>If your critical section cannot be </a:t>
            </a:r>
            <a:r>
              <a:rPr lang="en-GB" sz="3600" dirty="0" err="1"/>
              <a:t>preempted</a:t>
            </a:r>
            <a:r>
              <a:rPr lang="en-GB" sz="3600" dirty="0"/>
              <a:t>, no synchronization problems</a:t>
            </a:r>
          </a:p>
          <a:p>
            <a:pPr>
              <a:lnSpc>
                <a:spcPct val="83000"/>
              </a:lnSpc>
            </a:pPr>
            <a:r>
              <a:rPr lang="en-GB" sz="3600" dirty="0"/>
              <a:t>May require disabling interrupts</a:t>
            </a:r>
          </a:p>
          <a:p>
            <a:pPr lvl="1">
              <a:lnSpc>
                <a:spcPct val="83000"/>
              </a:lnSpc>
            </a:pPr>
            <a:r>
              <a:rPr lang="en-GB" sz="3200" dirty="0"/>
              <a:t>As previously discussed, not always an option</a:t>
            </a:r>
          </a:p>
        </p:txBody>
      </p:sp>
    </p:spTree>
    <p:extLst>
      <p:ext uri="{BB962C8B-B14F-4D97-AF65-F5344CB8AC3E}">
        <p14:creationId xmlns:p14="http://schemas.microsoft.com/office/powerpoint/2010/main" val="2029133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Time in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potentially blocking operations</a:t>
            </a:r>
          </a:p>
          <a:p>
            <a:pPr lvl="1"/>
            <a:r>
              <a:rPr lang="en-US" dirty="0"/>
              <a:t>Allocate required memory before taking lock</a:t>
            </a:r>
          </a:p>
          <a:p>
            <a:pPr lvl="1"/>
            <a:r>
              <a:rPr lang="en-US" dirty="0"/>
              <a:t>Do I/O before taking or after releasing lock</a:t>
            </a:r>
          </a:p>
          <a:p>
            <a:r>
              <a:rPr lang="en-US" dirty="0"/>
              <a:t>Minimize code inside the critical section</a:t>
            </a:r>
          </a:p>
          <a:p>
            <a:pPr lvl="1"/>
            <a:r>
              <a:rPr lang="en-US" dirty="0"/>
              <a:t>Only code that is subject to destructive races</a:t>
            </a:r>
          </a:p>
          <a:p>
            <a:pPr lvl="1"/>
            <a:r>
              <a:rPr lang="en-US" dirty="0"/>
              <a:t>Move all other code out of the critical section</a:t>
            </a:r>
          </a:p>
          <a:p>
            <a:pPr lvl="1"/>
            <a:r>
              <a:rPr lang="en-US" dirty="0"/>
              <a:t>Especially calls to other routines</a:t>
            </a:r>
          </a:p>
          <a:p>
            <a:r>
              <a:rPr lang="en-US" dirty="0"/>
              <a:t>Cost: this may complicate the code</a:t>
            </a:r>
          </a:p>
          <a:p>
            <a:pPr lvl="1"/>
            <a:r>
              <a:rPr lang="en-US" dirty="0"/>
              <a:t>Unnaturally separating parts of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3846515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/>
              <a:t>Reduced Frequency of Entering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we use critical section less often?</a:t>
            </a:r>
          </a:p>
          <a:p>
            <a:pPr lvl="1"/>
            <a:r>
              <a:rPr lang="en-US" dirty="0"/>
              <a:t>Less use of high-contention resource/operations</a:t>
            </a:r>
          </a:p>
          <a:p>
            <a:pPr lvl="1"/>
            <a:r>
              <a:rPr lang="en-US" dirty="0"/>
              <a:t>Batch operations</a:t>
            </a:r>
          </a:p>
          <a:p>
            <a:r>
              <a:rPr lang="en-US" dirty="0"/>
              <a:t>Consider “sloppy counters”</a:t>
            </a:r>
          </a:p>
          <a:p>
            <a:pPr lvl="1"/>
            <a:r>
              <a:rPr lang="en-US" dirty="0"/>
              <a:t>Move most updates to a private resource</a:t>
            </a:r>
          </a:p>
          <a:p>
            <a:pPr lvl="1"/>
            <a:r>
              <a:rPr lang="en-US" dirty="0"/>
              <a:t>Costs:</a:t>
            </a:r>
          </a:p>
          <a:p>
            <a:pPr lvl="2"/>
            <a:r>
              <a:rPr lang="en-US" dirty="0"/>
              <a:t>Global counter is not always up-to-date</a:t>
            </a:r>
          </a:p>
          <a:p>
            <a:pPr lvl="2"/>
            <a:r>
              <a:rPr lang="en-US" dirty="0"/>
              <a:t>Thread failure could lose many updates</a:t>
            </a:r>
          </a:p>
          <a:p>
            <a:pPr lvl="1"/>
            <a:r>
              <a:rPr lang="en-US" dirty="0"/>
              <a:t>Alternative:</a:t>
            </a:r>
          </a:p>
          <a:p>
            <a:pPr lvl="2"/>
            <a:r>
              <a:rPr lang="en-US" dirty="0"/>
              <a:t>Sum single-writer private counters when needed</a:t>
            </a:r>
          </a:p>
        </p:txBody>
      </p:sp>
    </p:spTree>
    <p:extLst>
      <p:ext uri="{BB962C8B-B14F-4D97-AF65-F5344CB8AC3E}">
        <p14:creationId xmlns:p14="http://schemas.microsoft.com/office/powerpoint/2010/main" val="1736513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Remove Requirement for Full Exclusivity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Read/write locks </a:t>
            </a:r>
          </a:p>
          <a:p>
            <a:r>
              <a:rPr lang="en-GB" sz="2800" dirty="0"/>
              <a:t>Reads and writes are not equally common</a:t>
            </a:r>
          </a:p>
          <a:p>
            <a:pPr lvl="1"/>
            <a:r>
              <a:rPr lang="en-GB" sz="2400" dirty="0"/>
              <a:t>File reads and writes: reads/writes &gt; 50</a:t>
            </a:r>
          </a:p>
          <a:p>
            <a:pPr lvl="1"/>
            <a:r>
              <a:rPr lang="en-GB" sz="2400" dirty="0"/>
              <a:t>Directory search/create: reads/writes &gt; 1000</a:t>
            </a:r>
          </a:p>
          <a:p>
            <a:r>
              <a:rPr lang="en-GB" sz="2800" dirty="0"/>
              <a:t>Only writers require exclusive access</a:t>
            </a:r>
          </a:p>
          <a:p>
            <a:r>
              <a:rPr lang="en-GB" sz="2800" dirty="0"/>
              <a:t>Read/write locks</a:t>
            </a:r>
          </a:p>
          <a:p>
            <a:pPr lvl="1"/>
            <a:r>
              <a:rPr lang="en-GB" sz="2400" dirty="0"/>
              <a:t>Allow many readers to share a resource</a:t>
            </a:r>
          </a:p>
          <a:p>
            <a:pPr lvl="1"/>
            <a:r>
              <a:rPr lang="en-GB" sz="2400" dirty="0"/>
              <a:t>Only enforce exclusivity when a writer is active</a:t>
            </a:r>
          </a:p>
          <a:p>
            <a:pPr lvl="1"/>
            <a:r>
              <a:rPr lang="en-GB" sz="2400" dirty="0"/>
              <a:t>Policy: when are writers allowed in?</a:t>
            </a:r>
          </a:p>
          <a:p>
            <a:pPr lvl="2"/>
            <a:r>
              <a:rPr lang="en-GB" sz="2000" dirty="0"/>
              <a:t>Potential starvation if writers must wait for readers</a:t>
            </a:r>
          </a:p>
        </p:txBody>
      </p:sp>
    </p:spTree>
    <p:extLst>
      <p:ext uri="{BB962C8B-B14F-4D97-AF65-F5344CB8AC3E}">
        <p14:creationId xmlns:p14="http://schemas.microsoft.com/office/powerpoint/2010/main" val="268442640"/>
      </p:ext>
    </p:extLst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Spread Requests Over More Resources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Change lock granularity</a:t>
            </a:r>
          </a:p>
          <a:p>
            <a:r>
              <a:rPr lang="en-GB" dirty="0"/>
              <a:t>Coarse grained - one lock for many objects</a:t>
            </a:r>
          </a:p>
          <a:p>
            <a:pPr lvl="1"/>
            <a:r>
              <a:rPr lang="en-GB" dirty="0"/>
              <a:t>Simpler, and more idiot-proof</a:t>
            </a:r>
          </a:p>
          <a:p>
            <a:pPr lvl="1"/>
            <a:r>
              <a:rPr lang="en-GB" dirty="0"/>
              <a:t>Greater resource contention (threads/resource)</a:t>
            </a:r>
          </a:p>
          <a:p>
            <a:r>
              <a:rPr lang="en-GB" dirty="0"/>
              <a:t>Fine grained - one lock per object (or sub-pool)</a:t>
            </a:r>
          </a:p>
          <a:p>
            <a:pPr lvl="1"/>
            <a:r>
              <a:rPr lang="en-GB" dirty="0"/>
              <a:t>Spreading activity over many locks reduces contention</a:t>
            </a:r>
          </a:p>
          <a:p>
            <a:pPr lvl="1"/>
            <a:r>
              <a:rPr lang="en-GB" dirty="0"/>
              <a:t>Dividing resources into pools shortens searches</a:t>
            </a:r>
          </a:p>
          <a:p>
            <a:pPr lvl="1"/>
            <a:r>
              <a:rPr lang="en-GB" dirty="0"/>
              <a:t>A few operations may lock multiple objects/pools</a:t>
            </a:r>
          </a:p>
          <a:p>
            <a:r>
              <a:rPr lang="en-GB" dirty="0" smtClean="0"/>
              <a:t>No free lunch</a:t>
            </a:r>
            <a:endParaRPr lang="en-GB" dirty="0"/>
          </a:p>
          <a:p>
            <a:pPr lvl="1"/>
            <a:r>
              <a:rPr lang="en-GB" dirty="0"/>
              <a:t>Time/space overhead, more locks, more gets/releases</a:t>
            </a:r>
          </a:p>
          <a:p>
            <a:pPr lvl="1"/>
            <a:r>
              <a:rPr lang="en-GB" dirty="0"/>
              <a:t>Error-prone: harder to decide what to lock when</a:t>
            </a:r>
          </a:p>
        </p:txBody>
      </p:sp>
    </p:spTree>
    <p:extLst>
      <p:ext uri="{BB962C8B-B14F-4D97-AF65-F5344CB8AC3E}">
        <p14:creationId xmlns:p14="http://schemas.microsoft.com/office/powerpoint/2010/main" val="1739990547"/>
      </p:ext>
    </p:extLst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29760" y="177139"/>
            <a:ext cx="8563680" cy="114636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Lock Granularity – Pools vs. Elements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60" y="1221249"/>
            <a:ext cx="8146080" cy="5108217"/>
          </a:xfrm>
          <a:ln/>
        </p:spPr>
        <p:txBody>
          <a:bodyPr>
            <a:normAutofit fontScale="77500" lnSpcReduction="20000"/>
          </a:bodyPr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Consider a pool of objects, each with its own lock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Most operations lock only one buffer within the pool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But some operations require locking the entire pool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Two threads both try to add buffer AA to the cache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Thread 1 looks </a:t>
            </a:r>
            <a:r>
              <a:rPr lang="en-GB"/>
              <a:t>for buffer </a:t>
            </a:r>
            <a:r>
              <a:rPr lang="en-GB" dirty="0"/>
              <a:t>B while thread 2 is deleting it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 The pool lock could become a bottle-neck, so 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Minimize its use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Reader/writer locking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Sub-pools ...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95120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83248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B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715201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C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628161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D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542560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418080" y="1814330"/>
            <a:ext cx="322204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300" dirty="0"/>
              <a:t>...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1753920" y="1833051"/>
            <a:ext cx="5604480" cy="1111797"/>
          </a:xfrm>
          <a:prstGeom prst="roundRect">
            <a:avLst>
              <a:gd name="adj" fmla="val 12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144961" y="2534405"/>
            <a:ext cx="3074400" cy="22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600" dirty="0">
                <a:latin typeface="Arial" charset="0"/>
              </a:rPr>
              <a:t>pool of file system cache buffers</a:t>
            </a:r>
          </a:p>
        </p:txBody>
      </p:sp>
    </p:spTree>
    <p:extLst>
      <p:ext uri="{BB962C8B-B14F-4D97-AF65-F5344CB8AC3E}">
        <p14:creationId xmlns:p14="http://schemas.microsoft.com/office/powerpoint/2010/main" val="1852600510"/>
      </p:ext>
    </p:extLst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Snake in the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is great for preventing improper concurrent operations</a:t>
            </a:r>
          </a:p>
          <a:p>
            <a:r>
              <a:rPr lang="en-US" dirty="0"/>
              <a:t>With careful design, it can usually be made to perform well</a:t>
            </a:r>
          </a:p>
          <a:p>
            <a:r>
              <a:rPr lang="en-US" dirty="0"/>
              <a:t>But that care isn’t enough</a:t>
            </a:r>
          </a:p>
          <a:p>
            <a:r>
              <a:rPr lang="en-US" dirty="0"/>
              <a:t>If we aren’t even more careful, locking can lead to our system freezing </a:t>
            </a:r>
            <a:r>
              <a:rPr lang="en-US" u="sng" dirty="0"/>
              <a:t>forever</a:t>
            </a:r>
          </a:p>
          <a:p>
            <a:r>
              <a:rPr lang="en-US" dirty="0"/>
              <a:t>Deadlock</a:t>
            </a:r>
          </a:p>
        </p:txBody>
      </p:sp>
      <p:pic>
        <p:nvPicPr>
          <p:cNvPr id="5" name="Picture 2" descr="skllb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600" y="2108200"/>
            <a:ext cx="397986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60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possible concurrency problems,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a lock related to the shared resource</a:t>
            </a:r>
          </a:p>
          <a:p>
            <a:pPr marL="1371600" lvl="2" indent="-514350"/>
            <a:r>
              <a:rPr lang="en-US" dirty="0"/>
              <a:t>Block or spin if you don’t get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Once you have the lock, use the shared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Release the lock as soon as it’s safe</a:t>
            </a:r>
          </a:p>
          <a:p>
            <a:pPr marL="571500" indent="-514350"/>
            <a:r>
              <a:rPr lang="en-US" dirty="0"/>
              <a:t>Whoever implements the locks ensures no concurrency problems in the lock itself</a:t>
            </a:r>
          </a:p>
          <a:p>
            <a:pPr marL="971550" lvl="1" indent="-514350"/>
            <a:r>
              <a:rPr lang="en-US" dirty="0"/>
              <a:t>Using atomic instructions</a:t>
            </a:r>
          </a:p>
          <a:p>
            <a:pPr marL="971550" lvl="1" indent="-514350"/>
            <a:r>
              <a:rPr lang="en-US" dirty="0"/>
              <a:t>Or disabling interrupts</a:t>
            </a:r>
          </a:p>
        </p:txBody>
      </p:sp>
    </p:spTree>
    <p:extLst>
      <p:ext uri="{BB962C8B-B14F-4D97-AF65-F5344CB8AC3E}">
        <p14:creationId xmlns:p14="http://schemas.microsoft.com/office/powerpoint/2010/main" val="23835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theoretically sound way to implement locks</a:t>
            </a:r>
          </a:p>
          <a:p>
            <a:pPr lvl="1"/>
            <a:r>
              <a:rPr lang="en-US" dirty="0"/>
              <a:t>With important extra functionality critical to use in computer synchronization problems</a:t>
            </a:r>
          </a:p>
          <a:p>
            <a:r>
              <a:rPr lang="en-US" dirty="0"/>
              <a:t>Thoroughly studied and precisely specified</a:t>
            </a:r>
          </a:p>
          <a:p>
            <a:pPr lvl="1"/>
            <a:r>
              <a:rPr lang="en-US" dirty="0"/>
              <a:t>Not necessarily so usable, however</a:t>
            </a:r>
          </a:p>
          <a:p>
            <a:r>
              <a:rPr lang="en-US" dirty="0"/>
              <a:t>Like any theoretically sound mechanism, could be gaps between theory and implementation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53435" y="553767"/>
            <a:ext cx="32117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Semaphores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 introduced in 1968 by </a:t>
            </a:r>
            <a:r>
              <a:rPr lang="en-GB" dirty="0" err="1"/>
              <a:t>Edsger</a:t>
            </a:r>
            <a:r>
              <a:rPr lang="en-GB" dirty="0"/>
              <a:t> </a:t>
            </a:r>
            <a:r>
              <a:rPr lang="en-GB" dirty="0" err="1"/>
              <a:t>Dijkstra</a:t>
            </a:r>
            <a:endParaRPr lang="en-GB" dirty="0"/>
          </a:p>
          <a:p>
            <a:pPr lvl="1"/>
            <a:r>
              <a:rPr lang="en-GB" dirty="0"/>
              <a:t>Cooperating sequential processes</a:t>
            </a:r>
          </a:p>
          <a:p>
            <a:r>
              <a:rPr lang="en-GB" dirty="0"/>
              <a:t>THE classic synchronization mechanism</a:t>
            </a:r>
          </a:p>
          <a:p>
            <a:pPr lvl="1"/>
            <a:r>
              <a:rPr lang="en-GB" dirty="0"/>
              <a:t>Behavior is well specified and universally accepted </a:t>
            </a:r>
          </a:p>
          <a:p>
            <a:pPr lvl="1"/>
            <a:r>
              <a:rPr lang="en-GB" dirty="0"/>
              <a:t>A foundation for most synchronization studies</a:t>
            </a:r>
          </a:p>
          <a:p>
            <a:pPr lvl="1"/>
            <a:r>
              <a:rPr lang="en-GB" dirty="0"/>
              <a:t>A standard reference for all other mechanisms</a:t>
            </a:r>
          </a:p>
          <a:p>
            <a:r>
              <a:rPr lang="en-GB" dirty="0"/>
              <a:t>More powerful than simple locks</a:t>
            </a:r>
          </a:p>
          <a:p>
            <a:pPr lvl="1"/>
            <a:r>
              <a:rPr lang="en-GB" dirty="0"/>
              <a:t>They incorporate a FIFO waiting queue</a:t>
            </a:r>
          </a:p>
          <a:p>
            <a:pPr lvl="1"/>
            <a:r>
              <a:rPr lang="en-GB" dirty="0"/>
              <a:t>They have a counter rather than a binary flag</a:t>
            </a:r>
          </a:p>
        </p:txBody>
      </p:sp>
    </p:spTree>
    <p:extLst>
      <p:ext uri="{BB962C8B-B14F-4D97-AF65-F5344CB8AC3E}">
        <p14:creationId xmlns:p14="http://schemas.microsoft.com/office/powerpoint/2010/main" val="283192461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Semaphores - Operations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Semaphore has two parts:</a:t>
            </a:r>
          </a:p>
          <a:p>
            <a:pPr lvl="1"/>
            <a:r>
              <a:rPr lang="en-GB" dirty="0"/>
              <a:t>An integer counter (initial value unspecified)</a:t>
            </a:r>
          </a:p>
          <a:p>
            <a:pPr lvl="1"/>
            <a:r>
              <a:rPr lang="en-GB" dirty="0"/>
              <a:t>A FIFO waiting queue</a:t>
            </a:r>
          </a:p>
          <a:p>
            <a:r>
              <a:rPr lang="en-GB" dirty="0"/>
              <a:t>P (</a:t>
            </a:r>
            <a:r>
              <a:rPr lang="en-GB" dirty="0" err="1"/>
              <a:t>proberen</a:t>
            </a:r>
            <a:r>
              <a:rPr lang="en-GB" dirty="0"/>
              <a:t>/test) ... “wait”</a:t>
            </a:r>
          </a:p>
          <a:p>
            <a:pPr lvl="1"/>
            <a:r>
              <a:rPr lang="en-GB" dirty="0"/>
              <a:t>Decrement counter, if count &gt;= 0, return</a:t>
            </a:r>
          </a:p>
          <a:p>
            <a:pPr lvl="1"/>
            <a:r>
              <a:rPr lang="en-GB" dirty="0"/>
              <a:t>If counter &lt; 0, add process to waiting queue</a:t>
            </a:r>
          </a:p>
          <a:p>
            <a:r>
              <a:rPr lang="en-GB" dirty="0"/>
              <a:t>V (</a:t>
            </a:r>
            <a:r>
              <a:rPr lang="en-GB" dirty="0" err="1"/>
              <a:t>verhogen</a:t>
            </a:r>
            <a:r>
              <a:rPr lang="en-GB" dirty="0"/>
              <a:t>/raise) ... “post” or “signal”</a:t>
            </a:r>
          </a:p>
          <a:p>
            <a:pPr lvl="1"/>
            <a:r>
              <a:rPr lang="en-GB" dirty="0"/>
              <a:t>Increment counter</a:t>
            </a:r>
          </a:p>
          <a:p>
            <a:pPr lvl="1"/>
            <a:r>
              <a:rPr lang="en-GB" dirty="0"/>
              <a:t>If queue non-empty, wake one of the waiting process</a:t>
            </a:r>
          </a:p>
        </p:txBody>
      </p:sp>
    </p:spTree>
    <p:extLst>
      <p:ext uri="{BB962C8B-B14F-4D97-AF65-F5344CB8AC3E}">
        <p14:creationId xmlns:p14="http://schemas.microsoft.com/office/powerpoint/2010/main" val="162182437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Semaphores for Exclusion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Initialize semaphore count to one</a:t>
            </a:r>
          </a:p>
          <a:p>
            <a:pPr lvl="1"/>
            <a:r>
              <a:rPr lang="en-GB" dirty="0"/>
              <a:t>Count reflects # threads allowed to hold lock</a:t>
            </a:r>
          </a:p>
          <a:p>
            <a:r>
              <a:rPr lang="en-GB" dirty="0"/>
              <a:t>Use P/wait operation to take the lock</a:t>
            </a:r>
          </a:p>
          <a:p>
            <a:pPr lvl="1"/>
            <a:r>
              <a:rPr lang="en-GB" dirty="0"/>
              <a:t>The first will succeed</a:t>
            </a:r>
          </a:p>
          <a:p>
            <a:pPr lvl="1"/>
            <a:r>
              <a:rPr lang="en-GB" dirty="0"/>
              <a:t>Subsequent attempts will block</a:t>
            </a:r>
          </a:p>
          <a:p>
            <a:r>
              <a:rPr lang="en-GB" dirty="0"/>
              <a:t>Use V/post operation to release the lock</a:t>
            </a:r>
          </a:p>
          <a:p>
            <a:pPr lvl="1"/>
            <a:r>
              <a:rPr lang="en-GB" dirty="0"/>
              <a:t>Increment semaphore count to indicate one less waiting request</a:t>
            </a:r>
          </a:p>
          <a:p>
            <a:pPr lvl="1"/>
            <a:r>
              <a:rPr lang="en-GB" dirty="0"/>
              <a:t>If any threads are waiting, unblock the first in line</a:t>
            </a:r>
          </a:p>
        </p:txBody>
      </p:sp>
    </p:spTree>
    <p:extLst>
      <p:ext uri="{BB962C8B-B14F-4D97-AF65-F5344CB8AC3E}">
        <p14:creationId xmlns:p14="http://schemas.microsoft.com/office/powerpoint/2010/main" val="1905439766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78830</TotalTime>
  <Words>2404</Words>
  <Application>Microsoft Macintosh PowerPoint</Application>
  <PresentationFormat>On-screen Show (4:3)</PresentationFormat>
  <Paragraphs>395</Paragraphs>
  <Slides>47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Theme</vt:lpstr>
      <vt:lpstr>Operating System Principles: Semaphores and Locks for Synchronization CS 111 Operating Systems  Harry Xu </vt:lpstr>
      <vt:lpstr>Outline</vt:lpstr>
      <vt:lpstr>Our Synchronization Choices</vt:lpstr>
      <vt:lpstr>Concentrating on Locking</vt:lpstr>
      <vt:lpstr>Basic Locking Operations</vt:lpstr>
      <vt:lpstr>Semaphores</vt:lpstr>
      <vt:lpstr>Computational Semaphores</vt:lpstr>
      <vt:lpstr>Semaphores - Operations</vt:lpstr>
      <vt:lpstr>Using Semaphores for Exclusion</vt:lpstr>
      <vt:lpstr>Using Semaphores for Notifications</vt:lpstr>
      <vt:lpstr>Counting Semaphores</vt:lpstr>
      <vt:lpstr>Semaphores For Mutual Exclusion</vt:lpstr>
      <vt:lpstr>Limitations of Semaphores</vt:lpstr>
      <vt:lpstr>Locking to Solve High Level Synchronization Problems</vt:lpstr>
      <vt:lpstr>Mutexes</vt:lpstr>
      <vt:lpstr>Object Level Locking</vt:lpstr>
      <vt:lpstr>Linux File Descriptor Locking</vt:lpstr>
      <vt:lpstr>Advisory vs Enforced Locking</vt:lpstr>
      <vt:lpstr>Linux Ranged File Locking</vt:lpstr>
      <vt:lpstr>Locking Problems</vt:lpstr>
      <vt:lpstr>Performance of Locking</vt:lpstr>
      <vt:lpstr>Locking Costs</vt:lpstr>
      <vt:lpstr>What If You Don’t Get Your Lock?</vt:lpstr>
      <vt:lpstr>What If Everyone Needs One Resource?</vt:lpstr>
      <vt:lpstr>Probability of Conflict</vt:lpstr>
      <vt:lpstr>Performance: Resource Convoys</vt:lpstr>
      <vt:lpstr>Priority Inversion</vt:lpstr>
      <vt:lpstr>Priority Inversion on Mars</vt:lpstr>
      <vt:lpstr>The Pathfinder Priority Inversion</vt:lpstr>
      <vt:lpstr>A Tale of Three Tasks</vt:lpstr>
      <vt:lpstr>What Went Wrong?</vt:lpstr>
      <vt:lpstr>The Priority Inversion at Work</vt:lpstr>
      <vt:lpstr>The Ultimate Effect</vt:lpstr>
      <vt:lpstr>Handling Priority  Inversion Problems</vt:lpstr>
      <vt:lpstr>Solving Priority Inversion</vt:lpstr>
      <vt:lpstr>The Fix in Action</vt:lpstr>
      <vt:lpstr>Solving Locking Problems</vt:lpstr>
      <vt:lpstr>Reducing Overhead of Locking</vt:lpstr>
      <vt:lpstr>Reducing Contention</vt:lpstr>
      <vt:lpstr>Eliminating Critical Sections</vt:lpstr>
      <vt:lpstr>Eliminate Preemption in Critical Section</vt:lpstr>
      <vt:lpstr>Reducing Time in Critical Section</vt:lpstr>
      <vt:lpstr>Reduced Frequency of Entering Critical Section</vt:lpstr>
      <vt:lpstr>Remove Requirement for Full Exclusivity</vt:lpstr>
      <vt:lpstr>Spread Requests Over More Resources</vt:lpstr>
      <vt:lpstr>Lock Granularity – Pools vs. Elements</vt:lpstr>
      <vt:lpstr>The Snake in the Garden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123</cp:revision>
  <cp:lastPrinted>2018-10-15T20:49:40Z</cp:lastPrinted>
  <dcterms:created xsi:type="dcterms:W3CDTF">2017-09-26T17:46:42Z</dcterms:created>
  <dcterms:modified xsi:type="dcterms:W3CDTF">2019-05-06T15:47:06Z</dcterms:modified>
</cp:coreProperties>
</file>