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7"/>
  </p:notesMasterIdLst>
  <p:sldIdLst>
    <p:sldId id="256" r:id="rId2"/>
    <p:sldId id="287" r:id="rId3"/>
    <p:sldId id="289" r:id="rId4"/>
    <p:sldId id="29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91" r:id="rId15"/>
    <p:sldId id="292" r:id="rId16"/>
    <p:sldId id="293" r:id="rId17"/>
    <p:sldId id="294" r:id="rId18"/>
    <p:sldId id="283" r:id="rId19"/>
    <p:sldId id="284" r:id="rId20"/>
    <p:sldId id="285" r:id="rId21"/>
    <p:sldId id="280" r:id="rId22"/>
    <p:sldId id="286" r:id="rId23"/>
    <p:sldId id="279" r:id="rId24"/>
    <p:sldId id="296" r:id="rId25"/>
    <p:sldId id="297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6318AE-1368-44D4-8B4D-8452BD89B38E}">
  <a:tblStyle styleId="{C36318AE-1368-44D4-8B4D-8452BD89B3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444"/>
  </p:normalViewPr>
  <p:slideViewPr>
    <p:cSldViewPr>
      <p:cViewPr varScale="1">
        <p:scale>
          <a:sx n="69" d="100"/>
          <a:sy n="69" d="100"/>
        </p:scale>
        <p:origin x="16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18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Shape 478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79" name="Shape 4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Shape 480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6944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19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7" name="Shape 4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4" cy="4111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3557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20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Shape 493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102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2266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22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030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374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3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109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4297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298825" y="220662"/>
            <a:ext cx="5580062" cy="124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4400" b="1" i="1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1600200" y="5529262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813175" y="6083300"/>
            <a:ext cx="2895600" cy="469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6816725" y="6083300"/>
            <a:ext cx="2127249" cy="469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‹#›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12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679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92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339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5331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43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46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309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35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9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CS35L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Winter 2019</a:t>
            </a:r>
            <a:endParaRPr lang="en-US" sz="44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967359"/>
              </p:ext>
            </p:extLst>
          </p:nvPr>
        </p:nvGraphicFramePr>
        <p:xfrm>
          <a:off x="486987" y="1600200"/>
          <a:ext cx="8215746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7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  <a:r>
                        <a:rPr lang="en-US" baseline="0" dirty="0"/>
                        <a:t> set:</a:t>
                      </a:r>
                      <a:endParaRPr lang="en-US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</a:t>
                      </a:r>
                      <a:endParaRPr lang="en-US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Slide</a:t>
                      </a:r>
                      <a:r>
                        <a:rPr lang="en-US" baseline="0" dirty="0"/>
                        <a:t> t</a:t>
                      </a:r>
                      <a:r>
                        <a:rPr lang="en-US" dirty="0"/>
                        <a:t>opics:</a:t>
                      </a:r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Shell scripting, regex, streams</a:t>
                      </a:r>
                      <a:endParaRPr lang="en-US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Assignment:</a:t>
                      </a:r>
                      <a:endParaRPr lang="en-US" dirty="0"/>
                    </a:p>
                  </a:txBody>
                  <a:tcPr marL="83820" marR="838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83820" marR="83820"/>
                </a:tc>
                <a:extLst>
                  <a:ext uri="{0D108BD9-81ED-4DB2-BD59-A6C34878D82A}">
                    <a16:rowId xmlns:a16="http://schemas.microsoft.com/office/drawing/2014/main" val="79538568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any version of the word “Google” that has an even number of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o’s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“G(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oo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)+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any version of the word “Google” that has fewer than 7 O’s?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“Go{0,6}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line(s) would this regular expression match? “^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T.+e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$”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The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Te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Three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Then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dirty="0"/>
              <a:t>E. The Two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buNone/>
            </a:pPr>
            <a:r>
              <a:rPr lang="en-US" dirty="0">
                <a:solidFill>
                  <a:srgbClr val="00B050"/>
                </a:solidFill>
              </a:rPr>
              <a:t>Answer: The, Three (ERE)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expression(s) would match the words “Ted”, “Ned” and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(T|N|S)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[T N S]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.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[L-U</a:t>
            </a:r>
            <a:r>
              <a:rPr lang="en-US" sz="2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]?</a:t>
            </a:r>
            <a:r>
              <a:rPr lang="en-US" sz="28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.*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285750">
              <a:buNone/>
            </a:pPr>
            <a:r>
              <a:rPr lang="en-US" dirty="0">
                <a:solidFill>
                  <a:srgbClr val="00B050"/>
                </a:solidFill>
              </a:rPr>
              <a:t>Answer: A., B., C., </a:t>
            </a:r>
          </a:p>
          <a:p>
            <a:pPr lvl="1" indent="-285750">
              <a:buNone/>
            </a:pPr>
            <a:r>
              <a:rPr lang="en-US" dirty="0">
                <a:solidFill>
                  <a:srgbClr val="00B050"/>
                </a:solidFill>
              </a:rPr>
              <a:t>			D., E. (ERE) 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all subdirectories within a directory?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–l | 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grep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“^d”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066800" y="22860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Task </a:t>
            </a:r>
            <a:r>
              <a:rPr lang="en-IN" dirty="0"/>
              <a:t>1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33400" y="1828800"/>
            <a:ext cx="8153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Initialize a variable j to 1 inside the script.</a:t>
            </a:r>
          </a:p>
          <a:p>
            <a:r>
              <a:rPr lang="en-IN" dirty="0" smtClean="0"/>
              <a:t>Write a while loop which prints j till it becomes equal to 10.</a:t>
            </a:r>
          </a:p>
          <a:p>
            <a:r>
              <a:rPr lang="en-IN" dirty="0" smtClean="0"/>
              <a:t>Exit the loop when j=11</a:t>
            </a:r>
          </a:p>
          <a:p>
            <a:r>
              <a:rPr lang="en-IN" dirty="0" smtClean="0"/>
              <a:t>Run the script and observe the output.</a:t>
            </a:r>
          </a:p>
        </p:txBody>
      </p:sp>
    </p:spTree>
    <p:extLst>
      <p:ext uri="{BB962C8B-B14F-4D97-AF65-F5344CB8AC3E}">
        <p14:creationId xmlns:p14="http://schemas.microsoft.com/office/powerpoint/2010/main" val="31517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066800" y="22860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Task 2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33400" y="1828800"/>
            <a:ext cx="8153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Create file with following text (singers.txt):</a:t>
            </a:r>
          </a:p>
          <a:p>
            <a:pPr marL="457200" lvl="1" indent="0">
              <a:buNone/>
              <a:defRPr/>
            </a:pPr>
            <a:r>
              <a:rPr lang="en-US" dirty="0"/>
              <a:t>1, Justin Timberlake</a:t>
            </a:r>
          </a:p>
          <a:p>
            <a:pPr marL="457200" lvl="1" indent="0">
              <a:buNone/>
              <a:defRPr/>
            </a:pPr>
            <a:r>
              <a:rPr lang="en-US" dirty="0"/>
              <a:t>2, Taylor Swift</a:t>
            </a:r>
          </a:p>
          <a:p>
            <a:pPr marL="457200" lvl="1" indent="0">
              <a:buNone/>
              <a:defRPr/>
            </a:pPr>
            <a:r>
              <a:rPr lang="en-US" dirty="0"/>
              <a:t>3, Mick Jagger</a:t>
            </a:r>
          </a:p>
          <a:p>
            <a:pPr marL="457200" lvl="1" indent="0">
              <a:buNone/>
              <a:defRPr/>
            </a:pPr>
            <a:r>
              <a:rPr lang="en-US" dirty="0"/>
              <a:t>4, Lady Gaga</a:t>
            </a:r>
          </a:p>
          <a:p>
            <a:pPr marL="457200" lvl="1" indent="0">
              <a:buNone/>
              <a:defRPr/>
            </a:pPr>
            <a:r>
              <a:rPr lang="en-US" dirty="0"/>
              <a:t>5, Johnny Trash</a:t>
            </a:r>
          </a:p>
          <a:p>
            <a:pPr marL="457200" lvl="1" indent="0">
              <a:buNone/>
              <a:defRPr/>
            </a:pPr>
            <a:r>
              <a:rPr lang="en-US" dirty="0"/>
              <a:t>6, Elvis Presley</a:t>
            </a:r>
          </a:p>
          <a:p>
            <a:pPr marL="457200" lvl="1" indent="0">
              <a:buNone/>
              <a:defRPr/>
            </a:pPr>
            <a:r>
              <a:rPr lang="en-US" dirty="0"/>
              <a:t>7, John Lennon</a:t>
            </a:r>
          </a:p>
          <a:p>
            <a:pPr lvl="1">
              <a:defRPr/>
            </a:pPr>
            <a:r>
              <a:rPr lang="en-US" dirty="0"/>
              <a:t>Print all singers having first name </a:t>
            </a:r>
            <a:r>
              <a:rPr lang="en-US" dirty="0" smtClean="0"/>
              <a:t>as ‘</a:t>
            </a:r>
            <a:r>
              <a:rPr lang="en-US" dirty="0"/>
              <a:t>John’</a:t>
            </a:r>
          </a:p>
          <a:p>
            <a:pPr lvl="2">
              <a:defRPr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Ans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-n '/John /p’ singers.txt &gt; john.txt</a:t>
            </a:r>
          </a:p>
          <a:p>
            <a:pPr lvl="1">
              <a:defRPr/>
            </a:pPr>
            <a:r>
              <a:rPr lang="en-US" dirty="0"/>
              <a:t>Change all , to ) in the file</a:t>
            </a:r>
          </a:p>
          <a:p>
            <a:pPr lvl="2">
              <a:defRPr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Ans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's/,/)/' singers.txt</a:t>
            </a:r>
          </a:p>
          <a:p>
            <a:pPr lvl="1">
              <a:defRPr/>
            </a:pPr>
            <a:r>
              <a:rPr lang="en-US" dirty="0"/>
              <a:t>Append a </a:t>
            </a:r>
            <a:r>
              <a:rPr lang="en-US" dirty="0" err="1"/>
              <a:t>fullstop</a:t>
            </a:r>
            <a:r>
              <a:rPr lang="en-US" dirty="0"/>
              <a:t> to the last</a:t>
            </a:r>
          </a:p>
          <a:p>
            <a:pPr lvl="2">
              <a:defRPr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Ans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's/$/./' singers.txt</a:t>
            </a:r>
          </a:p>
        </p:txBody>
      </p:sp>
    </p:spTree>
    <p:extLst>
      <p:ext uri="{BB962C8B-B14F-4D97-AF65-F5344CB8AC3E}">
        <p14:creationId xmlns:p14="http://schemas.microsoft.com/office/powerpoint/2010/main" val="12940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066800" y="22860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Task </a:t>
            </a:r>
            <a:r>
              <a:rPr lang="en-IN" dirty="0"/>
              <a:t>3</a:t>
            </a: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33400" y="1828800"/>
            <a:ext cx="8153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a file f1.txt with the following content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UPPER CASE LINE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 smtClean="0"/>
              <a:t>lower </a:t>
            </a:r>
            <a:r>
              <a:rPr lang="en-US" dirty="0"/>
              <a:t>case line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Break;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empty LINE</a:t>
            </a:r>
          </a:p>
          <a:p>
            <a:pPr marL="457200" lvl="1" indent="0">
              <a:lnSpc>
                <a:spcPct val="100000"/>
              </a:lnSpc>
              <a:buNone/>
              <a:defRPr/>
            </a:pPr>
            <a:r>
              <a:rPr lang="en-US" dirty="0"/>
              <a:t>Last line</a:t>
            </a:r>
          </a:p>
          <a:p>
            <a:r>
              <a:rPr lang="en-US" dirty="0"/>
              <a:t>Check for the given string ‘line/LINE’ in </a:t>
            </a:r>
            <a:r>
              <a:rPr lang="en-US" i="1" dirty="0"/>
              <a:t>text </a:t>
            </a:r>
            <a:r>
              <a:rPr lang="en-US" dirty="0"/>
              <a:t>files which </a:t>
            </a:r>
            <a:r>
              <a:rPr lang="en-US" i="1" dirty="0"/>
              <a:t>start with ‘f’ </a:t>
            </a:r>
            <a:r>
              <a:rPr lang="en-US" dirty="0"/>
              <a:t>and </a:t>
            </a:r>
            <a:r>
              <a:rPr lang="en-US" i="1" dirty="0"/>
              <a:t>end with a number.txt</a:t>
            </a:r>
          </a:p>
          <a:p>
            <a:r>
              <a:rPr lang="en-US" dirty="0"/>
              <a:t>Replace all upper case letters to lower case using </a:t>
            </a:r>
            <a:r>
              <a:rPr lang="en-US" dirty="0" err="1"/>
              <a:t>tr</a:t>
            </a:r>
            <a:r>
              <a:rPr lang="en-US" dirty="0"/>
              <a:t> </a:t>
            </a:r>
          </a:p>
          <a:p>
            <a:pPr lvl="1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Ans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tr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‘[:upper:]’ ‘[:lower:]’ &lt; f*[1-9].txt</a:t>
            </a:r>
          </a:p>
          <a:p>
            <a:r>
              <a:rPr lang="en-US" dirty="0"/>
              <a:t>Repeat the same using </a:t>
            </a:r>
            <a:r>
              <a:rPr lang="en-US" dirty="0" err="1"/>
              <a:t>sed</a:t>
            </a:r>
            <a:endParaRPr lang="en-US" dirty="0"/>
          </a:p>
          <a:p>
            <a:pPr lvl="1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Ans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sed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's/.*/\L&amp;/g' f*[1-9].txt</a:t>
            </a:r>
          </a:p>
          <a:p>
            <a:pPr>
              <a:defRPr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5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066800" y="228600"/>
            <a:ext cx="68580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/>
              <a:t>Task 4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533400" y="1828800"/>
            <a:ext cx="81534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Write a regex to validate an email with the following rules</a:t>
            </a:r>
          </a:p>
          <a:p>
            <a:pPr lvl="1"/>
            <a:r>
              <a:rPr lang="en-IN" dirty="0"/>
              <a:t>It should start with a lower case letter only</a:t>
            </a:r>
          </a:p>
          <a:p>
            <a:pPr lvl="1"/>
            <a:r>
              <a:rPr lang="en-IN" dirty="0"/>
              <a:t>It should have the domain name as gmail.com (string representation is @gmail.com</a:t>
            </a:r>
            <a:r>
              <a:rPr lang="en-IN" dirty="0" smtClean="0"/>
              <a:t>)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Ans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: ^[a-z].*@gmail\.com</a:t>
            </a:r>
          </a:p>
        </p:txBody>
      </p:sp>
    </p:spTree>
    <p:extLst>
      <p:ext uri="{BB962C8B-B14F-4D97-AF65-F5344CB8AC3E}">
        <p14:creationId xmlns:p14="http://schemas.microsoft.com/office/powerpoint/2010/main" val="100832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>
            <a:spLocks noGrp="1"/>
          </p:cNvSpPr>
          <p:nvPr>
            <p:ph type="title" idx="4294967295"/>
          </p:nvPr>
        </p:nvSpPr>
        <p:spPr>
          <a:xfrm>
            <a:off x="685800" y="2209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400" b="1" i="0" u="none" strike="noStrike" cap="none" dirty="0">
                <a:solidFill>
                  <a:srgbClr val="000000"/>
                </a:solidFill>
                <a:ea typeface="Arial"/>
                <a:sym typeface="Arial"/>
              </a:rPr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176994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/>
          <p:nvPr/>
        </p:nvSpPr>
        <p:spPr>
          <a:xfrm>
            <a:off x="381000" y="220662"/>
            <a:ext cx="8497888" cy="1244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Times New Roman"/>
              <a:buNone/>
            </a:pPr>
            <a:r>
              <a:rPr lang="en-US" sz="4000" b="1" i="0" u="none" strike="noStrike" cap="none" dirty="0">
                <a:solidFill>
                  <a:srgbClr val="8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What is Lab 2 About?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868362" y="1295400"/>
            <a:ext cx="7696199" cy="56340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Build a spelling checker for the Hawaiian language</a:t>
            </a: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(Get familiar with sort,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comm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and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commands!)</a:t>
            </a: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1313" marR="0" lvl="0" indent="-3413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Steps: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Download a copy of web page containing basic English-to-Hawaiian dictionary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Extract only the Hawaiian words from the web page to build a simple Hawaiian dictionary. Save it to a file called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hwords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(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site scraping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Automate site scraping: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buildwords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script (cat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hwnwdseng.htm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|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buildwords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&gt;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hwords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Modify the command in the lab assignment to act as a spelling checker for Hawaiian</a:t>
            </a:r>
          </a:p>
          <a:p>
            <a:pPr marL="1198563" marR="0" lvl="1" indent="-4619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Use your spelling checker to check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hwords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and the lab web page for spelling mistakes</a:t>
            </a:r>
          </a:p>
        </p:txBody>
      </p:sp>
    </p:spTree>
    <p:extLst>
      <p:ext uri="{BB962C8B-B14F-4D97-AF65-F5344CB8AC3E}">
        <p14:creationId xmlns:p14="http://schemas.microsoft.com/office/powerpoint/2010/main" val="18277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676400" y="381000"/>
            <a:ext cx="5715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 err="1" smtClean="0"/>
              <a:t>sed</a:t>
            </a:r>
            <a:endParaRPr lang="en-IN" sz="4800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57200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</a:t>
            </a:r>
            <a:r>
              <a:rPr lang="en-IN" dirty="0" smtClean="0"/>
              <a:t>tream editor, modifies the input as specified by the command(s)</a:t>
            </a:r>
          </a:p>
          <a:p>
            <a:r>
              <a:rPr lang="en-IN" dirty="0"/>
              <a:t>Can be used for:</a:t>
            </a:r>
          </a:p>
          <a:p>
            <a:pPr marL="457200" lvl="2" indent="-457200" defTabSz="333756">
              <a:buFont typeface="Arial" charset="0"/>
              <a:buChar char="•"/>
              <a:defRPr sz="2700"/>
            </a:pPr>
            <a:r>
              <a:rPr lang="en-US" sz="2000" dirty="0"/>
              <a:t>Printing specific lines or address ranges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–n ‘1p’ sedFile.txt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–n ‘1,5p’ sedFile.txt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–n ‘1~2p’ sedFile.txt</a:t>
            </a:r>
          </a:p>
          <a:p>
            <a:pPr marL="457200" lvl="2" indent="-457200" defTabSz="333756">
              <a:buFont typeface="Arial" charset="0"/>
              <a:buChar char="•"/>
              <a:defRPr sz="2700"/>
            </a:pPr>
            <a:r>
              <a:rPr lang="en-US" sz="2000" dirty="0"/>
              <a:t>Deleting text</a:t>
            </a:r>
          </a:p>
          <a:p>
            <a:pPr marL="682625" lvl="3" indent="-457200" defTabSz="333756">
              <a:buFont typeface="Arial" charset="0"/>
              <a:buChar char="•"/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'1~2d' sedFile.txt</a:t>
            </a:r>
          </a:p>
          <a:p>
            <a:pPr marL="457200" lvl="2" indent="-457200" defTabSz="333756">
              <a:buFont typeface="Arial" charset="0"/>
              <a:buChar char="•"/>
              <a:defRPr sz="2700"/>
            </a:pPr>
            <a:r>
              <a:rPr lang="en-US" sz="2000" dirty="0"/>
              <a:t>Substituting text - s/regex/replacement/flags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's/cat/dog/' file.txt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's/cat/dog/g' file.txt</a:t>
            </a:r>
          </a:p>
          <a:p>
            <a:pPr lvl="2" defTabSz="333756">
              <a:defRPr sz="2700"/>
            </a:pPr>
            <a:r>
              <a:rPr lang="en-US" sz="2000" dirty="0" err="1"/>
              <a:t>sed</a:t>
            </a:r>
            <a:r>
              <a:rPr lang="en-US" sz="2000" dirty="0"/>
              <a:t> 's/&lt;[^&gt;]*&gt;//g' </a:t>
            </a:r>
            <a:r>
              <a:rPr lang="en-US" sz="2000" dirty="0" smtClean="0"/>
              <a:t>a.html</a:t>
            </a:r>
          </a:p>
          <a:p>
            <a:pPr lvl="2" defTabSz="333756">
              <a:defRPr sz="2700"/>
            </a:pPr>
            <a:r>
              <a:rPr lang="en-US" altLang="en-US" sz="2000" dirty="0" err="1"/>
              <a:t>sed</a:t>
            </a:r>
            <a:r>
              <a:rPr lang="en-US" altLang="en-US" sz="2000" dirty="0"/>
              <a:t> ‘s/</a:t>
            </a:r>
            <a:r>
              <a:rPr lang="en-US" altLang="en-US" sz="2000" b="1" i="1" dirty="0" err="1"/>
              <a:t>regExpr</a:t>
            </a:r>
            <a:r>
              <a:rPr lang="en-US" altLang="en-US" sz="2000" dirty="0"/>
              <a:t>/</a:t>
            </a:r>
            <a:r>
              <a:rPr lang="en-US" altLang="en-US" sz="2000" b="1" i="1" dirty="0" err="1"/>
              <a:t>replText</a:t>
            </a:r>
            <a:r>
              <a:rPr lang="en-US" altLang="en-US" sz="2000" dirty="0" smtClean="0"/>
              <a:t>/’</a:t>
            </a:r>
            <a:r>
              <a:rPr lang="en-US" altLang="en-US" sz="2000" b="1" i="1" dirty="0" smtClean="0"/>
              <a:t> </a:t>
            </a:r>
            <a:r>
              <a:rPr lang="en-US" altLang="en-US" sz="2100" dirty="0"/>
              <a:t>filename</a:t>
            </a:r>
            <a:endParaRPr lang="en-US" sz="21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8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dirty="0">
                <a:solidFill>
                  <a:srgbClr val="8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Useful Text Processing Tools</a:t>
            </a:r>
          </a:p>
        </p:txBody>
      </p:sp>
      <p:sp>
        <p:nvSpPr>
          <p:cNvPr id="498" name="Shape 49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30213" marR="0" lvl="0" indent="-328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wc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  outputs a one-line report of lines, words, and bytes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head: extract top of files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tail: extracts bottom of files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 translate or delete characters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grep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 print lines matching a pattern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sort: sort lines of text files</a:t>
            </a:r>
          </a:p>
          <a:p>
            <a:pPr marL="430213" marR="0" lvl="0" indent="-3286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sed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: filtering and transforming text</a:t>
            </a:r>
          </a:p>
        </p:txBody>
      </p:sp>
    </p:spTree>
    <p:extLst>
      <p:ext uri="{BB962C8B-B14F-4D97-AF65-F5344CB8AC3E}">
        <p14:creationId xmlns:p14="http://schemas.microsoft.com/office/powerpoint/2010/main" val="8212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Lab2.log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.log is the same as .txt – no difference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 used wget to download the webpage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 ….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Answer to #3 here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read basically like a lab journal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things concise!</a:t>
            </a:r>
          </a:p>
        </p:txBody>
      </p:sp>
    </p:spTree>
    <p:extLst>
      <p:ext uri="{BB962C8B-B14F-4D97-AF65-F5344CB8AC3E}">
        <p14:creationId xmlns:p14="http://schemas.microsoft.com/office/powerpoint/2010/main" val="1668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i="0" u="none" strike="noStrike" cap="none" dirty="0">
                <a:solidFill>
                  <a:srgbClr val="8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Lab Hints</a:t>
            </a:r>
          </a:p>
        </p:txBody>
      </p:sp>
      <p:sp>
        <p:nvSpPr>
          <p:cNvPr id="506" name="Shape 50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49263" marR="0" lvl="0" indent="-3476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Run your script on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seasnet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servers before submitting to CCLE</a:t>
            </a: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'/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patternstart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/,/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patternstop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/d‘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delete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patternstart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to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patternstop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works across multiple lines</a:t>
            </a:r>
            <a:b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will delete all lines starting with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patternstart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to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patternstop</a:t>
            </a:r>
            <a:endParaRPr lang="en-US" sz="16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The Hawaiian words html page uses \r and \n for new lines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od –c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hwnwdseng.htm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		to see the ASCII characters</a:t>
            </a: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You can delete blank white spaces such as tab or space using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-d '[:blank:]’</a:t>
            </a:r>
          </a:p>
          <a:p>
            <a:pPr marL="849313" marR="0" lvl="1" indent="-29051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Use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-s to squeeze multiple new lines into one</a:t>
            </a: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54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sed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's/&lt;[^&gt;]*&gt;//g'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a.html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to remove all HTML tags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endParaRPr lang="en-US"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87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Buildwords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Hawaiian.html -&gt; buildwords -&gt; hwords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Buildwords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from STDIN and perform work on input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to STDOUT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./buildwords &lt; hawaiian.html &gt; hwords</a:t>
            </a:r>
          </a:p>
        </p:txBody>
      </p:sp>
    </p:spTree>
    <p:extLst>
      <p:ext uri="{BB962C8B-B14F-4D97-AF65-F5344CB8AC3E}">
        <p14:creationId xmlns:p14="http://schemas.microsoft.com/office/powerpoint/2010/main" val="12183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83127"/>
            <a:ext cx="8458200" cy="14507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rialMT"/>
              </a:rPr>
              <a:t>Character Sets and </a:t>
            </a:r>
            <a:r>
              <a:rPr lang="en-US" dirty="0" smtClean="0">
                <a:solidFill>
                  <a:schemeClr val="tx1"/>
                </a:solidFill>
                <a:latin typeface="ArialMT"/>
              </a:rPr>
              <a:t>Encodings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• ASCII (both a character set and an Encoding):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128 </a:t>
            </a:r>
            <a:r>
              <a:rPr lang="en-US" sz="2200" dirty="0">
                <a:solidFill>
                  <a:schemeClr val="tx1"/>
                </a:solidFill>
              </a:rPr>
              <a:t>Characters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Encoded </a:t>
            </a:r>
            <a:r>
              <a:rPr lang="en-US" sz="2200" dirty="0">
                <a:solidFill>
                  <a:schemeClr val="tx1"/>
                </a:solidFill>
              </a:rPr>
              <a:t>with bytes for each character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Byte </a:t>
            </a:r>
            <a:r>
              <a:rPr lang="en-US" sz="2200" dirty="0">
                <a:solidFill>
                  <a:schemeClr val="tx1"/>
                </a:solidFill>
              </a:rPr>
              <a:t>values 128-255 </a:t>
            </a:r>
            <a:r>
              <a:rPr lang="en-US" sz="2200" dirty="0" smtClean="0">
                <a:solidFill>
                  <a:schemeClr val="tx1"/>
                </a:solidFill>
              </a:rPr>
              <a:t>not </a:t>
            </a:r>
            <a:r>
              <a:rPr lang="en-US" sz="2200" dirty="0">
                <a:solidFill>
                  <a:schemeClr val="tx1"/>
                </a:solidFill>
              </a:rPr>
              <a:t>used (invalid)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Uniform </a:t>
            </a:r>
            <a:r>
              <a:rPr lang="en-US" sz="2200" dirty="0">
                <a:solidFill>
                  <a:schemeClr val="tx1"/>
                </a:solidFill>
              </a:rPr>
              <a:t>Length Code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• Unicode (Character set):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1,112,064 valid code points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• UTF-8 (Encoding):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All </a:t>
            </a:r>
            <a:r>
              <a:rPr lang="en-US" sz="2200" dirty="0">
                <a:solidFill>
                  <a:schemeClr val="tx1"/>
                </a:solidFill>
              </a:rPr>
              <a:t>code points between 1-4 bytes (</a:t>
            </a:r>
            <a:r>
              <a:rPr lang="en-US" sz="2200" dirty="0" err="1">
                <a:solidFill>
                  <a:schemeClr val="tx1"/>
                </a:solidFill>
              </a:rPr>
              <a:t>var</a:t>
            </a:r>
            <a:r>
              <a:rPr lang="en-US" sz="2200" dirty="0">
                <a:solidFill>
                  <a:schemeClr val="tx1"/>
                </a:solidFill>
              </a:rPr>
              <a:t> length)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Prefix-free </a:t>
            </a:r>
            <a:r>
              <a:rPr lang="en-US" sz="2200" dirty="0">
                <a:solidFill>
                  <a:schemeClr val="tx1"/>
                </a:solidFill>
              </a:rPr>
              <a:t>code -- No 2 code points have same prefix</a:t>
            </a:r>
          </a:p>
          <a:p>
            <a:pPr lvl="1">
              <a:spcBef>
                <a:spcPts val="0"/>
              </a:spcBef>
            </a:pPr>
            <a:r>
              <a:rPr lang="en-US" sz="2200" dirty="0" smtClean="0">
                <a:solidFill>
                  <a:schemeClr val="tx1"/>
                </a:solidFill>
              </a:rPr>
              <a:t>ASCII </a:t>
            </a:r>
            <a:r>
              <a:rPr lang="en-US" sz="2200" dirty="0">
                <a:solidFill>
                  <a:schemeClr val="tx1"/>
                </a:solidFill>
              </a:rPr>
              <a:t>is a subset with same byte representation</a:t>
            </a:r>
          </a:p>
          <a:p>
            <a:pPr lvl="2">
              <a:spcBef>
                <a:spcPts val="0"/>
              </a:spcBef>
            </a:pPr>
            <a:r>
              <a:rPr lang="en-US" sz="1800" dirty="0" smtClean="0">
                <a:solidFill>
                  <a:schemeClr val="tx1"/>
                </a:solidFill>
              </a:rPr>
              <a:t>Therefore</a:t>
            </a:r>
            <a:r>
              <a:rPr lang="en-US" sz="1800" dirty="0">
                <a:solidFill>
                  <a:schemeClr val="tx1"/>
                </a:solidFill>
              </a:rPr>
              <a:t>, all non-ASCII characters have a prefix that starts with an </a:t>
            </a:r>
            <a:r>
              <a:rPr lang="en-US" sz="1800" dirty="0" err="1" smtClean="0">
                <a:solidFill>
                  <a:schemeClr val="tx1"/>
                </a:solidFill>
              </a:rPr>
              <a:t>ascii</a:t>
            </a:r>
            <a:r>
              <a:rPr lang="en-US" sz="1800" dirty="0" smtClean="0">
                <a:solidFill>
                  <a:schemeClr val="tx1"/>
                </a:solidFill>
              </a:rPr>
              <a:t>-invalid byte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4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83127"/>
            <a:ext cx="84582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MT"/>
              </a:rPr>
              <a:t>Locales </a:t>
            </a:r>
            <a:r>
              <a:rPr lang="en-US" dirty="0">
                <a:solidFill>
                  <a:schemeClr val="tx1"/>
                </a:solidFill>
                <a:latin typeface="ArialMT"/>
              </a:rPr>
              <a:t>and </a:t>
            </a:r>
            <a:r>
              <a:rPr lang="en-US" dirty="0" smtClean="0">
                <a:solidFill>
                  <a:schemeClr val="tx1"/>
                </a:solidFill>
                <a:latin typeface="ArialMT"/>
              </a:rPr>
              <a:t>Encodings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863841" cy="402336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MT"/>
              </a:rPr>
              <a:t>Locale variables determine sequence order, character sets, </a:t>
            </a:r>
            <a:r>
              <a:rPr lang="en-US" sz="2400" dirty="0" smtClean="0">
                <a:solidFill>
                  <a:schemeClr val="tx1"/>
                </a:solidFill>
                <a:latin typeface="ArialMT"/>
              </a:rPr>
              <a:t>and much </a:t>
            </a:r>
            <a:r>
              <a:rPr lang="en-US" sz="2400" dirty="0">
                <a:solidFill>
                  <a:schemeClr val="tx1"/>
                </a:solidFill>
                <a:latin typeface="ArialMT"/>
              </a:rPr>
              <a:t>more.</a:t>
            </a:r>
          </a:p>
          <a:p>
            <a:r>
              <a:rPr lang="en-US" sz="2400" dirty="0">
                <a:solidFill>
                  <a:schemeClr val="tx1"/>
                </a:solidFill>
                <a:latin typeface="ArialMT"/>
              </a:rPr>
              <a:t>• Try: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MT"/>
              </a:rPr>
              <a:t>LC_ALL=en_US.UTF-8 </a:t>
            </a:r>
            <a:r>
              <a:rPr lang="en-US" dirty="0" err="1">
                <a:solidFill>
                  <a:schemeClr val="tx1"/>
                </a:solidFill>
                <a:latin typeface="ArialMT"/>
              </a:rPr>
              <a:t>grep</a:t>
            </a:r>
            <a:r>
              <a:rPr lang="en-US" dirty="0">
                <a:solidFill>
                  <a:schemeClr val="tx1"/>
                </a:solidFill>
                <a:latin typeface="ArialMT"/>
              </a:rPr>
              <a:t> “^[[:print:]]*$”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ArialMT"/>
              </a:rPr>
              <a:t>LC_ALL</a:t>
            </a:r>
            <a:r>
              <a:rPr lang="en-US" dirty="0">
                <a:solidFill>
                  <a:schemeClr val="tx1"/>
                </a:solidFill>
                <a:latin typeface="ArialMT"/>
              </a:rPr>
              <a:t>=“C” </a:t>
            </a:r>
            <a:r>
              <a:rPr lang="en-US" dirty="0" err="1">
                <a:solidFill>
                  <a:schemeClr val="tx1"/>
                </a:solidFill>
                <a:latin typeface="ArialMT"/>
              </a:rPr>
              <a:t>grep</a:t>
            </a:r>
            <a:r>
              <a:rPr lang="en-US" dirty="0">
                <a:solidFill>
                  <a:schemeClr val="tx1"/>
                </a:solidFill>
                <a:latin typeface="ArialMT"/>
              </a:rPr>
              <a:t> “^[[:print</a:t>
            </a:r>
            <a:r>
              <a:rPr lang="en-US" dirty="0" smtClean="0">
                <a:solidFill>
                  <a:schemeClr val="tx1"/>
                </a:solidFill>
                <a:latin typeface="ArialMT"/>
              </a:rPr>
              <a:t>:]]*$”</a:t>
            </a:r>
            <a:endParaRPr lang="en-US" dirty="0">
              <a:solidFill>
                <a:schemeClr val="tx1"/>
              </a:solidFill>
              <a:latin typeface="ArialMT"/>
            </a:endParaRPr>
          </a:p>
          <a:p>
            <a:pPr marL="201168" lvl="1" indent="0">
              <a:buNone/>
            </a:pPr>
            <a:r>
              <a:rPr lang="en-US" sz="2400" dirty="0" smtClean="0">
                <a:solidFill>
                  <a:schemeClr val="tx1"/>
                </a:solidFill>
                <a:latin typeface="ArialMT"/>
              </a:rPr>
              <a:t>on </a:t>
            </a:r>
            <a:r>
              <a:rPr lang="en-US" sz="2400" dirty="0">
                <a:solidFill>
                  <a:schemeClr val="tx1"/>
                </a:solidFill>
                <a:latin typeface="ArialMT"/>
              </a:rPr>
              <a:t>files where certain lines have </a:t>
            </a:r>
            <a:r>
              <a:rPr lang="en-US" sz="2400" dirty="0" smtClean="0">
                <a:solidFill>
                  <a:schemeClr val="tx1"/>
                </a:solidFill>
                <a:latin typeface="ArialMT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ArialMT"/>
              </a:rPr>
            </a:br>
            <a:r>
              <a:rPr lang="en-US" sz="2400" dirty="0" smtClean="0">
                <a:solidFill>
                  <a:schemeClr val="tx1"/>
                </a:solidFill>
                <a:latin typeface="ArialMT"/>
              </a:rPr>
              <a:t>non-</a:t>
            </a:r>
            <a:r>
              <a:rPr lang="en-US" sz="2400" dirty="0" err="1" smtClean="0">
                <a:solidFill>
                  <a:schemeClr val="tx1"/>
                </a:solidFill>
                <a:latin typeface="ArialMT"/>
              </a:rPr>
              <a:t>ascii</a:t>
            </a:r>
            <a:r>
              <a:rPr lang="en-US" sz="2400" dirty="0" smtClean="0">
                <a:solidFill>
                  <a:schemeClr val="tx1"/>
                </a:solidFill>
                <a:latin typeface="ArialMT"/>
              </a:rPr>
              <a:t> characters</a:t>
            </a:r>
            <a:endParaRPr lang="en-US" sz="2400" dirty="0">
              <a:solidFill>
                <a:schemeClr val="tx1"/>
              </a:solidFill>
              <a:latin typeface="ArialMT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89468" y="3156802"/>
            <a:ext cx="236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-BoldMT"/>
              </a:rPr>
              <a:t>Example File:</a:t>
            </a:r>
          </a:p>
          <a:p>
            <a:r>
              <a:rPr lang="en-US" dirty="0">
                <a:solidFill>
                  <a:schemeClr val="tx1"/>
                </a:solidFill>
                <a:latin typeface="ArialMT"/>
              </a:rPr>
              <a:t>first line</a:t>
            </a:r>
          </a:p>
          <a:p>
            <a:r>
              <a:rPr lang="en-US" dirty="0">
                <a:solidFill>
                  <a:schemeClr val="tx1"/>
                </a:solidFill>
                <a:latin typeface="ArialMT"/>
              </a:rPr>
              <a:t>abandon </a:t>
            </a:r>
            <a:r>
              <a:rPr lang="en-US" dirty="0" err="1">
                <a:solidFill>
                  <a:schemeClr val="tx1"/>
                </a:solidFill>
                <a:latin typeface="ArialMT"/>
              </a:rPr>
              <a:t>əˈbandən</a:t>
            </a:r>
            <a:endParaRPr lang="en-US" dirty="0">
              <a:solidFill>
                <a:schemeClr val="tx1"/>
              </a:solidFill>
              <a:latin typeface="ArialMT"/>
            </a:endParaRPr>
          </a:p>
          <a:p>
            <a:r>
              <a:rPr lang="en-US" dirty="0">
                <a:solidFill>
                  <a:schemeClr val="tx1"/>
                </a:solidFill>
                <a:latin typeface="ArialMT"/>
              </a:rPr>
              <a:t>ability </a:t>
            </a:r>
            <a:r>
              <a:rPr lang="en-US" dirty="0" err="1">
                <a:solidFill>
                  <a:schemeClr val="tx1"/>
                </a:solidFill>
                <a:latin typeface="ArialMT"/>
              </a:rPr>
              <a:t>əˈbɪləti</a:t>
            </a:r>
            <a:endParaRPr lang="en-US" dirty="0">
              <a:solidFill>
                <a:schemeClr val="tx1"/>
              </a:solidFill>
              <a:latin typeface="ArialMT"/>
            </a:endParaRPr>
          </a:p>
          <a:p>
            <a:r>
              <a:rPr lang="en-US" dirty="0">
                <a:solidFill>
                  <a:schemeClr val="tx1"/>
                </a:solidFill>
                <a:latin typeface="ArialMT"/>
              </a:rPr>
              <a:t>able ˈ</a:t>
            </a:r>
            <a:r>
              <a:rPr lang="en-US" dirty="0" err="1">
                <a:solidFill>
                  <a:schemeClr val="tx1"/>
                </a:solidFill>
                <a:latin typeface="ArialMT"/>
              </a:rPr>
              <a:t>eɪbəl</a:t>
            </a:r>
            <a:endParaRPr lang="en-US" dirty="0">
              <a:solidFill>
                <a:schemeClr val="tx1"/>
              </a:solidFill>
              <a:latin typeface="ArialMT"/>
            </a:endParaRPr>
          </a:p>
          <a:p>
            <a:r>
              <a:rPr lang="en-US" dirty="0">
                <a:solidFill>
                  <a:schemeClr val="tx1"/>
                </a:solidFill>
                <a:latin typeface="ArialMT"/>
              </a:rPr>
              <a:t>able ˈ</a:t>
            </a:r>
            <a:r>
              <a:rPr lang="en-US" dirty="0" err="1">
                <a:solidFill>
                  <a:schemeClr val="tx1"/>
                </a:solidFill>
                <a:latin typeface="ArialMT"/>
              </a:rPr>
              <a:t>eɪbl</a:t>
            </a:r>
            <a:endParaRPr lang="en-US" dirty="0">
              <a:solidFill>
                <a:schemeClr val="tx1"/>
              </a:solidFill>
              <a:latin typeface="ArialMT"/>
            </a:endParaRPr>
          </a:p>
          <a:p>
            <a:r>
              <a:rPr lang="en-US" dirty="0">
                <a:solidFill>
                  <a:schemeClr val="tx1"/>
                </a:solidFill>
                <a:latin typeface="ArialMT"/>
              </a:rPr>
              <a:t>abortion </a:t>
            </a:r>
            <a:r>
              <a:rPr lang="en-US" dirty="0" err="1">
                <a:solidFill>
                  <a:schemeClr val="tx1"/>
                </a:solidFill>
                <a:latin typeface="ArialMT"/>
              </a:rPr>
              <a:t>əˈbɔrʃən</a:t>
            </a:r>
            <a:endParaRPr lang="en-US" dirty="0">
              <a:solidFill>
                <a:schemeClr val="tx1"/>
              </a:solidFill>
              <a:latin typeface="ArialMT"/>
            </a:endParaRPr>
          </a:p>
          <a:p>
            <a:r>
              <a:rPr lang="en-US" dirty="0">
                <a:solidFill>
                  <a:schemeClr val="tx1"/>
                </a:solidFill>
                <a:latin typeface="ArialMT"/>
              </a:rPr>
              <a:t>abortion </a:t>
            </a:r>
            <a:r>
              <a:rPr lang="en-US" dirty="0" err="1">
                <a:solidFill>
                  <a:schemeClr val="tx1"/>
                </a:solidFill>
                <a:latin typeface="ArialMT"/>
              </a:rPr>
              <a:t>əˈbɔrʃn</a:t>
            </a:r>
            <a:endParaRPr lang="en-US" dirty="0">
              <a:solidFill>
                <a:schemeClr val="tx1"/>
              </a:solidFill>
              <a:latin typeface="ArialMT"/>
            </a:endParaRPr>
          </a:p>
          <a:p>
            <a:r>
              <a:rPr lang="en-US" dirty="0">
                <a:solidFill>
                  <a:schemeClr val="tx1"/>
                </a:solidFill>
                <a:latin typeface="ArialMT"/>
              </a:rPr>
              <a:t>about </a:t>
            </a:r>
            <a:r>
              <a:rPr lang="en-US" dirty="0" err="1">
                <a:solidFill>
                  <a:schemeClr val="tx1"/>
                </a:solidFill>
                <a:latin typeface="ArialMT"/>
              </a:rPr>
              <a:t>əˈbaʊt</a:t>
            </a:r>
            <a:endParaRPr lang="en-US" dirty="0">
              <a:solidFill>
                <a:schemeClr val="tx1"/>
              </a:solidFill>
              <a:latin typeface="ArialMT"/>
            </a:endParaRPr>
          </a:p>
          <a:p>
            <a:r>
              <a:rPr lang="en-US" dirty="0">
                <a:solidFill>
                  <a:schemeClr val="tx1"/>
                </a:solidFill>
                <a:latin typeface="ArialMT"/>
              </a:rPr>
              <a:t>above </a:t>
            </a:r>
            <a:r>
              <a:rPr lang="en-US" dirty="0" err="1">
                <a:solidFill>
                  <a:schemeClr val="tx1"/>
                </a:solidFill>
                <a:latin typeface="ArialMT"/>
              </a:rPr>
              <a:t>əˈbʌv</a:t>
            </a:r>
            <a:endParaRPr lang="en-US" dirty="0">
              <a:solidFill>
                <a:schemeClr val="tx1"/>
              </a:solidFill>
              <a:latin typeface="ArialMT"/>
            </a:endParaRPr>
          </a:p>
          <a:p>
            <a:r>
              <a:rPr lang="en-US" dirty="0">
                <a:solidFill>
                  <a:schemeClr val="tx1"/>
                </a:solidFill>
                <a:latin typeface="ArialMT"/>
              </a:rPr>
              <a:t>abroad </a:t>
            </a:r>
            <a:r>
              <a:rPr lang="en-US" dirty="0" err="1">
                <a:solidFill>
                  <a:schemeClr val="tx1"/>
                </a:solidFill>
                <a:latin typeface="ArialMT"/>
              </a:rPr>
              <a:t>əˈbrɔd</a:t>
            </a:r>
            <a:endParaRPr lang="en-US" dirty="0">
              <a:solidFill>
                <a:schemeClr val="tx1"/>
              </a:solidFill>
              <a:latin typeface="ArialMT"/>
            </a:endParaRPr>
          </a:p>
          <a:p>
            <a:r>
              <a:rPr lang="en-US" dirty="0">
                <a:solidFill>
                  <a:schemeClr val="tx1"/>
                </a:solidFill>
                <a:latin typeface="ArialMT"/>
              </a:rPr>
              <a:t>last line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3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990600" y="609600"/>
            <a:ext cx="7848600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 err="1"/>
              <a:t>g</a:t>
            </a:r>
            <a:r>
              <a:rPr lang="en-IN" sz="4800" dirty="0" err="1" smtClean="0"/>
              <a:t>rep</a:t>
            </a:r>
            <a:r>
              <a:rPr lang="en-IN" sz="4800" dirty="0"/>
              <a:t/>
            </a:r>
            <a:br>
              <a:rPr lang="en-IN" sz="4800" dirty="0"/>
            </a:br>
            <a:r>
              <a:rPr lang="en-IN" sz="4800" dirty="0" smtClean="0"/>
              <a:t>(Global Regular Expression Print)</a:t>
            </a:r>
            <a:r>
              <a:rPr lang="en-IN" dirty="0" smtClean="0"/>
              <a:t>	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09600" y="1905000"/>
            <a:ext cx="75438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A Unix command to search files/text for the occurrence of a string of characters that matches a specified pattern</a:t>
            </a:r>
          </a:p>
          <a:p>
            <a:r>
              <a:rPr lang="en-IN" dirty="0" smtClean="0"/>
              <a:t>Usage: </a:t>
            </a:r>
          </a:p>
          <a:p>
            <a:pPr lvl="1"/>
            <a:r>
              <a:rPr lang="en-IN" dirty="0" smtClean="0"/>
              <a:t>grep [option(s)] pattern [file(s)]</a:t>
            </a:r>
          </a:p>
        </p:txBody>
      </p:sp>
    </p:spTree>
    <p:extLst>
      <p:ext uri="{BB962C8B-B14F-4D97-AF65-F5344CB8AC3E}">
        <p14:creationId xmlns:p14="http://schemas.microsoft.com/office/powerpoint/2010/main" val="142847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685800" y="457200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dirty="0" err="1" smtClean="0"/>
              <a:t>awk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85800" y="1905000"/>
            <a:ext cx="82296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 smtClean="0"/>
              <a:t>awk</a:t>
            </a:r>
            <a:r>
              <a:rPr lang="en-IN" dirty="0" smtClean="0"/>
              <a:t> is more than a command; it’s a programming language by itself</a:t>
            </a:r>
          </a:p>
          <a:p>
            <a:r>
              <a:rPr lang="en-IN" dirty="0" smtClean="0"/>
              <a:t>Utility/language for data extraction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awk</a:t>
            </a:r>
            <a:r>
              <a:rPr lang="en-IN" dirty="0" smtClean="0"/>
              <a:t> views a text file as records and fields</a:t>
            </a:r>
          </a:p>
          <a:p>
            <a:r>
              <a:rPr lang="en-IN" dirty="0" smtClean="0"/>
              <a:t>Usage:</a:t>
            </a:r>
          </a:p>
          <a:p>
            <a:pPr lvl="1"/>
            <a:r>
              <a:rPr lang="en-IN" dirty="0" err="1"/>
              <a:t>a</a:t>
            </a:r>
            <a:r>
              <a:rPr lang="en-IN" dirty="0" err="1" smtClean="0"/>
              <a:t>wk</a:t>
            </a:r>
            <a:r>
              <a:rPr lang="en-IN" dirty="0" smtClean="0"/>
              <a:t> ‘/search pattern/ {Actions}’ file</a:t>
            </a:r>
          </a:p>
          <a:p>
            <a:r>
              <a:rPr lang="en-IN" dirty="0" smtClean="0"/>
              <a:t>Examples:</a:t>
            </a:r>
          </a:p>
          <a:p>
            <a:pPr lvl="1"/>
            <a:r>
              <a:rPr lang="en-IN" dirty="0" err="1"/>
              <a:t>a</a:t>
            </a:r>
            <a:r>
              <a:rPr lang="en-IN" dirty="0" err="1" smtClean="0"/>
              <a:t>wk</a:t>
            </a:r>
            <a:r>
              <a:rPr lang="en-IN" dirty="0" smtClean="0"/>
              <a:t> ‘{print;}’ file.txt   // print the file line by line; default behaviour</a:t>
            </a:r>
          </a:p>
          <a:p>
            <a:pPr lvl="1"/>
            <a:r>
              <a:rPr lang="en-IN" dirty="0" err="1"/>
              <a:t>awk</a:t>
            </a:r>
            <a:r>
              <a:rPr lang="en-IN" dirty="0"/>
              <a:t> </a:t>
            </a:r>
            <a:r>
              <a:rPr lang="en-IN" dirty="0" smtClean="0"/>
              <a:t>‘/Hello/ {print</a:t>
            </a:r>
            <a:r>
              <a:rPr lang="en-IN" dirty="0"/>
              <a:t>;}’ </a:t>
            </a:r>
            <a:r>
              <a:rPr lang="en-IN" dirty="0" smtClean="0"/>
              <a:t>file.txt // prints lines which matches Hello</a:t>
            </a:r>
          </a:p>
          <a:p>
            <a:pPr lvl="1"/>
            <a:r>
              <a:rPr lang="en-IN" dirty="0" err="1"/>
              <a:t>a</a:t>
            </a:r>
            <a:r>
              <a:rPr lang="en-IN" dirty="0" err="1" smtClean="0"/>
              <a:t>wk</a:t>
            </a:r>
            <a:r>
              <a:rPr lang="en-IN" dirty="0" smtClean="0"/>
              <a:t>  ‘{print $1,$2;}’ file.txt // prints only specific fields</a:t>
            </a:r>
          </a:p>
          <a:p>
            <a:pPr lvl="1"/>
            <a:r>
              <a:rPr lang="en-IN" dirty="0" err="1" smtClean="0"/>
              <a:t>awk</a:t>
            </a:r>
            <a:r>
              <a:rPr lang="en-IN" dirty="0" smtClean="0"/>
              <a:t> –</a:t>
            </a:r>
            <a:r>
              <a:rPr lang="en-IN" dirty="0" err="1" smtClean="0"/>
              <a:t>F’Hello</a:t>
            </a:r>
            <a:r>
              <a:rPr lang="en-IN" dirty="0" smtClean="0"/>
              <a:t>’ ‘{print $2}’ //prints second column in between the occurrences of 			     the specified pattern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6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 idx="4294967295"/>
          </p:nvPr>
        </p:nvSpPr>
        <p:spPr>
          <a:xfrm>
            <a:off x="762000" y="762000"/>
            <a:ext cx="7543800" cy="35655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Expression Review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Basic Concepts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Quantification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times of previous expression?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 quantifiers: ?(0 or 1), *(0 or more), +(1 or more)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subset of previous expression?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Grouping operator: ()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choices?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Operators: [] and |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97894"/>
              <a:buFont typeface="Arial"/>
              <a:buChar char="•"/>
            </a:pPr>
            <a:r>
              <a:rPr lang="en-US" sz="186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Hello|World</a:t>
            </a:r>
            <a:r>
              <a:rPr lang="en-US" sz="18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[A B C]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n-US" sz="248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buClr>
                <a:schemeClr val="dk1"/>
              </a:buClr>
              <a:buSzPct val="98636"/>
              <a:buFont typeface="Arial"/>
              <a:buChar char="–"/>
            </a:pPr>
            <a:r>
              <a:rPr lang="en-U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Characters: ^ (beginning) and $ (end)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strings would match the regular expression: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aab?b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aabb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\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nbbb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endParaRPr lang="en-US" dirty="0"/>
          </a:p>
          <a:p>
            <a:pPr lvl="1" indent="-285750">
              <a:buNone/>
            </a:pPr>
            <a:r>
              <a:rPr lang="en-US" dirty="0">
                <a:solidFill>
                  <a:srgbClr val="00B050"/>
                </a:solidFill>
              </a:rPr>
              <a:t>Answer: </a:t>
            </a:r>
            <a:r>
              <a:rPr lang="en-US" dirty="0" err="1">
                <a:solidFill>
                  <a:srgbClr val="00B050"/>
                </a:solidFill>
              </a:rPr>
              <a:t>aabb</a:t>
            </a:r>
            <a:endParaRPr lang="en-US" dirty="0">
              <a:solidFill>
                <a:srgbClr val="00B050"/>
              </a:solidFill>
            </a:endParaRPr>
          </a:p>
          <a:p>
            <a:pPr lvl="1" indent="-285750">
              <a:buNone/>
            </a:pPr>
            <a:r>
              <a:rPr lang="en-US" dirty="0">
                <a:solidFill>
                  <a:srgbClr val="00B050"/>
                </a:solidFill>
              </a:rPr>
              <a:t>		</a:t>
            </a:r>
            <a:r>
              <a:rPr lang="en-US" dirty="0" err="1" smtClean="0">
                <a:solidFill>
                  <a:srgbClr val="00B050"/>
                </a:solidFill>
              </a:rPr>
              <a:t>aab</a:t>
            </a:r>
            <a:endParaRPr lang="en-US" dirty="0">
              <a:solidFill>
                <a:srgbClr val="00B050"/>
              </a:solidFill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None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the words “favorite” and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favourite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”?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favou?rite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 Exercises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regular expression would match the words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“Google”?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“Go*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one would match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”, “Google” and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Gooogle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but not “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Ggle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”?</a:t>
            </a:r>
          </a:p>
          <a:p>
            <a:pPr marL="742950" marR="0" lvl="1" indent="-285750" algn="l" rtl="0">
              <a:spcBef>
                <a:spcPts val="560"/>
              </a:spcBef>
              <a:buClr>
                <a:srgbClr val="00B050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Answer: “</a:t>
            </a:r>
            <a:r>
              <a:rPr lang="en-US" sz="2800" b="0" i="0" u="none" strike="noStrike" cap="none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Go+gle</a:t>
            </a:r>
            <a:r>
              <a:rPr lang="en-US" sz="2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3670</TotalTime>
  <Words>1262</Words>
  <Application>Microsoft Office PowerPoint</Application>
  <PresentationFormat>On-screen Show (4:3)</PresentationFormat>
  <Paragraphs>217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Arial-BoldMT</vt:lpstr>
      <vt:lpstr>ArialMT</vt:lpstr>
      <vt:lpstr>Calibri</vt:lpstr>
      <vt:lpstr>Calibri Light</vt:lpstr>
      <vt:lpstr>Courier New</vt:lpstr>
      <vt:lpstr>Noto Sans Symbols</vt:lpstr>
      <vt:lpstr>Times New Roman</vt:lpstr>
      <vt:lpstr>Retrospect</vt:lpstr>
      <vt:lpstr>CS35L – Winter 2019</vt:lpstr>
      <vt:lpstr>PowerPoint Presentation</vt:lpstr>
      <vt:lpstr>PowerPoint Presentation</vt:lpstr>
      <vt:lpstr>PowerPoint Presentation</vt:lpstr>
      <vt:lpstr>Regular Expression Review</vt:lpstr>
      <vt:lpstr>4 Basic Concepts</vt:lpstr>
      <vt:lpstr>RegEx Exercises</vt:lpstr>
      <vt:lpstr>RegEx Exercises</vt:lpstr>
      <vt:lpstr>RegEx Exercises</vt:lpstr>
      <vt:lpstr>RegEx Exercises</vt:lpstr>
      <vt:lpstr>RegEx Exercises</vt:lpstr>
      <vt:lpstr>RegEx Exercises</vt:lpstr>
      <vt:lpstr>RegEx Exercises</vt:lpstr>
      <vt:lpstr>PowerPoint Presentation</vt:lpstr>
      <vt:lpstr>PowerPoint Presentation</vt:lpstr>
      <vt:lpstr>PowerPoint Presentation</vt:lpstr>
      <vt:lpstr>PowerPoint Presentation</vt:lpstr>
      <vt:lpstr>Lab 2</vt:lpstr>
      <vt:lpstr>PowerPoint Presentation</vt:lpstr>
      <vt:lpstr>Useful Text Processing Tools</vt:lpstr>
      <vt:lpstr>Lab2.log</vt:lpstr>
      <vt:lpstr>Lab Hints</vt:lpstr>
      <vt:lpstr>Buildwords</vt:lpstr>
      <vt:lpstr>Character Sets and Encodings</vt:lpstr>
      <vt:lpstr>Locales and Encodings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Kedar N Deshpande</cp:lastModifiedBy>
  <cp:revision>62</cp:revision>
  <dcterms:modified xsi:type="dcterms:W3CDTF">2019-01-17T07:39:12Z</dcterms:modified>
</cp:coreProperties>
</file>