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5143500" cx="9144000"/>
  <p:notesSz cx="6858000" cy="9144000"/>
  <p:embeddedFontLst>
    <p:embeddedFont>
      <p:font typeface="Source Code Pro"/>
      <p:regular r:id="rId75"/>
      <p:bold r:id="rId76"/>
      <p:italic r:id="rId77"/>
      <p:boldItalic r:id="rId78"/>
    </p:embeddedFont>
    <p:embeddedFont>
      <p:font typeface="Oswald"/>
      <p:regular r:id="rId79"/>
      <p:bold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leted 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SourceCodePro-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SourceCodePro-italic.fntdata"/><Relationship Id="rId32" Type="http://schemas.openxmlformats.org/officeDocument/2006/relationships/slide" Target="slides/slide26.xml"/><Relationship Id="rId76" Type="http://schemas.openxmlformats.org/officeDocument/2006/relationships/font" Target="fonts/SourceCodePro-bold.fntdata"/><Relationship Id="rId35" Type="http://schemas.openxmlformats.org/officeDocument/2006/relationships/slide" Target="slides/slide29.xml"/><Relationship Id="rId79" Type="http://schemas.openxmlformats.org/officeDocument/2006/relationships/font" Target="fonts/Oswald-regular.fntdata"/><Relationship Id="rId34" Type="http://schemas.openxmlformats.org/officeDocument/2006/relationships/slide" Target="slides/slide28.xml"/><Relationship Id="rId78" Type="http://schemas.openxmlformats.org/officeDocument/2006/relationships/font" Target="fonts/SourceCodePro-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8-09-06T21:23:34.271">
    <p:pos x="6000" y="0"/>
    <p:text>Pilar's walkthrough https://youtu.be/83uy7AKMmhw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128d85c0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128d85c0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128d85c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128d85c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128d85c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128d85c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128d85c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128d85c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128d85c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128d85c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128d85c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128d85c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128d85c0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128d85c0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128d85c0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128d85c0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128d85c0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128d85c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4128d85c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128d85c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e1713d1a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1713d1a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4128d85c0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128d85c0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4148e95a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148e95a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4128d85c0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128d85c0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148e95ac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148e95ac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148e95a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148e95a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4148e95a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148e95a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4148e95ac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148e95ac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4148e95a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148e95a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148e95ac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148e95ac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4bbeb1d6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bbeb1d6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e1713d1a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e1713d1a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148e95ac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148e95ac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148e95ac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148e95ac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148e95ac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148e95ac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148e95ac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148e95ac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4148e95ac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148e95ac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4128d85c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128d85c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4148e95ac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148e95ac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148e95ac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148e95ac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4148e95ac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148e95ac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148e95ac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148e95ac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128d85c0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128d85c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4148e95ac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148e95ac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4148e95ac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148e95ac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4148e95a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148e95a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128d85c0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128d85c0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128d85c0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128d85c0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0a7a148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0a7a148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4128d85c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128d85c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128d85c0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128d85c0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4128d85c0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128d85c0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e1713d1a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e1713d1a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128d85c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128d85c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4148e95ac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148e95ac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4148e95ac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148e95ac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4148e95ac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148e95ac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f486687b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f486687b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f486687b4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f486687b4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f486687b4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f486687b4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f486687b4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f486687b4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f486687b4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f486687b4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f60f828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f60f828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4148e95ac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148e95a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128d85c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128d85c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4148e95ac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148e95ac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424ec78f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24ec78f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424ec78f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24ec78f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40a7a148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0a7a14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e873c8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e873c8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5e873c88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5e873c88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40a7a148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0a7a1489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416d7004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16d7004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416d7004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16d7004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128d85c0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128d85c0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e1713d1a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e1713d1a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128d85c0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128d85c0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powr.io/plugins/faq/standalon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owr.io/plugins/faq/view?id=12972242&amp;mode=pag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weebly.com/app-center/search/pow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powr-staging.io/admin/platform_dev_controls" TargetMode="External"/><Relationship Id="rId4" Type="http://schemas.openxmlformats.org/officeDocument/2006/relationships/hyperlink" Target="https://www.weebly.com/developer-admin/" TargetMode="External"/><Relationship Id="rId5" Type="http://schemas.openxmlformats.org/officeDocument/2006/relationships/hyperlink" Target="mailto:ben@powr.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localhost:3000/admin/platform_dev_controls" TargetMode="External"/><Relationship Id="rId4" Type="http://schemas.openxmlformats.org/officeDocument/2006/relationships/hyperlink" Target="https://www.weebly.com/developer-admin/" TargetMode="External"/><Relationship Id="rId5" Type="http://schemas.openxmlformats.org/officeDocument/2006/relationships/hyperlink" Target="mailto:ben@powr.i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wix.com" TargetMode="External"/><Relationship Id="rId4" Type="http://schemas.openxmlformats.org/officeDocument/2006/relationships/hyperlink" Target="mailto:powrhelpsocial@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wix.com/app-market/search?query=pow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powr-staging.io/admin/platform_dev_controls" TargetMode="External"/><Relationship Id="rId4" Type="http://schemas.openxmlformats.org/officeDocument/2006/relationships/hyperlink" Target="https://dev.wix.com/apps/my-apps" TargetMode="External"/><Relationship Id="rId5" Type="http://schemas.openxmlformats.org/officeDocument/2006/relationships/hyperlink" Target="mailto:powrhelpsocial@gmai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localhost:3000/admin/platform_dev_controls" TargetMode="External"/><Relationship Id="rId4" Type="http://schemas.openxmlformats.org/officeDocument/2006/relationships/hyperlink" Target="https://dev.wix.com/apps/my-apps" TargetMode="External"/><Relationship Id="rId5" Type="http://schemas.openxmlformats.org/officeDocument/2006/relationships/hyperlink" Target="https://dev.wix.com/dc3/my-apps" TargetMode="External"/><Relationship Id="rId6" Type="http://schemas.openxmlformats.org/officeDocument/2006/relationships/hyperlink" Target="mailto:powrhelpsocial@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apps.shopify.com/partners/powr-i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powr-staging.io/admin/platform_dev_controls" TargetMode="External"/><Relationship Id="rId4" Type="http://schemas.openxmlformats.org/officeDocument/2006/relationships/hyperlink" Target="mailto:support@powr.io" TargetMode="External"/><Relationship Id="rId5" Type="http://schemas.openxmlformats.org/officeDocument/2006/relationships/hyperlink" Target="https://jotable.io/docs/qa/286"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powr-staging.io/admin/platform_dev_controls" TargetMode="External"/><Relationship Id="rId4" Type="http://schemas.openxmlformats.org/officeDocument/2006/relationships/hyperlink" Target="https://www.powr-staging.io/plugins/shopify-staging/shopify_authenticate?shop=powr-test.myshopif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localhost:3000/admin/platform_dev_controls" TargetMode="External"/><Relationship Id="rId4" Type="http://schemas.openxmlformats.org/officeDocument/2006/relationships/hyperlink" Target="mailto:support@powr.i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localhost:3000/admin/platform_dev_controls" TargetMode="External"/><Relationship Id="rId4" Type="http://schemas.openxmlformats.org/officeDocument/2006/relationships/hyperlink" Target="https://localhost:3000/plugins/local-dev/shopify_authenticate?shop=powr-test.myshopify.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eveloper.paypal.com/developer/accounts/" TargetMode="External"/><Relationship Id="rId4" Type="http://schemas.openxmlformats.org/officeDocument/2006/relationships/hyperlink" Target="mailto:support+merchant@powr.io" TargetMode="External"/><Relationship Id="rId5" Type="http://schemas.openxmlformats.org/officeDocument/2006/relationships/hyperlink" Target="mailto:support+buyer@powr.io" TargetMode="External"/><Relationship Id="rId6" Type="http://schemas.openxmlformats.org/officeDocument/2006/relationships/hyperlink" Target="mailto:orliza-buyer@powr.io" TargetMode="External"/><Relationship Id="rId7" Type="http://schemas.openxmlformats.org/officeDocument/2006/relationships/hyperlink" Target="mailto:orliza-buyer@powr.io"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mailto:ben@powr.i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docs.google.com/document/d/1E2w2c3KdwKgot1WM49_XgCDKP3prCtV7s62_xQkErhY/edit?usp=sharin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www.powr-staging.io/powr_staging.js?external-typ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presentation/d/1ZeMXXxyMDRlpwaFcvu0dG9ShIhEWchRVouv-uwziY1s/edit#slide=id.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powr-staging.io" TargetMode="External"/><Relationship Id="rId4" Type="http://schemas.openxmlformats.org/officeDocument/2006/relationships/hyperlink" Target="https://powr-alpha.herokuapp.com" TargetMode="External"/><Relationship Id="rId5" Type="http://schemas.openxmlformats.org/officeDocument/2006/relationships/hyperlink" Target="http://pr.powr-staging.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 Cheatsheet</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to QA test features at POWR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Plugin Settings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Different Settings To Test</a:t>
            </a:r>
            <a:endParaRPr/>
          </a:p>
        </p:txBody>
      </p:sp>
      <p:sp>
        <p:nvSpPr>
          <p:cNvPr id="121" name="Google Shape;121;p23"/>
          <p:cNvSpPr txBox="1"/>
          <p:nvPr>
            <p:ph idx="1" type="body"/>
          </p:nvPr>
        </p:nvSpPr>
        <p:spPr>
          <a:xfrm>
            <a:off x="359950" y="140677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testing new features, test in the following places:</a:t>
            </a:r>
            <a:endParaRPr/>
          </a:p>
          <a:p>
            <a:pPr indent="-342900" lvl="0" marL="457200" rtl="0" algn="l">
              <a:spcBef>
                <a:spcPts val="1600"/>
              </a:spcBef>
              <a:spcAft>
                <a:spcPts val="0"/>
              </a:spcAft>
              <a:buSzPts val="1800"/>
              <a:buChar char="●"/>
            </a:pPr>
            <a:r>
              <a:rPr lang="en"/>
              <a:t>Standalone</a:t>
            </a:r>
            <a:endParaRPr/>
          </a:p>
          <a:p>
            <a:pPr indent="-342900" lvl="0" marL="457200" rtl="0" algn="l">
              <a:spcBef>
                <a:spcPts val="0"/>
              </a:spcBef>
              <a:spcAft>
                <a:spcPts val="0"/>
              </a:spcAft>
              <a:buSzPts val="1800"/>
              <a:buChar char="●"/>
            </a:pPr>
            <a:r>
              <a:rPr lang="en"/>
              <a:t>Popup settings / Share</a:t>
            </a:r>
            <a:endParaRPr sz="1400"/>
          </a:p>
          <a:p>
            <a:pPr indent="-342900" lvl="0" marL="457200" rtl="0" algn="l">
              <a:spcBef>
                <a:spcPts val="0"/>
              </a:spcBef>
              <a:spcAft>
                <a:spcPts val="0"/>
              </a:spcAft>
              <a:buSzPts val="1800"/>
              <a:buChar char="●"/>
            </a:pPr>
            <a:r>
              <a:rPr lang="en"/>
              <a:t>Platforms:</a:t>
            </a:r>
            <a:endParaRPr/>
          </a:p>
          <a:p>
            <a:pPr indent="-317500" lvl="1" marL="914400" rtl="0" algn="l">
              <a:spcBef>
                <a:spcPts val="0"/>
              </a:spcBef>
              <a:spcAft>
                <a:spcPts val="0"/>
              </a:spcAft>
              <a:buSzPts val="1400"/>
              <a:buChar char="○"/>
            </a:pPr>
            <a:r>
              <a:rPr lang="en"/>
              <a:t>Weebly</a:t>
            </a:r>
            <a:endParaRPr/>
          </a:p>
          <a:p>
            <a:pPr indent="-317500" lvl="1" marL="914400" rtl="0" algn="l">
              <a:spcBef>
                <a:spcPts val="0"/>
              </a:spcBef>
              <a:spcAft>
                <a:spcPts val="0"/>
              </a:spcAft>
              <a:buSzPts val="1400"/>
              <a:buChar char="○"/>
            </a:pPr>
            <a:r>
              <a:rPr lang="en"/>
              <a:t>Wix</a:t>
            </a:r>
            <a:endParaRPr/>
          </a:p>
          <a:p>
            <a:pPr indent="-317500" lvl="1" marL="914400" rtl="0" algn="l">
              <a:spcBef>
                <a:spcPts val="0"/>
              </a:spcBef>
              <a:spcAft>
                <a:spcPts val="0"/>
              </a:spcAft>
              <a:buSzPts val="1400"/>
              <a:buChar char="○"/>
            </a:pPr>
            <a:r>
              <a:rPr lang="en"/>
              <a:t>Shopify</a:t>
            </a:r>
            <a:endParaRPr/>
          </a:p>
          <a:p>
            <a:pPr indent="-317500" lvl="1" marL="914400" rtl="0" algn="l">
              <a:spcBef>
                <a:spcPts val="0"/>
              </a:spcBef>
              <a:spcAft>
                <a:spcPts val="0"/>
              </a:spcAft>
              <a:buSzPts val="1400"/>
              <a:buChar char="○"/>
            </a:pPr>
            <a:r>
              <a:rPr i="1" lang="en"/>
              <a:t>Webydo</a:t>
            </a:r>
            <a:endParaRPr i="1"/>
          </a:p>
          <a:p>
            <a:pPr indent="-317500" lvl="1" marL="914400" rtl="0" algn="l">
              <a:spcBef>
                <a:spcPts val="0"/>
              </a:spcBef>
              <a:spcAft>
                <a:spcPts val="0"/>
              </a:spcAft>
              <a:buSzPts val="1400"/>
              <a:buChar char="○"/>
            </a:pPr>
            <a:r>
              <a:rPr i="1" lang="en"/>
              <a:t>Jimdo</a:t>
            </a:r>
            <a:endParaRPr i="1"/>
          </a:p>
          <a:p>
            <a:pPr indent="-317500" lvl="1" marL="914400" rtl="0" algn="l">
              <a:spcBef>
                <a:spcPts val="0"/>
              </a:spcBef>
              <a:spcAft>
                <a:spcPts val="0"/>
              </a:spcAft>
              <a:buSzPts val="1400"/>
              <a:buChar char="○"/>
            </a:pPr>
            <a:r>
              <a:rPr i="1" lang="en"/>
              <a:t>BigCommerce</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Standalone</a:t>
            </a:r>
            <a:endParaRPr/>
          </a:p>
        </p:txBody>
      </p:sp>
      <p:sp>
        <p:nvSpPr>
          <p:cNvPr id="127" name="Google Shape;127;p24"/>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4"/>
          <p:cNvPicPr preferRelativeResize="0"/>
          <p:nvPr/>
        </p:nvPicPr>
        <p:blipFill rotWithShape="1">
          <a:blip r:embed="rId3">
            <a:alphaModFix/>
          </a:blip>
          <a:srcRect b="0" l="0" r="35728" t="0"/>
          <a:stretch/>
        </p:blipFill>
        <p:spPr>
          <a:xfrm>
            <a:off x="4633925" y="206825"/>
            <a:ext cx="4421452" cy="450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Standalone</a:t>
            </a:r>
            <a:endParaRPr/>
          </a:p>
        </p:txBody>
      </p:sp>
      <p:sp>
        <p:nvSpPr>
          <p:cNvPr id="135" name="Google Shape;135;p25"/>
          <p:cNvSpPr txBox="1"/>
          <p:nvPr>
            <p:ph idx="1" type="body"/>
          </p:nvPr>
        </p:nvSpPr>
        <p:spPr>
          <a:xfrm>
            <a:off x="346175" y="142745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Standalone (</a:t>
            </a:r>
            <a:r>
              <a:rPr lang="en" sz="1400"/>
              <a:t>e.g. </a:t>
            </a:r>
            <a:r>
              <a:rPr lang="en" sz="1400" u="sng">
                <a:solidFill>
                  <a:schemeClr val="hlink"/>
                </a:solidFill>
                <a:hlinkClick r:id="rId3"/>
              </a:rPr>
              <a:t>https://www.powr.io/plugins/faq/standalone</a:t>
            </a:r>
            <a:r>
              <a:rPr lang="en" sz="1400"/>
              <a:t> )</a:t>
            </a:r>
            <a:r>
              <a:rPr lang="en"/>
              <a:t> is the most common testing environment you’ll be in.</a:t>
            </a:r>
            <a:endParaRPr/>
          </a:p>
          <a:p>
            <a:pPr indent="0" lvl="0" marL="0" rtl="0" algn="l">
              <a:spcBef>
                <a:spcPts val="1600"/>
              </a:spcBef>
              <a:spcAft>
                <a:spcPts val="0"/>
              </a:spcAft>
              <a:buNone/>
            </a:pPr>
            <a:r>
              <a:rPr lang="en"/>
              <a:t>You’ll have full access to all settings and admin features from there. </a:t>
            </a:r>
            <a:endParaRPr/>
          </a:p>
          <a:p>
            <a:pPr indent="0" lvl="0" marL="0" rtl="0" algn="l">
              <a:spcBef>
                <a:spcPts val="1600"/>
              </a:spcBef>
              <a:spcAft>
                <a:spcPts val="0"/>
              </a:spcAft>
              <a:buNone/>
            </a:pPr>
            <a:r>
              <a:rPr lang="en"/>
              <a:t>Standalone lets you test as a typical user editing their plugin on powr.io or on a platform like Shopify or WordPress. </a:t>
            </a:r>
            <a:endParaRPr/>
          </a:p>
          <a:p>
            <a:pPr indent="0" lvl="0" marL="0" rtl="0" algn="l">
              <a:spcBef>
                <a:spcPts val="1600"/>
              </a:spcBef>
              <a:spcAft>
                <a:spcPts val="1600"/>
              </a:spcAft>
              <a:buNone/>
            </a:pPr>
            <a:r>
              <a:rPr lang="en"/>
              <a:t>Standalone is the first place you should test new features.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Popup Settings / View</a:t>
            </a:r>
            <a:endParaRPr/>
          </a:p>
        </p:txBody>
      </p:sp>
      <p:sp>
        <p:nvSpPr>
          <p:cNvPr id="141" name="Google Shape;141;p26"/>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4798188" y="131200"/>
            <a:ext cx="4119626" cy="494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Popup settings / Live Site</a:t>
            </a:r>
            <a:endParaRPr/>
          </a:p>
        </p:txBody>
      </p:sp>
      <p:sp>
        <p:nvSpPr>
          <p:cNvPr id="149" name="Google Shape;149;p2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“Popup settings” refers to the POWR editor that pops out when the user edits on a live website. </a:t>
            </a:r>
            <a:endParaRPr/>
          </a:p>
          <a:p>
            <a:pPr indent="0" lvl="0" marL="0" rtl="0" algn="l">
              <a:spcBef>
                <a:spcPts val="1600"/>
              </a:spcBef>
              <a:spcAft>
                <a:spcPts val="1600"/>
              </a:spcAft>
              <a:buNone/>
            </a:pPr>
            <a:r>
              <a:rPr lang="en"/>
              <a:t>When someone asks you to test the popup settings, clarify if they are referring to the Editor or the Popup plugin!</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Popup settings / Live Site</a:t>
            </a:r>
            <a:endParaRPr/>
          </a:p>
        </p:txBody>
      </p:sp>
      <p:sp>
        <p:nvSpPr>
          <p:cNvPr id="155" name="Google Shape;155;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easiest way to test in the popup settings is by opening the </a:t>
            </a:r>
            <a:r>
              <a:rPr b="1" lang="en"/>
              <a:t>View</a:t>
            </a:r>
            <a:r>
              <a:rPr lang="en"/>
              <a:t> link for a plugin:</a:t>
            </a:r>
            <a:endParaRPr/>
          </a:p>
          <a:p>
            <a:pPr indent="0" lvl="0" marL="0" rtl="0" algn="l">
              <a:spcBef>
                <a:spcPts val="1600"/>
              </a:spcBef>
              <a:spcAft>
                <a:spcPts val="0"/>
              </a:spcAft>
              <a:buNone/>
            </a:pPr>
            <a:r>
              <a:rPr lang="en" sz="1400" u="sng">
                <a:solidFill>
                  <a:schemeClr val="hlink"/>
                </a:solidFill>
                <a:hlinkClick r:id="rId3"/>
              </a:rPr>
              <a:t>https://www.powr.io/plugins/faq/view?id=12972242&amp;mode=page</a:t>
            </a:r>
            <a:r>
              <a:rPr lang="en" sz="1400"/>
              <a:t> </a:t>
            </a:r>
            <a:endParaRPr sz="1400"/>
          </a:p>
          <a:p>
            <a:pPr indent="0" lvl="0" marL="0" rtl="0" algn="l">
              <a:spcBef>
                <a:spcPts val="1600"/>
              </a:spcBef>
              <a:spcAft>
                <a:spcPts val="0"/>
              </a:spcAft>
              <a:buNone/>
            </a:pPr>
            <a:r>
              <a:rPr lang="en"/>
              <a:t>Replace “standalone” with “view” in your plugin URL. Add “&amp;mode=page” to the end of the URL.</a:t>
            </a:r>
            <a:endParaRPr/>
          </a:p>
          <a:p>
            <a:pPr indent="0" lvl="0" marL="0" rtl="0" algn="l">
              <a:spcBef>
                <a:spcPts val="1600"/>
              </a:spcBef>
              <a:spcAft>
                <a:spcPts val="1600"/>
              </a:spcAft>
              <a:buNone/>
            </a:pPr>
            <a:r>
              <a:rPr lang="en"/>
              <a:t>Click on “Edit” on that page and the popup settings will appear.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Popup settings / Live Site</a:t>
            </a:r>
            <a:endParaRPr/>
          </a:p>
        </p:txBody>
      </p:sp>
      <p:sp>
        <p:nvSpPr>
          <p:cNvPr id="161" name="Google Shape;161;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 </a:t>
            </a:r>
            <a:r>
              <a:rPr b="1" lang="en"/>
              <a:t>View</a:t>
            </a:r>
            <a:r>
              <a:rPr lang="en"/>
              <a:t> is also important because some bugs only happen in the App View, not in the settings. </a:t>
            </a:r>
            <a:endParaRPr/>
          </a:p>
          <a:p>
            <a:pPr indent="0" lvl="0" marL="0" rtl="0" algn="l">
              <a:spcBef>
                <a:spcPts val="1600"/>
              </a:spcBef>
              <a:spcAft>
                <a:spcPts val="0"/>
              </a:spcAft>
              <a:buNone/>
            </a:pPr>
            <a:r>
              <a:rPr lang="en"/>
              <a:t>Test the plugin as if you were the end-user viewing it on a live website. Fill out forms, submit payments, search for map locations, etc. </a:t>
            </a:r>
            <a:endParaRPr/>
          </a:p>
          <a:p>
            <a:pPr indent="0" lvl="0" marL="0" rtl="0" algn="l">
              <a:spcBef>
                <a:spcPts val="1600"/>
              </a:spcBef>
              <a:spcAft>
                <a:spcPts val="1600"/>
              </a:spcAft>
              <a:buNone/>
            </a:pPr>
            <a:r>
              <a:rPr lang="en"/>
              <a:t>Interacting with the plugin like an end-user is important to find the most frustrating kind of bugs - those that prevent our users from growing their small business online.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In Platforms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Common issues</a:t>
            </a:r>
            <a:r>
              <a:rPr lang="en"/>
              <a:t> with the popup settings / Embedded</a:t>
            </a:r>
            <a:endParaRPr/>
          </a:p>
        </p:txBody>
      </p:sp>
      <p:sp>
        <p:nvSpPr>
          <p:cNvPr id="172" name="Google Shape;172;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Plugin doesn’t load in Embedded / Share</a:t>
            </a:r>
            <a:endParaRPr/>
          </a:p>
          <a:p>
            <a:pPr indent="-342900" lvl="0" marL="457200" rtl="0" algn="l">
              <a:spcBef>
                <a:spcPts val="0"/>
              </a:spcBef>
              <a:spcAft>
                <a:spcPts val="0"/>
              </a:spcAft>
              <a:buSzPts val="1800"/>
              <a:buChar char="●"/>
            </a:pPr>
            <a:r>
              <a:rPr lang="en"/>
              <a:t>Navigation in popup settings is broken (tabs hidden by nav bar, “Back” buttons in drilldowns not showing, etc.)</a:t>
            </a:r>
            <a:endParaRPr/>
          </a:p>
          <a:p>
            <a:pPr indent="-342900" lvl="0" marL="457200" rtl="0" algn="l">
              <a:spcBef>
                <a:spcPts val="0"/>
              </a:spcBef>
              <a:spcAft>
                <a:spcPts val="0"/>
              </a:spcAft>
              <a:buSzPts val="1800"/>
              <a:buChar char="●"/>
            </a:pPr>
            <a:r>
              <a:rPr lang="en"/>
              <a:t>Pricing table doesn’t allow user to select a plan</a:t>
            </a:r>
            <a:endParaRPr/>
          </a:p>
          <a:p>
            <a:pPr indent="-342900" lvl="0" marL="457200" rtl="0" algn="l">
              <a:spcBef>
                <a:spcPts val="0"/>
              </a:spcBef>
              <a:spcAft>
                <a:spcPts val="0"/>
              </a:spcAft>
              <a:buSzPts val="1800"/>
              <a:buChar char="●"/>
            </a:pPr>
            <a:r>
              <a:rPr lang="en"/>
              <a:t>Flow doesn’t make sense (user sees install steps despite already having plugin installed on site, missing login step for logged out users,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in Platforms</a:t>
            </a:r>
            <a:endParaRPr/>
          </a:p>
        </p:txBody>
      </p:sp>
      <p:sp>
        <p:nvSpPr>
          <p:cNvPr id="178" name="Google Shape;178;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in platform is important because those integrations behave differently from our regular editor. </a:t>
            </a:r>
            <a:endParaRPr/>
          </a:p>
          <a:p>
            <a:pPr indent="-342900" lvl="0" marL="457200" rtl="0" algn="l">
              <a:spcBef>
                <a:spcPts val="1600"/>
              </a:spcBef>
              <a:spcAft>
                <a:spcPts val="0"/>
              </a:spcAft>
              <a:buSzPts val="1800"/>
              <a:buChar char="●"/>
            </a:pPr>
            <a:r>
              <a:rPr lang="en"/>
              <a:t>Wix settings use Wix’s UI library and are altogether very different from the POWR Editor</a:t>
            </a:r>
            <a:endParaRPr/>
          </a:p>
          <a:p>
            <a:pPr indent="-342900" lvl="0" marL="457200" rtl="0" algn="l">
              <a:spcBef>
                <a:spcPts val="0"/>
              </a:spcBef>
              <a:spcAft>
                <a:spcPts val="0"/>
              </a:spcAft>
              <a:buSzPts val="1800"/>
              <a:buChar char="●"/>
            </a:pPr>
            <a:r>
              <a:rPr lang="en"/>
              <a:t>Weebly settings use a slightly wider Editor with a few unique features</a:t>
            </a:r>
            <a:endParaRPr/>
          </a:p>
          <a:p>
            <a:pPr indent="-342900" lvl="0" marL="457200" rtl="0" algn="l">
              <a:spcBef>
                <a:spcPts val="0"/>
              </a:spcBef>
              <a:spcAft>
                <a:spcPts val="0"/>
              </a:spcAft>
              <a:buSzPts val="1800"/>
              <a:buChar char="●"/>
            </a:pPr>
            <a:r>
              <a:rPr lang="en"/>
              <a:t>Shopify uses regular standalone but the flow for upgrading and installing differs from what a user sees on POWr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2F4"/>
        </a:solidFill>
      </p:bgPr>
    </p:bg>
    <p:spTree>
      <p:nvGrpSpPr>
        <p:cNvPr id="182" name="Shape 182"/>
        <p:cNvGrpSpPr/>
        <p:nvPr/>
      </p:nvGrpSpPr>
      <p:grpSpPr>
        <a:xfrm>
          <a:off x="0" y="0"/>
          <a:ext cx="0" cy="0"/>
          <a:chOff x="0" y="0"/>
          <a:chExt cx="0" cy="0"/>
        </a:xfrm>
      </p:grpSpPr>
      <p:sp>
        <p:nvSpPr>
          <p:cNvPr id="183" name="Google Shape;183;p33"/>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Weebly</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Weebly: “Backend” vs “Toolbar”</a:t>
            </a:r>
            <a:endParaRPr/>
          </a:p>
        </p:txBody>
      </p:sp>
      <p:sp>
        <p:nvSpPr>
          <p:cNvPr id="189" name="Google Shape;189;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Backend install (Popup, Notification Bar, Chat):</a:t>
            </a:r>
            <a:endParaRPr b="1"/>
          </a:p>
          <a:p>
            <a:pPr indent="-342900" lvl="0" marL="457200" rtl="0" algn="l">
              <a:spcBef>
                <a:spcPts val="1600"/>
              </a:spcBef>
              <a:spcAft>
                <a:spcPts val="0"/>
              </a:spcAft>
              <a:buSzPts val="1800"/>
              <a:buChar char="●"/>
            </a:pPr>
            <a:r>
              <a:rPr lang="en"/>
              <a:t>The user installs from the App Center. The plugin is automatically added to all pages. The user edits their plugin via Site Settings &gt; My Apps.</a:t>
            </a:r>
            <a:endParaRPr/>
          </a:p>
          <a:p>
            <a:pPr indent="0" lvl="0" marL="0" rtl="0" algn="l">
              <a:spcBef>
                <a:spcPts val="1600"/>
              </a:spcBef>
              <a:spcAft>
                <a:spcPts val="0"/>
              </a:spcAft>
              <a:buNone/>
            </a:pPr>
            <a:r>
              <a:rPr b="1" lang="en"/>
              <a:t>Toolbar install (all other plugins): </a:t>
            </a:r>
            <a:endParaRPr b="1"/>
          </a:p>
          <a:p>
            <a:pPr indent="-342900" lvl="0" marL="457200" rtl="0" algn="l">
              <a:spcBef>
                <a:spcPts val="1600"/>
              </a:spcBef>
              <a:spcAft>
                <a:spcPts val="0"/>
              </a:spcAft>
              <a:buSzPts val="1800"/>
              <a:buChar char="●"/>
            </a:pPr>
            <a:r>
              <a:rPr lang="en"/>
              <a:t>The user installs from the App Center and drags the POWr element from the toolbar into their site as an inline element.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Weebly: “Freebly”</a:t>
            </a:r>
            <a:endParaRPr/>
          </a:p>
        </p:txBody>
      </p:sp>
      <p:sp>
        <p:nvSpPr>
          <p:cNvPr id="195" name="Google Shape;195;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Freebly plugins: Countdown Timer, Multi Slider, Popup</a:t>
            </a:r>
            <a:endParaRPr b="1"/>
          </a:p>
          <a:p>
            <a:pPr indent="0" lvl="0" marL="0" rtl="0" algn="l">
              <a:spcBef>
                <a:spcPts val="1600"/>
              </a:spcBef>
              <a:spcAft>
                <a:spcPts val="0"/>
              </a:spcAft>
              <a:buNone/>
            </a:pPr>
            <a:r>
              <a:rPr lang="en"/>
              <a:t>We offer some plugins for free in Weebly. </a:t>
            </a:r>
            <a:endParaRPr/>
          </a:p>
          <a:p>
            <a:pPr indent="0" lvl="0" marL="0" rtl="0" algn="l">
              <a:spcBef>
                <a:spcPts val="1600"/>
              </a:spcBef>
              <a:spcAft>
                <a:spcPts val="0"/>
              </a:spcAft>
              <a:buNone/>
            </a:pPr>
            <a:r>
              <a:rPr lang="en"/>
              <a:t>When the user installs from the App Center, we immediately unlock a Business trial to give the user full access to all features. </a:t>
            </a:r>
            <a:endParaRPr/>
          </a:p>
          <a:p>
            <a:pPr indent="0" lvl="0" marL="0" rtl="0" algn="l">
              <a:spcBef>
                <a:spcPts val="1600"/>
              </a:spcBef>
              <a:spcAft>
                <a:spcPts val="1600"/>
              </a:spcAft>
              <a:buNone/>
            </a:pPr>
            <a:r>
              <a:rPr lang="en"/>
              <a:t>The user should never see any upgrade prompts in the editor or elsewhere.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Weebly: Production</a:t>
            </a:r>
            <a:endParaRPr/>
          </a:p>
        </p:txBody>
      </p:sp>
      <p:sp>
        <p:nvSpPr>
          <p:cNvPr id="201" name="Google Shape;201;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Weebly is a free platform. You’ll get the most authentic experience by creating a new Weebly site.</a:t>
            </a:r>
            <a:endParaRPr/>
          </a:p>
          <a:p>
            <a:pPr indent="-342900" lvl="0" marL="457200" rtl="0" algn="l">
              <a:spcBef>
                <a:spcPts val="1600"/>
              </a:spcBef>
              <a:spcAft>
                <a:spcPts val="0"/>
              </a:spcAft>
              <a:buSzPts val="1800"/>
              <a:buAutoNum type="arabicPeriod"/>
            </a:pPr>
            <a:r>
              <a:rPr lang="en"/>
              <a:t>Log out of your powr.io account</a:t>
            </a:r>
            <a:endParaRPr/>
          </a:p>
          <a:p>
            <a:pPr indent="-342900" lvl="0" marL="457200" rtl="0" algn="l">
              <a:spcBef>
                <a:spcPts val="0"/>
              </a:spcBef>
              <a:spcAft>
                <a:spcPts val="0"/>
              </a:spcAft>
              <a:buSzPts val="1800"/>
              <a:buAutoNum type="arabicPeriod"/>
            </a:pPr>
            <a:r>
              <a:rPr lang="en"/>
              <a:t>Go to weebly.com</a:t>
            </a:r>
            <a:endParaRPr/>
          </a:p>
          <a:p>
            <a:pPr indent="-342900" lvl="0" marL="457200" rtl="0" algn="l">
              <a:spcBef>
                <a:spcPts val="0"/>
              </a:spcBef>
              <a:spcAft>
                <a:spcPts val="0"/>
              </a:spcAft>
              <a:buSzPts val="1800"/>
              <a:buAutoNum type="arabicPeriod"/>
            </a:pPr>
            <a:r>
              <a:rPr lang="en"/>
              <a:t>Create a new account with an email that’s not already tied to a POWR account</a:t>
            </a:r>
            <a:endParaRPr/>
          </a:p>
          <a:p>
            <a:pPr indent="-342900" lvl="0" marL="457200" rtl="0" algn="l">
              <a:spcBef>
                <a:spcPts val="0"/>
              </a:spcBef>
              <a:spcAft>
                <a:spcPts val="0"/>
              </a:spcAft>
              <a:buSzPts val="1800"/>
              <a:buAutoNum type="arabicPeriod"/>
            </a:pPr>
            <a:r>
              <a:rPr lang="en"/>
              <a:t>Go to </a:t>
            </a:r>
            <a:r>
              <a:rPr lang="en" u="sng">
                <a:solidFill>
                  <a:schemeClr val="hlink"/>
                </a:solidFill>
                <a:hlinkClick r:id="rId3"/>
              </a:rPr>
              <a:t>https://www.weebly.com/app-center/search/powr</a:t>
            </a:r>
            <a:endParaRPr/>
          </a:p>
          <a:p>
            <a:pPr indent="-342900" lvl="0" marL="457200" rtl="0" algn="l">
              <a:spcBef>
                <a:spcPts val="0"/>
              </a:spcBef>
              <a:spcAft>
                <a:spcPts val="0"/>
              </a:spcAft>
              <a:buSzPts val="1800"/>
              <a:buAutoNum type="arabicPeriod"/>
            </a:pPr>
            <a:r>
              <a:rPr lang="en"/>
              <a:t>Install a “Backend”, a “Freebly”, and a “Toolbar” plugin</a:t>
            </a:r>
            <a:endParaRPr/>
          </a:p>
          <a:p>
            <a:pPr indent="-342900" lvl="0" marL="457200" rtl="0" algn="l">
              <a:spcBef>
                <a:spcPts val="0"/>
              </a:spcBef>
              <a:spcAft>
                <a:spcPts val="0"/>
              </a:spcAft>
              <a:buSzPts val="1800"/>
              <a:buAutoNum type="arabicPeriod"/>
            </a:pPr>
            <a:r>
              <a:rPr lang="en"/>
              <a:t>Edit the plugins</a:t>
            </a:r>
            <a:endParaRPr/>
          </a:p>
          <a:p>
            <a:pPr indent="-342900" lvl="0" marL="457200" rtl="0" algn="l">
              <a:spcBef>
                <a:spcPts val="0"/>
              </a:spcBef>
              <a:spcAft>
                <a:spcPts val="0"/>
              </a:spcAft>
              <a:buSzPts val="1800"/>
              <a:buAutoNum type="arabicPeriod"/>
            </a:pPr>
            <a:r>
              <a:rPr lang="en"/>
              <a:t>Publish and view your site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Weebly: Staging</a:t>
            </a:r>
            <a:endParaRPr/>
          </a:p>
        </p:txBody>
      </p:sp>
      <p:sp>
        <p:nvSpPr>
          <p:cNvPr id="207" name="Google Shape;207;p37"/>
          <p:cNvSpPr txBox="1"/>
          <p:nvPr>
            <p:ph idx="1" type="body"/>
          </p:nvPr>
        </p:nvSpPr>
        <p:spPr>
          <a:xfrm>
            <a:off x="345575" y="1462050"/>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http://powr-staging.io/admin/platform_dev_controls</a:t>
            </a:r>
            <a:endParaRPr/>
          </a:p>
          <a:p>
            <a:pPr indent="-342900" lvl="0" marL="457200" rtl="0" algn="l">
              <a:spcBef>
                <a:spcPts val="0"/>
              </a:spcBef>
              <a:spcAft>
                <a:spcPts val="0"/>
              </a:spcAft>
              <a:buSzPts val="1800"/>
              <a:buAutoNum type="arabicPeriod"/>
            </a:pPr>
            <a:r>
              <a:rPr lang="en"/>
              <a:t>Select the Weebly or Weebly Backend plugin you wish to test and click “Go”</a:t>
            </a:r>
            <a:endParaRPr/>
          </a:p>
          <a:p>
            <a:pPr indent="-342900" lvl="0" marL="457200" rtl="0" algn="l">
              <a:spcBef>
                <a:spcPts val="0"/>
              </a:spcBef>
              <a:spcAft>
                <a:spcPts val="0"/>
              </a:spcAft>
              <a:buSzPts val="1800"/>
              <a:buAutoNum type="arabicPeriod"/>
            </a:pPr>
            <a:r>
              <a:rPr lang="en"/>
              <a:t>Go to </a:t>
            </a:r>
            <a:r>
              <a:rPr lang="en" u="sng">
                <a:solidFill>
                  <a:schemeClr val="hlink"/>
                </a:solidFill>
                <a:hlinkClick r:id="rId4"/>
              </a:rPr>
              <a:t>https://www.weebly.com/developer-admin/</a:t>
            </a:r>
            <a:r>
              <a:rPr lang="en"/>
              <a:t> (log in with </a:t>
            </a:r>
            <a:r>
              <a:rPr lang="en" u="sng">
                <a:solidFill>
                  <a:schemeClr val="hlink"/>
                </a:solidFill>
                <a:hlinkClick r:id="rId5"/>
              </a:rPr>
              <a:t>ben@powr.io</a:t>
            </a:r>
            <a:r>
              <a:rPr lang="en"/>
              <a:t> login in LastPass)</a:t>
            </a:r>
            <a:endParaRPr/>
          </a:p>
          <a:p>
            <a:pPr indent="-342900" lvl="0" marL="457200" rtl="0" algn="l">
              <a:spcBef>
                <a:spcPts val="0"/>
              </a:spcBef>
              <a:spcAft>
                <a:spcPts val="0"/>
              </a:spcAft>
              <a:buSzPts val="1800"/>
              <a:buAutoNum type="arabicPeriod"/>
            </a:pPr>
            <a:r>
              <a:rPr lang="en"/>
              <a:t>Select </a:t>
            </a:r>
            <a:r>
              <a:rPr b="1" lang="en"/>
              <a:t>Backend Staging</a:t>
            </a:r>
            <a:r>
              <a:rPr lang="en"/>
              <a:t> (for “Backend” plugins) or </a:t>
            </a:r>
            <a:r>
              <a:rPr b="1" lang="en"/>
              <a:t>POWR Staging</a:t>
            </a:r>
            <a:r>
              <a:rPr lang="en"/>
              <a:t> (all other plugins)</a:t>
            </a:r>
            <a:endParaRPr/>
          </a:p>
          <a:p>
            <a:pPr indent="-342900" lvl="0" marL="457200" rtl="0" algn="l">
              <a:spcBef>
                <a:spcPts val="0"/>
              </a:spcBef>
              <a:spcAft>
                <a:spcPts val="0"/>
              </a:spcAft>
              <a:buSzPts val="1800"/>
              <a:buAutoNum type="arabicPeriod"/>
            </a:pPr>
            <a:r>
              <a:rPr lang="en"/>
              <a:t>Navigate to the “Quick Action”Choose 	“Install to Site” to install the plugin to a test site</a:t>
            </a:r>
            <a:endParaRPr/>
          </a:p>
          <a:p>
            <a:pPr indent="-342900" lvl="0" marL="457200" rtl="0" algn="l">
              <a:spcBef>
                <a:spcPts val="0"/>
              </a:spcBef>
              <a:spcAft>
                <a:spcPts val="0"/>
              </a:spcAft>
              <a:buSzPts val="1800"/>
              <a:buAutoNum type="arabicPeriod"/>
            </a:pPr>
            <a:r>
              <a:rPr lang="en"/>
              <a:t>Go to the test site and test the plugin!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38175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Weebly: Localhost</a:t>
            </a:r>
            <a:endParaRPr/>
          </a:p>
        </p:txBody>
      </p:sp>
      <p:sp>
        <p:nvSpPr>
          <p:cNvPr id="213" name="Google Shape;213;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https://localhost:3000/admin/platform_dev_controls</a:t>
            </a:r>
            <a:endParaRPr/>
          </a:p>
          <a:p>
            <a:pPr indent="-342900" lvl="0" marL="457200" rtl="0" algn="l">
              <a:spcBef>
                <a:spcPts val="0"/>
              </a:spcBef>
              <a:spcAft>
                <a:spcPts val="0"/>
              </a:spcAft>
              <a:buSzPts val="1800"/>
              <a:buAutoNum type="arabicPeriod"/>
            </a:pPr>
            <a:r>
              <a:rPr lang="en"/>
              <a:t>Select the Weebly or Weebly Backend plugin you wish to test</a:t>
            </a:r>
            <a:endParaRPr/>
          </a:p>
          <a:p>
            <a:pPr indent="-342900" lvl="0" marL="457200" rtl="0" algn="l">
              <a:spcBef>
                <a:spcPts val="0"/>
              </a:spcBef>
              <a:spcAft>
                <a:spcPts val="0"/>
              </a:spcAft>
              <a:buSzPts val="1800"/>
              <a:buAutoNum type="arabicPeriod"/>
            </a:pPr>
            <a:r>
              <a:rPr lang="en"/>
              <a:t>Go to </a:t>
            </a:r>
            <a:r>
              <a:rPr lang="en" u="sng">
                <a:solidFill>
                  <a:schemeClr val="hlink"/>
                </a:solidFill>
                <a:hlinkClick r:id="rId4"/>
              </a:rPr>
              <a:t>https://www.weebly.com/developer-admin/</a:t>
            </a:r>
            <a:r>
              <a:rPr lang="en"/>
              <a:t> (log in with </a:t>
            </a:r>
            <a:r>
              <a:rPr lang="en" u="sng">
                <a:solidFill>
                  <a:schemeClr val="hlink"/>
                </a:solidFill>
                <a:hlinkClick r:id="rId5"/>
              </a:rPr>
              <a:t>ben@powr.io</a:t>
            </a:r>
            <a:r>
              <a:rPr lang="en"/>
              <a:t> login in LastPass)</a:t>
            </a:r>
            <a:endParaRPr/>
          </a:p>
          <a:p>
            <a:pPr indent="-342900" lvl="0" marL="457200" rtl="0" algn="l">
              <a:spcBef>
                <a:spcPts val="0"/>
              </a:spcBef>
              <a:spcAft>
                <a:spcPts val="0"/>
              </a:spcAft>
              <a:buSzPts val="1800"/>
              <a:buAutoNum type="arabicPeriod"/>
            </a:pPr>
            <a:r>
              <a:rPr lang="en"/>
              <a:t>Select </a:t>
            </a:r>
            <a:r>
              <a:rPr b="1" lang="en"/>
              <a:t>POWR Backend</a:t>
            </a:r>
            <a:r>
              <a:rPr lang="en"/>
              <a:t> </a:t>
            </a:r>
            <a:r>
              <a:rPr b="1" lang="en"/>
              <a:t>Local</a:t>
            </a:r>
            <a:r>
              <a:rPr lang="en"/>
              <a:t> (for “Backend” plugins) or </a:t>
            </a:r>
            <a:r>
              <a:rPr b="1" lang="en"/>
              <a:t>POWr Local</a:t>
            </a:r>
            <a:r>
              <a:rPr lang="en"/>
              <a:t> (all other plugins)</a:t>
            </a:r>
            <a:endParaRPr/>
          </a:p>
          <a:p>
            <a:pPr indent="-342900" lvl="0" marL="457200" rtl="0" algn="l">
              <a:spcBef>
                <a:spcPts val="0"/>
              </a:spcBef>
              <a:spcAft>
                <a:spcPts val="0"/>
              </a:spcAft>
              <a:buSzPts val="1800"/>
              <a:buAutoNum type="arabicPeriod"/>
            </a:pPr>
            <a:r>
              <a:rPr lang="en"/>
              <a:t>Choose “Install to Site” to install the plugin to a test site</a:t>
            </a:r>
            <a:endParaRPr/>
          </a:p>
          <a:p>
            <a:pPr indent="-342900" lvl="0" marL="457200" rtl="0" algn="l">
              <a:spcBef>
                <a:spcPts val="0"/>
              </a:spcBef>
              <a:spcAft>
                <a:spcPts val="0"/>
              </a:spcAft>
              <a:buSzPts val="1800"/>
              <a:buAutoNum type="arabicPeriod"/>
            </a:pPr>
            <a:r>
              <a:rPr lang="en"/>
              <a:t>Go to the test site and test the plugin!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Common issues</a:t>
            </a:r>
            <a:r>
              <a:rPr lang="en"/>
              <a:t> with </a:t>
            </a:r>
            <a:r>
              <a:rPr lang="en"/>
              <a:t>Weebly settings</a:t>
            </a:r>
            <a:endParaRPr/>
          </a:p>
        </p:txBody>
      </p:sp>
      <p:sp>
        <p:nvSpPr>
          <p:cNvPr id="219" name="Google Shape;219;p3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Settings don’t load</a:t>
            </a:r>
            <a:endParaRPr/>
          </a:p>
          <a:p>
            <a:pPr indent="-342900" lvl="0" marL="457200" rtl="0" algn="l">
              <a:spcBef>
                <a:spcPts val="0"/>
              </a:spcBef>
              <a:spcAft>
                <a:spcPts val="0"/>
              </a:spcAft>
              <a:buSzPts val="1800"/>
              <a:buChar char="●"/>
            </a:pPr>
            <a:r>
              <a:rPr lang="en"/>
              <a:t>Top or bottom nav are blocking other elements in settings</a:t>
            </a:r>
            <a:endParaRPr/>
          </a:p>
          <a:p>
            <a:pPr indent="-342900" lvl="0" marL="457200" rtl="0" algn="l">
              <a:spcBef>
                <a:spcPts val="0"/>
              </a:spcBef>
              <a:spcAft>
                <a:spcPts val="0"/>
              </a:spcAft>
              <a:buSzPts val="1800"/>
              <a:buChar char="●"/>
            </a:pPr>
            <a:r>
              <a:rPr lang="en"/>
              <a:t>General CSS issues (the editor is slightly wider)</a:t>
            </a:r>
            <a:endParaRPr/>
          </a:p>
          <a:p>
            <a:pPr indent="-342900" lvl="0" marL="457200" rtl="0" algn="l">
              <a:spcBef>
                <a:spcPts val="0"/>
              </a:spcBef>
              <a:spcAft>
                <a:spcPts val="0"/>
              </a:spcAft>
              <a:buSzPts val="1800"/>
              <a:buChar char="●"/>
            </a:pPr>
            <a:r>
              <a:rPr lang="en"/>
              <a:t>Issues with “Freebly” plugins flow</a:t>
            </a:r>
            <a:endParaRPr/>
          </a:p>
          <a:p>
            <a:pPr indent="-342900" lvl="0" marL="457200" rtl="0" algn="l">
              <a:spcBef>
                <a:spcPts val="0"/>
              </a:spcBef>
              <a:spcAft>
                <a:spcPts val="0"/>
              </a:spcAft>
              <a:buSzPts val="1800"/>
              <a:buChar char="●"/>
            </a:pPr>
            <a:r>
              <a:rPr lang="en"/>
              <a:t>Issues with “backend” plugins flow</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2F4"/>
        </a:solidFill>
      </p:bgPr>
    </p:bg>
    <p:spTree>
      <p:nvGrpSpPr>
        <p:cNvPr id="223" name="Shape 223"/>
        <p:cNvGrpSpPr/>
        <p:nvPr/>
      </p:nvGrpSpPr>
      <p:grpSpPr>
        <a:xfrm>
          <a:off x="0" y="0"/>
          <a:ext cx="0" cy="0"/>
          <a:chOff x="0" y="0"/>
          <a:chExt cx="0" cy="0"/>
        </a:xfrm>
      </p:grpSpPr>
      <p:sp>
        <p:nvSpPr>
          <p:cNvPr id="224" name="Google Shape;224;p4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Wix</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create a new testing site on Wix</a:t>
            </a:r>
            <a:endParaRPr/>
          </a:p>
        </p:txBody>
      </p:sp>
      <p:sp>
        <p:nvSpPr>
          <p:cNvPr id="230" name="Google Shape;230;p4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https://www.wix.com</a:t>
            </a:r>
            <a:r>
              <a:rPr lang="en"/>
              <a:t> , Sign in with the </a:t>
            </a:r>
            <a:r>
              <a:rPr lang="en" u="sng">
                <a:solidFill>
                  <a:schemeClr val="accent5"/>
                </a:solidFill>
                <a:hlinkClick r:id="rId4">
                  <a:extLst>
                    <a:ext uri="{A12FA001-AC4F-418D-AE19-62706E023703}">
                      <ahyp:hlinkClr val="tx"/>
                    </a:ext>
                  </a:extLst>
                </a:hlinkClick>
              </a:rPr>
              <a:t>powrhelpsocial@gmail.com</a:t>
            </a:r>
            <a:r>
              <a:rPr lang="en"/>
              <a:t> in the LassPass</a:t>
            </a:r>
            <a:endParaRPr/>
          </a:p>
          <a:p>
            <a:pPr indent="-342900" lvl="0" marL="457200" rtl="0" algn="l">
              <a:spcBef>
                <a:spcPts val="0"/>
              </a:spcBef>
              <a:spcAft>
                <a:spcPts val="0"/>
              </a:spcAft>
              <a:buSzPts val="1800"/>
              <a:buAutoNum type="arabicPeriod"/>
            </a:pPr>
            <a:r>
              <a:rPr lang="en"/>
              <a:t>Click on + Create new site &gt; choose a type of a website &gt; Click Start now &gt; pick the website template &gt; click on it &gt; Edit - wix website editor should open.</a:t>
            </a:r>
            <a:endParaRPr/>
          </a:p>
          <a:p>
            <a:pPr indent="-342900" lvl="0" marL="457200" rtl="0" algn="l">
              <a:spcBef>
                <a:spcPts val="0"/>
              </a:spcBef>
              <a:spcAft>
                <a:spcPts val="0"/>
              </a:spcAft>
              <a:buSzPts val="1800"/>
              <a:buAutoNum type="arabicPeriod"/>
            </a:pPr>
            <a:r>
              <a:rPr lang="en"/>
              <a:t>Click Publish - “Choose domain before you publish” popup should open, put the radio button on “Get a Free Wix.com domain”, customise the domain of your website, click Save &amp; Continue.</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POWr Testing Philosophy</a:t>
            </a:r>
            <a:endParaRPr/>
          </a:p>
        </p:txBody>
      </p:sp>
      <p:sp>
        <p:nvSpPr>
          <p:cNvPr id="74" name="Google Shape;74;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our users to have an amazing experience with POWr.</a:t>
            </a:r>
            <a:endParaRPr/>
          </a:p>
          <a:p>
            <a:pPr indent="0" lvl="0" marL="0" rtl="0" algn="l">
              <a:spcBef>
                <a:spcPts val="1600"/>
              </a:spcBef>
              <a:spcAft>
                <a:spcPts val="0"/>
              </a:spcAft>
              <a:buNone/>
            </a:pPr>
            <a:r>
              <a:rPr lang="en"/>
              <a:t>When testing new features, our primary concerns are:</a:t>
            </a:r>
            <a:endParaRPr/>
          </a:p>
          <a:p>
            <a:pPr indent="-342900" lvl="0" marL="457200" rtl="0" algn="l">
              <a:spcBef>
                <a:spcPts val="1600"/>
              </a:spcBef>
              <a:spcAft>
                <a:spcPts val="0"/>
              </a:spcAft>
              <a:buSzPts val="1800"/>
              <a:buChar char="●"/>
            </a:pPr>
            <a:r>
              <a:rPr lang="en"/>
              <a:t>Does the new feature work as intended?</a:t>
            </a:r>
            <a:endParaRPr/>
          </a:p>
          <a:p>
            <a:pPr indent="-342900" lvl="0" marL="457200" rtl="0" algn="l">
              <a:spcBef>
                <a:spcPts val="0"/>
              </a:spcBef>
              <a:spcAft>
                <a:spcPts val="0"/>
              </a:spcAft>
              <a:buSzPts val="1800"/>
              <a:buChar char="●"/>
            </a:pPr>
            <a:r>
              <a:rPr lang="en"/>
              <a:t>Is it clear to the user what the new feature does?</a:t>
            </a:r>
            <a:endParaRPr/>
          </a:p>
          <a:p>
            <a:pPr indent="-342900" lvl="0" marL="457200" rtl="0" algn="l">
              <a:spcBef>
                <a:spcPts val="0"/>
              </a:spcBef>
              <a:spcAft>
                <a:spcPts val="0"/>
              </a:spcAft>
              <a:buSzPts val="1800"/>
              <a:buChar char="●"/>
            </a:pPr>
            <a:r>
              <a:rPr lang="en"/>
              <a:t>Does the product as a whole still work as expected for existing users? </a:t>
            </a:r>
            <a:endParaRPr/>
          </a:p>
          <a:p>
            <a:pPr indent="-342900" lvl="0" marL="457200" rtl="0" algn="l">
              <a:spcBef>
                <a:spcPts val="0"/>
              </a:spcBef>
              <a:spcAft>
                <a:spcPts val="0"/>
              </a:spcAft>
              <a:buSzPts val="1800"/>
              <a:buChar char="●"/>
            </a:pPr>
            <a:r>
              <a:rPr lang="en"/>
              <a:t>Did we avoid adding </a:t>
            </a:r>
            <a:r>
              <a:rPr lang="en"/>
              <a:t>unnecessary</a:t>
            </a:r>
            <a:r>
              <a:rPr lang="en"/>
              <a:t> complexity to the product?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Wix: Production</a:t>
            </a:r>
            <a:endParaRPr/>
          </a:p>
        </p:txBody>
      </p:sp>
      <p:sp>
        <p:nvSpPr>
          <p:cNvPr id="236" name="Google Shape;236;p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Wix is a free platform. You’ll get the most authentic experience by creating a new Wix site.</a:t>
            </a:r>
            <a:endParaRPr/>
          </a:p>
          <a:p>
            <a:pPr indent="-342900" lvl="0" marL="457200" rtl="0" algn="l">
              <a:spcBef>
                <a:spcPts val="1600"/>
              </a:spcBef>
              <a:spcAft>
                <a:spcPts val="0"/>
              </a:spcAft>
              <a:buSzPts val="1800"/>
              <a:buAutoNum type="arabicPeriod"/>
            </a:pPr>
            <a:r>
              <a:rPr lang="en"/>
              <a:t>Log out of your powr.io account</a:t>
            </a:r>
            <a:endParaRPr/>
          </a:p>
          <a:p>
            <a:pPr indent="-342900" lvl="0" marL="457200" rtl="0" algn="l">
              <a:spcBef>
                <a:spcPts val="0"/>
              </a:spcBef>
              <a:spcAft>
                <a:spcPts val="0"/>
              </a:spcAft>
              <a:buSzPts val="1800"/>
              <a:buAutoNum type="arabicPeriod"/>
            </a:pPr>
            <a:r>
              <a:rPr lang="en"/>
              <a:t>Go to wix.com</a:t>
            </a:r>
            <a:endParaRPr/>
          </a:p>
          <a:p>
            <a:pPr indent="-342900" lvl="0" marL="457200" rtl="0" algn="l">
              <a:spcBef>
                <a:spcPts val="0"/>
              </a:spcBef>
              <a:spcAft>
                <a:spcPts val="0"/>
              </a:spcAft>
              <a:buSzPts val="1800"/>
              <a:buAutoNum type="arabicPeriod"/>
            </a:pPr>
            <a:r>
              <a:rPr lang="en"/>
              <a:t>Create a new account with an email that’s not already tied to a POWr account</a:t>
            </a:r>
            <a:endParaRPr/>
          </a:p>
          <a:p>
            <a:pPr indent="-342900" lvl="0" marL="457200" rtl="0" algn="l">
              <a:spcBef>
                <a:spcPts val="0"/>
              </a:spcBef>
              <a:spcAft>
                <a:spcPts val="0"/>
              </a:spcAft>
              <a:buSzPts val="1800"/>
              <a:buAutoNum type="arabicPeriod"/>
            </a:pPr>
            <a:r>
              <a:rPr lang="en"/>
              <a:t>Go to </a:t>
            </a:r>
            <a:r>
              <a:rPr lang="en" u="sng">
                <a:solidFill>
                  <a:schemeClr val="hlink"/>
                </a:solidFill>
                <a:hlinkClick r:id="rId3"/>
              </a:rPr>
              <a:t>https://www.wix.com/app-market/search?query=powr</a:t>
            </a:r>
            <a:r>
              <a:rPr lang="en"/>
              <a:t> </a:t>
            </a:r>
            <a:endParaRPr/>
          </a:p>
          <a:p>
            <a:pPr indent="-342900" lvl="0" marL="457200" rtl="0" algn="l">
              <a:spcBef>
                <a:spcPts val="0"/>
              </a:spcBef>
              <a:spcAft>
                <a:spcPts val="0"/>
              </a:spcAft>
              <a:buSzPts val="1800"/>
              <a:buAutoNum type="arabicPeriod"/>
            </a:pPr>
            <a:r>
              <a:rPr lang="en"/>
              <a:t>Install any POWR plugin (but usually Form Builder)</a:t>
            </a:r>
            <a:endParaRPr/>
          </a:p>
          <a:p>
            <a:pPr indent="-342900" lvl="0" marL="457200" rtl="0" algn="l">
              <a:spcBef>
                <a:spcPts val="0"/>
              </a:spcBef>
              <a:spcAft>
                <a:spcPts val="0"/>
              </a:spcAft>
              <a:buSzPts val="1800"/>
              <a:buAutoNum type="arabicPeriod"/>
            </a:pPr>
            <a:r>
              <a:rPr lang="en"/>
              <a:t>Edit the plugin</a:t>
            </a:r>
            <a:endParaRPr/>
          </a:p>
          <a:p>
            <a:pPr indent="-342900" lvl="0" marL="457200" rtl="0" algn="l">
              <a:spcBef>
                <a:spcPts val="0"/>
              </a:spcBef>
              <a:spcAft>
                <a:spcPts val="0"/>
              </a:spcAft>
              <a:buSzPts val="1800"/>
              <a:buAutoNum type="arabicPeriod"/>
            </a:pPr>
            <a:r>
              <a:rPr lang="en"/>
              <a:t>Publish and view your site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Wix</a:t>
            </a:r>
            <a:r>
              <a:rPr lang="en"/>
              <a:t>: Staging</a:t>
            </a:r>
            <a:endParaRPr/>
          </a:p>
        </p:txBody>
      </p:sp>
      <p:sp>
        <p:nvSpPr>
          <p:cNvPr id="242" name="Google Shape;242;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http://www.powr-staging.io/admin/platform_dev_controls</a:t>
            </a:r>
            <a:endParaRPr/>
          </a:p>
          <a:p>
            <a:pPr indent="-342900" lvl="0" marL="457200" rtl="0" algn="l">
              <a:spcBef>
                <a:spcPts val="0"/>
              </a:spcBef>
              <a:spcAft>
                <a:spcPts val="0"/>
              </a:spcAft>
              <a:buSzPts val="1800"/>
              <a:buAutoNum type="arabicPeriod"/>
            </a:pPr>
            <a:r>
              <a:rPr lang="en"/>
              <a:t>From the dropdown select the Wix </a:t>
            </a:r>
            <a:r>
              <a:rPr lang="en"/>
              <a:t>plugin </a:t>
            </a:r>
            <a:r>
              <a:rPr lang="en"/>
              <a:t>you wish to test and click “Go” </a:t>
            </a:r>
            <a:endParaRPr/>
          </a:p>
          <a:p>
            <a:pPr indent="-342900" lvl="0" marL="457200" rtl="0" algn="l">
              <a:spcBef>
                <a:spcPts val="0"/>
              </a:spcBef>
              <a:spcAft>
                <a:spcPts val="0"/>
              </a:spcAft>
              <a:buSzPts val="1800"/>
              <a:buAutoNum type="arabicPeriod"/>
            </a:pPr>
            <a:r>
              <a:rPr lang="en"/>
              <a:t>Next click on </a:t>
            </a:r>
            <a:r>
              <a:rPr lang="en" u="sng">
                <a:solidFill>
                  <a:schemeClr val="hlink"/>
                </a:solidFill>
                <a:hlinkClick r:id="rId4"/>
              </a:rPr>
              <a:t>https://dev.wix.com/apps</a:t>
            </a:r>
            <a:r>
              <a:rPr lang="en"/>
              <a:t> it will open in a new tab </a:t>
            </a:r>
            <a:r>
              <a:rPr lang="en"/>
              <a:t>(log in with </a:t>
            </a:r>
            <a:r>
              <a:rPr lang="en" u="sng">
                <a:solidFill>
                  <a:schemeClr val="hlink"/>
                </a:solidFill>
                <a:hlinkClick r:id="rId5"/>
              </a:rPr>
              <a:t>powrhelpsocial@gmail.com</a:t>
            </a:r>
            <a:r>
              <a:rPr lang="en"/>
              <a:t> login in LastPass)</a:t>
            </a:r>
            <a:endParaRPr/>
          </a:p>
          <a:p>
            <a:pPr indent="-342900" lvl="0" marL="457200" rtl="0" algn="l">
              <a:spcBef>
                <a:spcPts val="0"/>
              </a:spcBef>
              <a:spcAft>
                <a:spcPts val="0"/>
              </a:spcAft>
              <a:buSzPts val="1800"/>
              <a:buAutoNum type="arabicPeriod"/>
            </a:pPr>
            <a:r>
              <a:rPr lang="en"/>
              <a:t>Select </a:t>
            </a:r>
            <a:r>
              <a:rPr b="1" lang="en"/>
              <a:t>Wix</a:t>
            </a:r>
            <a:r>
              <a:rPr b="1" lang="en"/>
              <a:t>Staging (All Apps)</a:t>
            </a:r>
            <a:r>
              <a:rPr lang="en"/>
              <a:t> </a:t>
            </a:r>
            <a:endParaRPr/>
          </a:p>
          <a:p>
            <a:pPr indent="-342900" lvl="0" marL="457200" rtl="0" algn="l">
              <a:spcBef>
                <a:spcPts val="0"/>
              </a:spcBef>
              <a:spcAft>
                <a:spcPts val="0"/>
              </a:spcAft>
              <a:buSzPts val="1800"/>
              <a:buAutoNum type="arabicPeriod"/>
            </a:pPr>
            <a:r>
              <a:rPr lang="en"/>
              <a:t>Click “Test App &gt; In Editor” and select a test site to install to &gt; Click Add to site&gt; The app should appear in your site &gt; Click Settings.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Wix: Localhost</a:t>
            </a:r>
            <a:endParaRPr/>
          </a:p>
        </p:txBody>
      </p:sp>
      <p:sp>
        <p:nvSpPr>
          <p:cNvPr id="248" name="Google Shape;248;p4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https://localhost:3000/admin/platform_dev_controls</a:t>
            </a:r>
            <a:endParaRPr/>
          </a:p>
          <a:p>
            <a:pPr indent="-342900" lvl="0" marL="457200" rtl="0" algn="l">
              <a:spcBef>
                <a:spcPts val="0"/>
              </a:spcBef>
              <a:spcAft>
                <a:spcPts val="0"/>
              </a:spcAft>
              <a:buSzPts val="1800"/>
              <a:buAutoNum type="arabicPeriod"/>
            </a:pPr>
            <a:r>
              <a:rPr lang="en"/>
              <a:t>Select the Wix plugin you wish to test</a:t>
            </a:r>
            <a:endParaRPr/>
          </a:p>
          <a:p>
            <a:pPr indent="-342900" lvl="0" marL="457200" rtl="0" algn="l">
              <a:spcBef>
                <a:spcPts val="0"/>
              </a:spcBef>
              <a:spcAft>
                <a:spcPts val="0"/>
              </a:spcAft>
              <a:buSzPts val="1800"/>
              <a:buAutoNum type="arabicPeriod"/>
            </a:pPr>
            <a:r>
              <a:rPr lang="en"/>
              <a:t>Go to </a:t>
            </a:r>
            <a:r>
              <a:rPr lang="en" u="sng">
                <a:solidFill>
                  <a:schemeClr val="hlink"/>
                </a:solidFill>
                <a:hlinkClick r:id="rId4"/>
              </a:rPr>
              <a:t>https://dev.wix.com/apps/my-apps</a:t>
            </a:r>
            <a:r>
              <a:rPr lang="en"/>
              <a:t> (or </a:t>
            </a:r>
            <a:r>
              <a:rPr lang="en" u="sng">
                <a:solidFill>
                  <a:schemeClr val="hlink"/>
                </a:solidFill>
                <a:hlinkClick r:id="rId5"/>
              </a:rPr>
              <a:t>https://dev.wix.com/dc3/my-apps</a:t>
            </a:r>
            <a:r>
              <a:rPr lang="en"/>
              <a:t>)</a:t>
            </a:r>
            <a:r>
              <a:rPr lang="en"/>
              <a:t> (log in with </a:t>
            </a:r>
            <a:r>
              <a:rPr lang="en" u="sng">
                <a:solidFill>
                  <a:schemeClr val="hlink"/>
                </a:solidFill>
                <a:hlinkClick r:id="rId6"/>
              </a:rPr>
              <a:t>powrhelpsocial@gmail.com</a:t>
            </a:r>
            <a:r>
              <a:rPr lang="en"/>
              <a:t> login in LastPass)</a:t>
            </a:r>
            <a:endParaRPr/>
          </a:p>
          <a:p>
            <a:pPr indent="-342900" lvl="0" marL="457200" rtl="0" algn="l">
              <a:spcBef>
                <a:spcPts val="0"/>
              </a:spcBef>
              <a:spcAft>
                <a:spcPts val="0"/>
              </a:spcAft>
              <a:buSzPts val="1800"/>
              <a:buAutoNum type="arabicPeriod"/>
            </a:pPr>
            <a:r>
              <a:rPr lang="en"/>
              <a:t>Select </a:t>
            </a:r>
            <a:r>
              <a:rPr b="1" lang="en"/>
              <a:t>Wix Local</a:t>
            </a:r>
            <a:r>
              <a:rPr lang="en"/>
              <a:t> </a:t>
            </a:r>
            <a:endParaRPr/>
          </a:p>
          <a:p>
            <a:pPr indent="-342900" lvl="0" marL="457200" rtl="0" algn="l">
              <a:spcBef>
                <a:spcPts val="0"/>
              </a:spcBef>
              <a:spcAft>
                <a:spcPts val="0"/>
              </a:spcAft>
              <a:buSzPts val="1800"/>
              <a:buAutoNum type="arabicPeriod"/>
            </a:pPr>
            <a:r>
              <a:rPr lang="en"/>
              <a:t>Click “Test App &gt; In Editor” and select a test site to install to</a:t>
            </a:r>
            <a:endParaRPr/>
          </a:p>
          <a:p>
            <a:pPr indent="-342900" lvl="0" marL="457200" rtl="0" algn="l">
              <a:spcBef>
                <a:spcPts val="0"/>
              </a:spcBef>
              <a:spcAft>
                <a:spcPts val="0"/>
              </a:spcAft>
              <a:buSzPts val="1800"/>
              <a:buAutoNum type="arabicPeriod"/>
            </a:pPr>
            <a:r>
              <a:rPr lang="en"/>
              <a:t>Go to the test site and test the plugin!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Common issues</a:t>
            </a:r>
            <a:r>
              <a:rPr lang="en"/>
              <a:t> with Wix settings</a:t>
            </a:r>
            <a:endParaRPr/>
          </a:p>
        </p:txBody>
      </p:sp>
      <p:sp>
        <p:nvSpPr>
          <p:cNvPr id="254" name="Google Shape;254;p4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Settings don’t load</a:t>
            </a:r>
            <a:endParaRPr/>
          </a:p>
          <a:p>
            <a:pPr indent="-342900" lvl="0" marL="457200" rtl="0" algn="l">
              <a:spcBef>
                <a:spcPts val="0"/>
              </a:spcBef>
              <a:spcAft>
                <a:spcPts val="0"/>
              </a:spcAft>
              <a:buSzPts val="1800"/>
              <a:buChar char="●"/>
            </a:pPr>
            <a:r>
              <a:rPr lang="en"/>
              <a:t>Components that shouldn’t be there (such as POWR navbar) show up</a:t>
            </a:r>
            <a:endParaRPr/>
          </a:p>
          <a:p>
            <a:pPr indent="-342900" lvl="0" marL="457200" rtl="0" algn="l">
              <a:spcBef>
                <a:spcPts val="0"/>
              </a:spcBef>
              <a:spcAft>
                <a:spcPts val="0"/>
              </a:spcAft>
              <a:buSzPts val="1800"/>
              <a:buChar char="●"/>
            </a:pPr>
            <a:r>
              <a:rPr lang="en"/>
              <a:t>Components look funky in Wix settings</a:t>
            </a:r>
            <a:endParaRPr/>
          </a:p>
          <a:p>
            <a:pPr indent="-342900" lvl="0" marL="457200" rtl="0" algn="l">
              <a:spcBef>
                <a:spcPts val="0"/>
              </a:spcBef>
              <a:spcAft>
                <a:spcPts val="0"/>
              </a:spcAft>
              <a:buSzPts val="1800"/>
              <a:buChar char="●"/>
            </a:pPr>
            <a:r>
              <a:rPr lang="en"/>
              <a:t>Form Builder: Form Response Dashboard looks strange or doesn’t load for users without an active POWR session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2F4"/>
        </a:solidFill>
      </p:bgPr>
    </p:bg>
    <p:spTree>
      <p:nvGrpSpPr>
        <p:cNvPr id="258" name="Shape 258"/>
        <p:cNvGrpSpPr/>
        <p:nvPr/>
      </p:nvGrpSpPr>
      <p:grpSpPr>
        <a:xfrm>
          <a:off x="0" y="0"/>
          <a:ext cx="0" cy="0"/>
          <a:chOff x="0" y="0"/>
          <a:chExt cx="0" cy="0"/>
        </a:xfrm>
      </p:grpSpPr>
      <p:sp>
        <p:nvSpPr>
          <p:cNvPr id="259" name="Google Shape;259;p46"/>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Shopify</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Shopify: “Freemium” vs “Free” vs “Free Trial”</a:t>
            </a:r>
            <a:endParaRPr/>
          </a:p>
        </p:txBody>
      </p:sp>
      <p:sp>
        <p:nvSpPr>
          <p:cNvPr id="265" name="Google Shape;265;p4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Freemium:</a:t>
            </a:r>
            <a:endParaRPr b="1"/>
          </a:p>
          <a:p>
            <a:pPr indent="-342900" lvl="0" marL="457200" rtl="0" algn="l">
              <a:spcBef>
                <a:spcPts val="1600"/>
              </a:spcBef>
              <a:spcAft>
                <a:spcPts val="0"/>
              </a:spcAft>
              <a:buSzPts val="1800"/>
              <a:buChar char="●"/>
            </a:pPr>
            <a:r>
              <a:rPr lang="en"/>
              <a:t>Freemium plugins come in a free and a paid version</a:t>
            </a:r>
            <a:endParaRPr/>
          </a:p>
          <a:p>
            <a:pPr indent="0" lvl="0" marL="0" rtl="0" algn="l">
              <a:spcBef>
                <a:spcPts val="1600"/>
              </a:spcBef>
              <a:spcAft>
                <a:spcPts val="0"/>
              </a:spcAft>
              <a:buNone/>
            </a:pPr>
            <a:r>
              <a:rPr b="1" lang="en"/>
              <a:t>Free</a:t>
            </a:r>
            <a:r>
              <a:rPr lang="en"/>
              <a:t> (Comments, Social Feed):</a:t>
            </a:r>
            <a:endParaRPr/>
          </a:p>
          <a:p>
            <a:pPr indent="-342900" lvl="0" marL="457200" rtl="0" algn="l">
              <a:spcBef>
                <a:spcPts val="1600"/>
              </a:spcBef>
              <a:spcAft>
                <a:spcPts val="0"/>
              </a:spcAft>
              <a:buSzPts val="1800"/>
              <a:buChar char="●"/>
            </a:pPr>
            <a:r>
              <a:rPr lang="en"/>
              <a:t>Free plugins have all features unlocked. No upgrades are shown to the user.</a:t>
            </a:r>
            <a:endParaRPr/>
          </a:p>
          <a:p>
            <a:pPr indent="0" lvl="0" marL="0" rtl="0" algn="l">
              <a:spcBef>
                <a:spcPts val="1600"/>
              </a:spcBef>
              <a:spcAft>
                <a:spcPts val="0"/>
              </a:spcAft>
              <a:buNone/>
            </a:pPr>
            <a:r>
              <a:rPr b="1" lang="en"/>
              <a:t>Free Trial</a:t>
            </a:r>
            <a:r>
              <a:rPr lang="en"/>
              <a:t> (Countdown Timer, Image Slider, + a few more):</a:t>
            </a:r>
            <a:endParaRPr/>
          </a:p>
          <a:p>
            <a:pPr indent="-342900" lvl="0" marL="457200" rtl="0" algn="l">
              <a:spcBef>
                <a:spcPts val="1600"/>
              </a:spcBef>
              <a:spcAft>
                <a:spcPts val="0"/>
              </a:spcAft>
              <a:buSzPts val="1800"/>
              <a:buChar char="●"/>
            </a:pPr>
            <a:r>
              <a:rPr lang="en"/>
              <a:t>Free Pro trial (7 days). Upgrade required to install.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Shopify</a:t>
            </a:r>
            <a:r>
              <a:rPr lang="en"/>
              <a:t>: Production</a:t>
            </a:r>
            <a:endParaRPr/>
          </a:p>
        </p:txBody>
      </p:sp>
      <p:sp>
        <p:nvSpPr>
          <p:cNvPr id="271" name="Google Shape;271;p4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Shopify is not a free platform. However, you’ll get the most authentic user experience by creating a new trial account.</a:t>
            </a:r>
            <a:endParaRPr/>
          </a:p>
          <a:p>
            <a:pPr indent="-342900" lvl="0" marL="457200" rtl="0" algn="l">
              <a:spcBef>
                <a:spcPts val="1600"/>
              </a:spcBef>
              <a:spcAft>
                <a:spcPts val="0"/>
              </a:spcAft>
              <a:buSzPts val="1800"/>
              <a:buAutoNum type="arabicPeriod"/>
            </a:pPr>
            <a:r>
              <a:rPr lang="en"/>
              <a:t>Log out of your powr.io account</a:t>
            </a:r>
            <a:endParaRPr/>
          </a:p>
          <a:p>
            <a:pPr indent="-342900" lvl="0" marL="457200" rtl="0" algn="l">
              <a:spcBef>
                <a:spcPts val="0"/>
              </a:spcBef>
              <a:spcAft>
                <a:spcPts val="0"/>
              </a:spcAft>
              <a:buSzPts val="1800"/>
              <a:buAutoNum type="arabicPeriod"/>
            </a:pPr>
            <a:r>
              <a:rPr lang="en"/>
              <a:t>Go to shopify.com </a:t>
            </a:r>
            <a:endParaRPr/>
          </a:p>
          <a:p>
            <a:pPr indent="-342900" lvl="0" marL="457200" rtl="0" algn="l">
              <a:spcBef>
                <a:spcPts val="0"/>
              </a:spcBef>
              <a:spcAft>
                <a:spcPts val="0"/>
              </a:spcAft>
              <a:buSzPts val="1800"/>
              <a:buAutoNum type="arabicPeriod"/>
            </a:pPr>
            <a:r>
              <a:rPr lang="en"/>
              <a:t>Create a new account with an email that’s not already tied to a POWr account</a:t>
            </a:r>
            <a:endParaRPr/>
          </a:p>
          <a:p>
            <a:pPr indent="-342900" lvl="0" marL="457200" rtl="0" algn="l">
              <a:spcBef>
                <a:spcPts val="0"/>
              </a:spcBef>
              <a:spcAft>
                <a:spcPts val="0"/>
              </a:spcAft>
              <a:buSzPts val="1800"/>
              <a:buAutoNum type="arabicPeriod"/>
            </a:pPr>
            <a:r>
              <a:rPr lang="en"/>
              <a:t>Go to </a:t>
            </a:r>
            <a:r>
              <a:rPr lang="en" u="sng">
                <a:solidFill>
                  <a:schemeClr val="hlink"/>
                </a:solidFill>
                <a:hlinkClick r:id="rId3"/>
              </a:rPr>
              <a:t>https://apps.shopify.com/partners/powr-io</a:t>
            </a:r>
            <a:r>
              <a:rPr lang="en"/>
              <a:t> </a:t>
            </a:r>
            <a:endParaRPr/>
          </a:p>
          <a:p>
            <a:pPr indent="-342900" lvl="0" marL="457200" rtl="0" algn="l">
              <a:spcBef>
                <a:spcPts val="0"/>
              </a:spcBef>
              <a:spcAft>
                <a:spcPts val="0"/>
              </a:spcAft>
              <a:buSzPts val="1800"/>
              <a:buAutoNum type="arabicPeriod"/>
            </a:pPr>
            <a:r>
              <a:rPr lang="en"/>
              <a:t>Install any Free, Freemium, and Free Trial POWr plugin</a:t>
            </a:r>
            <a:endParaRPr/>
          </a:p>
          <a:p>
            <a:pPr indent="-342900" lvl="0" marL="457200" rtl="0" algn="l">
              <a:spcBef>
                <a:spcPts val="0"/>
              </a:spcBef>
              <a:spcAft>
                <a:spcPts val="0"/>
              </a:spcAft>
              <a:buSzPts val="1800"/>
              <a:buAutoNum type="arabicPeriod"/>
            </a:pPr>
            <a:r>
              <a:rPr lang="en"/>
              <a:t>Edit and install the plugin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Shopify: Staging, pt. I</a:t>
            </a:r>
            <a:endParaRPr/>
          </a:p>
        </p:txBody>
      </p:sp>
      <p:sp>
        <p:nvSpPr>
          <p:cNvPr id="277" name="Google Shape;277;p49"/>
          <p:cNvSpPr txBox="1"/>
          <p:nvPr>
            <p:ph idx="1" type="body"/>
          </p:nvPr>
        </p:nvSpPr>
        <p:spPr>
          <a:xfrm>
            <a:off x="196675" y="150047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http://powr-staging.io/admin/platform_dev_controls</a:t>
            </a:r>
            <a:endParaRPr/>
          </a:p>
          <a:p>
            <a:pPr indent="-342900" lvl="0" marL="457200" rtl="0" algn="l">
              <a:spcBef>
                <a:spcPts val="0"/>
              </a:spcBef>
              <a:spcAft>
                <a:spcPts val="0"/>
              </a:spcAft>
              <a:buSzPts val="1800"/>
              <a:buAutoNum type="arabicPeriod"/>
            </a:pPr>
            <a:r>
              <a:rPr lang="en"/>
              <a:t>Select the Shopify plugin you wish to test</a:t>
            </a:r>
            <a:endParaRPr/>
          </a:p>
          <a:p>
            <a:pPr indent="-342900" lvl="0" marL="457200" rtl="0" algn="l">
              <a:spcBef>
                <a:spcPts val="0"/>
              </a:spcBef>
              <a:spcAft>
                <a:spcPts val="0"/>
              </a:spcAft>
              <a:buSzPts val="1800"/>
              <a:buAutoNum type="arabicPeriod"/>
            </a:pPr>
            <a:r>
              <a:rPr lang="en"/>
              <a:t>Go to shopify.com/partners&gt; Log in&gt; select POWr.io (log in with </a:t>
            </a:r>
            <a:r>
              <a:rPr lang="en" u="sng">
                <a:solidFill>
                  <a:schemeClr val="hlink"/>
                </a:solidFill>
                <a:hlinkClick r:id="rId4"/>
              </a:rPr>
              <a:t>support@powr.io</a:t>
            </a:r>
            <a:r>
              <a:rPr lang="en"/>
              <a:t> login in LastPass)</a:t>
            </a:r>
            <a:endParaRPr/>
          </a:p>
          <a:p>
            <a:pPr indent="-342900" lvl="0" marL="457200" rtl="0" algn="l">
              <a:spcBef>
                <a:spcPts val="0"/>
              </a:spcBef>
              <a:spcAft>
                <a:spcPts val="0"/>
              </a:spcAft>
              <a:buSzPts val="1800"/>
              <a:buAutoNum type="arabicPeriod"/>
            </a:pPr>
            <a:r>
              <a:rPr lang="en"/>
              <a:t>You will land in </a:t>
            </a:r>
            <a:r>
              <a:rPr b="1" lang="en"/>
              <a:t>Development Stores </a:t>
            </a:r>
            <a:r>
              <a:rPr lang="en"/>
              <a:t>&gt;</a:t>
            </a:r>
            <a:r>
              <a:rPr lang="en"/>
              <a:t> log into one of the available stores that has the POWR Staging plugin installed (powr-test, powrpuru)click log in</a:t>
            </a:r>
            <a:endParaRPr/>
          </a:p>
          <a:p>
            <a:pPr indent="-342900" lvl="0" marL="457200" rtl="0" algn="l">
              <a:spcBef>
                <a:spcPts val="0"/>
              </a:spcBef>
              <a:spcAft>
                <a:spcPts val="0"/>
              </a:spcAft>
              <a:buSzPts val="1800"/>
              <a:buAutoNum type="arabicPeriod"/>
            </a:pPr>
            <a:r>
              <a:rPr lang="en" strike="sngStrike"/>
              <a:t>Go to </a:t>
            </a:r>
            <a:r>
              <a:rPr b="1" lang="en" strike="sngStrike"/>
              <a:t>Apps</a:t>
            </a:r>
            <a:r>
              <a:rPr lang="en" strike="sngStrike"/>
              <a:t> in the dev store and open </a:t>
            </a:r>
            <a:r>
              <a:rPr b="1" lang="en" strike="sngStrike"/>
              <a:t>POWr Staging</a:t>
            </a:r>
            <a:r>
              <a:rPr lang="en" strike="sngStrike"/>
              <a:t>.</a:t>
            </a:r>
            <a:endParaRPr strike="sngStrike"/>
          </a:p>
          <a:p>
            <a:pPr indent="-342900" lvl="0" marL="457200" rtl="0" algn="l">
              <a:spcBef>
                <a:spcPts val="0"/>
              </a:spcBef>
              <a:spcAft>
                <a:spcPts val="0"/>
              </a:spcAft>
              <a:buSzPts val="1800"/>
              <a:buAutoNum type="arabicPeriod"/>
            </a:pPr>
            <a:r>
              <a:rPr lang="en" strike="sngStrike"/>
              <a:t>Test your plugin! (oudated)</a:t>
            </a:r>
            <a:endParaRPr strike="sngStrike"/>
          </a:p>
          <a:p>
            <a:pPr indent="-342900" lvl="0" marL="457200" rtl="0" algn="l">
              <a:spcBef>
                <a:spcPts val="0"/>
              </a:spcBef>
              <a:spcAft>
                <a:spcPts val="0"/>
              </a:spcAft>
              <a:buSzPts val="1800"/>
              <a:buAutoNum type="arabicPeriod"/>
            </a:pPr>
            <a:r>
              <a:rPr lang="en"/>
              <a:t>Go to Jotable and follow the steps in </a:t>
            </a:r>
            <a:r>
              <a:rPr lang="en" u="sng">
                <a:solidFill>
                  <a:schemeClr val="hlink"/>
                </a:solidFill>
                <a:hlinkClick r:id="rId5"/>
              </a:rPr>
              <a:t>this article</a:t>
            </a:r>
            <a:r>
              <a:rPr lang="en"/>
              <a:t> (outdated)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Shopify: Staging, pt. II</a:t>
            </a:r>
            <a:endParaRPr/>
          </a:p>
        </p:txBody>
      </p:sp>
      <p:sp>
        <p:nvSpPr>
          <p:cNvPr id="283" name="Google Shape;283;p5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testing an update specific to the Free Trial or Free flow, you won’t want to test with an existing site. </a:t>
            </a:r>
            <a:endParaRPr/>
          </a:p>
          <a:p>
            <a:pPr indent="0" lvl="0" marL="0" rtl="0" algn="l">
              <a:spcBef>
                <a:spcPts val="1600"/>
              </a:spcBef>
              <a:spcAft>
                <a:spcPts val="0"/>
              </a:spcAft>
              <a:buNone/>
            </a:pPr>
            <a:r>
              <a:rPr lang="en"/>
              <a:t>Testing with an existing site will NOT give you the correct trial or free status. </a:t>
            </a:r>
            <a:endParaRPr/>
          </a:p>
          <a:p>
            <a:pPr indent="0" lvl="0" marL="0" rtl="0" algn="l">
              <a:spcBef>
                <a:spcPts val="1600"/>
              </a:spcBef>
              <a:spcAft>
                <a:spcPts val="1600"/>
              </a:spcAft>
              <a:buNone/>
            </a:pPr>
            <a:r>
              <a:rPr lang="en"/>
              <a:t>Instead, follow the steps in the next slide.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Shopify: Staging, pt. III</a:t>
            </a:r>
            <a:endParaRPr/>
          </a:p>
        </p:txBody>
      </p:sp>
      <p:sp>
        <p:nvSpPr>
          <p:cNvPr id="289" name="Google Shape;289;p5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accent5"/>
                </a:solidFill>
                <a:hlinkClick r:id="rId3">
                  <a:extLst>
                    <a:ext uri="{A12FA001-AC4F-418D-AE19-62706E023703}">
                      <ahyp:hlinkClr val="tx"/>
                    </a:ext>
                  </a:extLst>
                </a:hlinkClick>
              </a:rPr>
              <a:t>http://powr-staging.io/admin/platform_dev_controls</a:t>
            </a:r>
            <a:endParaRPr/>
          </a:p>
          <a:p>
            <a:pPr indent="-342900" lvl="0" marL="457200" rtl="0" algn="l">
              <a:spcBef>
                <a:spcPts val="0"/>
              </a:spcBef>
              <a:spcAft>
                <a:spcPts val="0"/>
              </a:spcAft>
              <a:buSzPts val="1800"/>
              <a:buAutoNum type="arabicPeriod"/>
            </a:pPr>
            <a:r>
              <a:rPr lang="en"/>
              <a:t>Select the Shopify plugin you wish to test</a:t>
            </a:r>
            <a:endParaRPr/>
          </a:p>
          <a:p>
            <a:pPr indent="-342900" lvl="0" marL="457200" rtl="0" algn="l">
              <a:spcBef>
                <a:spcPts val="0"/>
              </a:spcBef>
              <a:spcAft>
                <a:spcPts val="0"/>
              </a:spcAft>
              <a:buSzPts val="1800"/>
              <a:buAutoNum type="arabicPeriod"/>
            </a:pPr>
            <a:r>
              <a:rPr lang="en"/>
              <a:t>Create a new Development Store</a:t>
            </a:r>
            <a:endParaRPr/>
          </a:p>
          <a:p>
            <a:pPr indent="-342900" lvl="0" marL="457200" rtl="0" algn="l">
              <a:spcBef>
                <a:spcPts val="0"/>
              </a:spcBef>
              <a:spcAft>
                <a:spcPts val="0"/>
              </a:spcAft>
              <a:buSzPts val="1800"/>
              <a:buAutoNum type="arabicPeriod"/>
            </a:pPr>
            <a:r>
              <a:rPr lang="en"/>
              <a:t>Once created, go to Settings &gt; General and change your store email to one not already tied to a POWr account</a:t>
            </a:r>
            <a:endParaRPr/>
          </a:p>
          <a:p>
            <a:pPr indent="-342900" lvl="0" marL="457200" rtl="0" algn="l">
              <a:spcBef>
                <a:spcPts val="0"/>
              </a:spcBef>
              <a:spcAft>
                <a:spcPts val="0"/>
              </a:spcAft>
              <a:buSzPts val="1800"/>
              <a:buAutoNum type="arabicPeriod"/>
            </a:pPr>
            <a:r>
              <a:rPr lang="en"/>
              <a:t>To add staging to your store open this link: </a:t>
            </a:r>
            <a:r>
              <a:rPr lang="en" u="sng">
                <a:solidFill>
                  <a:schemeClr val="hlink"/>
                </a:solidFill>
                <a:hlinkClick r:id="rId4"/>
              </a:rPr>
              <a:t>https://www.powr-staging.io/plugins/shopify-staging/shopify_authenticate?shop=powr-test.myshopify.com</a:t>
            </a:r>
            <a:r>
              <a:rPr lang="en"/>
              <a:t> (replace </a:t>
            </a:r>
            <a:r>
              <a:rPr b="1" lang="en"/>
              <a:t>powr-test</a:t>
            </a:r>
            <a:r>
              <a:rPr lang="en"/>
              <a:t> with your store’s name)</a:t>
            </a:r>
            <a:endParaRPr/>
          </a:p>
          <a:p>
            <a:pPr indent="-342900" lvl="0" marL="457200" rtl="0" algn="l">
              <a:spcBef>
                <a:spcPts val="0"/>
              </a:spcBef>
              <a:spcAft>
                <a:spcPts val="0"/>
              </a:spcAft>
              <a:buSzPts val="1800"/>
              <a:buAutoNum type="arabicPeriod"/>
            </a:pPr>
            <a:r>
              <a:rPr lang="en"/>
              <a:t>Install the plugin and test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POWr Testing Philosophy</a:t>
            </a:r>
            <a:endParaRPr/>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always make sure that you understand the feature you are testing. </a:t>
            </a:r>
            <a:endParaRPr/>
          </a:p>
          <a:p>
            <a:pPr indent="0" lvl="0" marL="0" rtl="0" algn="l">
              <a:spcBef>
                <a:spcPts val="1600"/>
              </a:spcBef>
              <a:spcAft>
                <a:spcPts val="0"/>
              </a:spcAft>
              <a:buNone/>
            </a:pPr>
            <a:r>
              <a:rPr lang="en"/>
              <a:t>It’s also important to understand what the </a:t>
            </a:r>
            <a:r>
              <a:rPr lang="en"/>
              <a:t>existing</a:t>
            </a:r>
            <a:r>
              <a:rPr lang="en"/>
              <a:t> functionality is and what will change with the new update.</a:t>
            </a:r>
            <a:endParaRPr/>
          </a:p>
          <a:p>
            <a:pPr indent="0" lvl="0" marL="0" rtl="0" algn="l">
              <a:spcBef>
                <a:spcPts val="1600"/>
              </a:spcBef>
              <a:spcAft>
                <a:spcPts val="1600"/>
              </a:spcAft>
              <a:buNone/>
            </a:pPr>
            <a:r>
              <a:rPr lang="en"/>
              <a:t>Sync with the support team if you are unsure what common problems are with the existing feature!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Shopify</a:t>
            </a:r>
            <a:r>
              <a:rPr lang="en"/>
              <a:t>: Localhost, pt. I</a:t>
            </a:r>
            <a:endParaRPr/>
          </a:p>
        </p:txBody>
      </p:sp>
      <p:sp>
        <p:nvSpPr>
          <p:cNvPr id="295" name="Google Shape;295;p5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http://localhost:3000/admin/platform_dev_controls</a:t>
            </a:r>
            <a:endParaRPr/>
          </a:p>
          <a:p>
            <a:pPr indent="-342900" lvl="0" marL="457200" rtl="0" algn="l">
              <a:spcBef>
                <a:spcPts val="0"/>
              </a:spcBef>
              <a:spcAft>
                <a:spcPts val="0"/>
              </a:spcAft>
              <a:buSzPts val="1800"/>
              <a:buAutoNum type="arabicPeriod"/>
            </a:pPr>
            <a:r>
              <a:rPr lang="en"/>
              <a:t>Select the Shopify plugin you wish to test</a:t>
            </a:r>
            <a:endParaRPr/>
          </a:p>
          <a:p>
            <a:pPr indent="-342900" lvl="0" marL="457200" rtl="0" algn="l">
              <a:spcBef>
                <a:spcPts val="0"/>
              </a:spcBef>
              <a:spcAft>
                <a:spcPts val="0"/>
              </a:spcAft>
              <a:buSzPts val="1800"/>
              <a:buAutoNum type="arabicPeriod"/>
            </a:pPr>
            <a:r>
              <a:rPr lang="en"/>
              <a:t>Go to shopify.com/partners and select POWr.io (log in with </a:t>
            </a:r>
            <a:r>
              <a:rPr lang="en" u="sng">
                <a:solidFill>
                  <a:schemeClr val="hlink"/>
                </a:solidFill>
                <a:hlinkClick r:id="rId4"/>
              </a:rPr>
              <a:t>support@powr.io</a:t>
            </a:r>
            <a:r>
              <a:rPr lang="en"/>
              <a:t> login in LastPass)</a:t>
            </a:r>
            <a:endParaRPr/>
          </a:p>
          <a:p>
            <a:pPr indent="-342900" lvl="0" marL="457200" rtl="0" algn="l">
              <a:spcBef>
                <a:spcPts val="0"/>
              </a:spcBef>
              <a:spcAft>
                <a:spcPts val="0"/>
              </a:spcAft>
              <a:buSzPts val="1800"/>
              <a:buAutoNum type="arabicPeriod"/>
            </a:pPr>
            <a:r>
              <a:rPr lang="en"/>
              <a:t>Go to </a:t>
            </a:r>
            <a:r>
              <a:rPr b="1" lang="en"/>
              <a:t>Development Stores</a:t>
            </a:r>
            <a:r>
              <a:rPr lang="en"/>
              <a:t> and log into one of the available stores that has the Shopify Local plugin installed (powr-test, powrpuru)</a:t>
            </a:r>
            <a:endParaRPr/>
          </a:p>
          <a:p>
            <a:pPr indent="-342900" lvl="0" marL="457200" rtl="0" algn="l">
              <a:spcBef>
                <a:spcPts val="0"/>
              </a:spcBef>
              <a:spcAft>
                <a:spcPts val="0"/>
              </a:spcAft>
              <a:buSzPts val="1800"/>
              <a:buAutoNum type="arabicPeriod"/>
            </a:pPr>
            <a:r>
              <a:rPr lang="en"/>
              <a:t>Go to </a:t>
            </a:r>
            <a:r>
              <a:rPr b="1" lang="en"/>
              <a:t>Apps</a:t>
            </a:r>
            <a:r>
              <a:rPr lang="en"/>
              <a:t> in the dev store and open </a:t>
            </a:r>
            <a:r>
              <a:rPr b="1" lang="en"/>
              <a:t>Shopify Local</a:t>
            </a:r>
            <a:r>
              <a:rPr lang="en"/>
              <a:t>.</a:t>
            </a:r>
            <a:endParaRPr/>
          </a:p>
          <a:p>
            <a:pPr indent="-342900" lvl="0" marL="457200" rtl="0" algn="l">
              <a:spcBef>
                <a:spcPts val="0"/>
              </a:spcBef>
              <a:spcAft>
                <a:spcPts val="0"/>
              </a:spcAft>
              <a:buSzPts val="1800"/>
              <a:buAutoNum type="arabicPeriod"/>
            </a:pPr>
            <a:r>
              <a:rPr lang="en"/>
              <a:t>Test your plugin!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Shopify: Localhost, pt. II (testing different flows)</a:t>
            </a:r>
            <a:endParaRPr/>
          </a:p>
        </p:txBody>
      </p:sp>
      <p:sp>
        <p:nvSpPr>
          <p:cNvPr id="301" name="Google Shape;301;p5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Go to </a:t>
            </a:r>
            <a:r>
              <a:rPr lang="en" u="sng">
                <a:solidFill>
                  <a:schemeClr val="hlink"/>
                </a:solidFill>
                <a:hlinkClick r:id="rId3"/>
              </a:rPr>
              <a:t>http://localhost:3000/admin/platform_dev_controls</a:t>
            </a:r>
            <a:endParaRPr/>
          </a:p>
          <a:p>
            <a:pPr indent="-342900" lvl="0" marL="457200" rtl="0" algn="l">
              <a:spcBef>
                <a:spcPts val="0"/>
              </a:spcBef>
              <a:spcAft>
                <a:spcPts val="0"/>
              </a:spcAft>
              <a:buSzPts val="1800"/>
              <a:buAutoNum type="arabicPeriod"/>
            </a:pPr>
            <a:r>
              <a:rPr lang="en"/>
              <a:t>Select the Shopify plugin you wish to test</a:t>
            </a:r>
            <a:endParaRPr/>
          </a:p>
          <a:p>
            <a:pPr indent="-342900" lvl="0" marL="457200" rtl="0" algn="l">
              <a:spcBef>
                <a:spcPts val="0"/>
              </a:spcBef>
              <a:spcAft>
                <a:spcPts val="0"/>
              </a:spcAft>
              <a:buSzPts val="1800"/>
              <a:buAutoNum type="arabicPeriod"/>
            </a:pPr>
            <a:r>
              <a:rPr lang="en"/>
              <a:t>Create a new Development Store</a:t>
            </a:r>
            <a:endParaRPr/>
          </a:p>
          <a:p>
            <a:pPr indent="-342900" lvl="0" marL="457200" rtl="0" algn="l">
              <a:spcBef>
                <a:spcPts val="0"/>
              </a:spcBef>
              <a:spcAft>
                <a:spcPts val="0"/>
              </a:spcAft>
              <a:buSzPts val="1800"/>
              <a:buAutoNum type="arabicPeriod"/>
            </a:pPr>
            <a:r>
              <a:rPr lang="en"/>
              <a:t>Once created, go to Settings &gt; General and change your store email to one not already tied to a POWR account</a:t>
            </a:r>
            <a:endParaRPr/>
          </a:p>
          <a:p>
            <a:pPr indent="-342900" lvl="0" marL="457200" rtl="0" algn="l">
              <a:spcBef>
                <a:spcPts val="0"/>
              </a:spcBef>
              <a:spcAft>
                <a:spcPts val="0"/>
              </a:spcAft>
              <a:buSzPts val="1800"/>
              <a:buAutoNum type="arabicPeriod"/>
            </a:pPr>
            <a:r>
              <a:rPr lang="en"/>
              <a:t>Open this link: </a:t>
            </a:r>
            <a:r>
              <a:rPr lang="en" u="sng">
                <a:solidFill>
                  <a:schemeClr val="hlink"/>
                </a:solidFill>
                <a:hlinkClick r:id="rId4"/>
              </a:rPr>
              <a:t>https://localhost:3000/plugins/local-dev/shopify_authenticate?shop=powr-test.myshopify.com</a:t>
            </a:r>
            <a:r>
              <a:rPr lang="en"/>
              <a:t> </a:t>
            </a:r>
            <a:r>
              <a:rPr lang="en"/>
              <a:t>(replace </a:t>
            </a:r>
            <a:r>
              <a:rPr b="1" lang="en"/>
              <a:t>powr-test</a:t>
            </a:r>
            <a:r>
              <a:rPr lang="en"/>
              <a:t> with your store’s name)</a:t>
            </a:r>
            <a:endParaRPr/>
          </a:p>
          <a:p>
            <a:pPr indent="-342900" lvl="0" marL="457200" rtl="0" algn="l">
              <a:spcBef>
                <a:spcPts val="0"/>
              </a:spcBef>
              <a:spcAft>
                <a:spcPts val="0"/>
              </a:spcAft>
              <a:buSzPts val="1800"/>
              <a:buAutoNum type="arabicPeriod"/>
            </a:pPr>
            <a:r>
              <a:rPr lang="en"/>
              <a:t>Install the plugin and test 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F2F4"/>
        </a:solidFill>
      </p:bgPr>
    </p:bg>
    <p:spTree>
      <p:nvGrpSpPr>
        <p:cNvPr id="305" name="Shape 305"/>
        <p:cNvGrpSpPr/>
        <p:nvPr/>
      </p:nvGrpSpPr>
      <p:grpSpPr>
        <a:xfrm>
          <a:off x="0" y="0"/>
          <a:ext cx="0" cy="0"/>
          <a:chOff x="0" y="0"/>
          <a:chExt cx="0" cy="0"/>
        </a:xfrm>
      </p:grpSpPr>
      <p:sp>
        <p:nvSpPr>
          <p:cNvPr id="306" name="Google Shape;306;p54"/>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Other Platforms</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Webydo</a:t>
            </a:r>
            <a:endParaRPr/>
          </a:p>
        </p:txBody>
      </p:sp>
      <p:sp>
        <p:nvSpPr>
          <p:cNvPr id="312" name="Google Shape;312;p5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Webydo integration uses a different color scheme for the POWR Editor. Webydo is not a critical platform for us. </a:t>
            </a:r>
            <a:endParaRPr/>
          </a:p>
          <a:p>
            <a:pPr indent="0" lvl="0" marL="0" rtl="0" algn="l">
              <a:spcBef>
                <a:spcPts val="1600"/>
              </a:spcBef>
              <a:spcAft>
                <a:spcPts val="0"/>
              </a:spcAft>
              <a:buNone/>
            </a:pPr>
            <a:r>
              <a:rPr lang="en"/>
              <a:t>We only test in Webydo if the update does one of the following:</a:t>
            </a:r>
            <a:endParaRPr/>
          </a:p>
          <a:p>
            <a:pPr indent="-342900" lvl="0" marL="457200" rtl="0" algn="l">
              <a:spcBef>
                <a:spcPts val="1600"/>
              </a:spcBef>
              <a:spcAft>
                <a:spcPts val="0"/>
              </a:spcAft>
              <a:buSzPts val="1800"/>
              <a:buChar char="●"/>
            </a:pPr>
            <a:r>
              <a:rPr lang="en"/>
              <a:t>Introduce or change a new settings component, such as a new font picker</a:t>
            </a:r>
            <a:endParaRPr/>
          </a:p>
          <a:p>
            <a:pPr indent="-342900" lvl="0" marL="457200" rtl="0" algn="l">
              <a:spcBef>
                <a:spcPts val="0"/>
              </a:spcBef>
              <a:spcAft>
                <a:spcPts val="0"/>
              </a:spcAft>
              <a:buSzPts val="1800"/>
              <a:buChar char="●"/>
            </a:pPr>
            <a:r>
              <a:rPr lang="en"/>
              <a:t>Make updates to the CSS of our pricing table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Jimdo</a:t>
            </a:r>
            <a:endParaRPr/>
          </a:p>
        </p:txBody>
      </p:sp>
      <p:sp>
        <p:nvSpPr>
          <p:cNvPr id="318" name="Google Shape;318;p5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Jimdo integration uses the regular popup settings. Only the install flow is different:</a:t>
            </a:r>
            <a:endParaRPr/>
          </a:p>
          <a:p>
            <a:pPr indent="0" lvl="0" marL="0" rtl="0" algn="l">
              <a:spcBef>
                <a:spcPts val="1600"/>
              </a:spcBef>
              <a:spcAft>
                <a:spcPts val="0"/>
              </a:spcAft>
              <a:buNone/>
            </a:pPr>
            <a:r>
              <a:rPr lang="en"/>
              <a:t>The user finds the POWR element in the Jimdo editor, opens the popup settings, then creates a POWr account. </a:t>
            </a:r>
            <a:endParaRPr/>
          </a:p>
          <a:p>
            <a:pPr indent="0" lvl="0" marL="0" rtl="0" algn="l">
              <a:spcBef>
                <a:spcPts val="1600"/>
              </a:spcBef>
              <a:spcAft>
                <a:spcPts val="0"/>
              </a:spcAft>
              <a:buNone/>
            </a:pPr>
            <a:r>
              <a:rPr lang="en"/>
              <a:t>We only test in Jimdo if the update does one of the following:</a:t>
            </a:r>
            <a:endParaRPr/>
          </a:p>
          <a:p>
            <a:pPr indent="-342900" lvl="0" marL="457200" rtl="0" algn="l">
              <a:spcBef>
                <a:spcPts val="1600"/>
              </a:spcBef>
              <a:spcAft>
                <a:spcPts val="0"/>
              </a:spcAft>
              <a:buSzPts val="1800"/>
              <a:buChar char="●"/>
            </a:pPr>
            <a:r>
              <a:rPr lang="en"/>
              <a:t>Change the edit/signup flow</a:t>
            </a:r>
            <a:endParaRPr/>
          </a:p>
          <a:p>
            <a:pPr indent="-342900" lvl="0" marL="457200" rtl="0" algn="l">
              <a:spcBef>
                <a:spcPts val="0"/>
              </a:spcBef>
              <a:spcAft>
                <a:spcPts val="0"/>
              </a:spcAft>
              <a:buSzPts val="1800"/>
              <a:buChar char="●"/>
            </a:pPr>
            <a:r>
              <a:rPr lang="en"/>
              <a:t>Make changes to our mini market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22" name="Shape 322"/>
        <p:cNvGrpSpPr/>
        <p:nvPr/>
      </p:nvGrpSpPr>
      <p:grpSpPr>
        <a:xfrm>
          <a:off x="0" y="0"/>
          <a:ext cx="0" cy="0"/>
          <a:chOff x="0" y="0"/>
          <a:chExt cx="0" cy="0"/>
        </a:xfrm>
      </p:grpSpPr>
      <p:sp>
        <p:nvSpPr>
          <p:cNvPr id="323" name="Google Shape;323;p5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 Auto-Login</a:t>
            </a:r>
            <a:endParaRPr/>
          </a:p>
        </p:txBody>
      </p:sp>
      <p:sp>
        <p:nvSpPr>
          <p:cNvPr id="324" name="Google Shape;324;p5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t>
            </a:r>
            <a:r>
              <a:rPr b="1" lang="en"/>
              <a:t>auto-login</a:t>
            </a:r>
            <a:r>
              <a:rPr lang="en"/>
              <a:t> in many platforms - Weebly, Shopify, Wix, BigCommerce, Lightspeed, etc. </a:t>
            </a:r>
            <a:endParaRPr/>
          </a:p>
          <a:p>
            <a:pPr indent="0" lvl="0" marL="0" rtl="0" algn="l">
              <a:spcBef>
                <a:spcPts val="1600"/>
              </a:spcBef>
              <a:spcAft>
                <a:spcPts val="0"/>
              </a:spcAft>
              <a:buNone/>
            </a:pPr>
            <a:r>
              <a:rPr lang="en"/>
              <a:t>This means that you are likely to always be testing as the same user when testing via staging or localhost. </a:t>
            </a:r>
            <a:endParaRPr/>
          </a:p>
          <a:p>
            <a:pPr indent="0" lvl="0" marL="0" rtl="0" algn="l">
              <a:spcBef>
                <a:spcPts val="1600"/>
              </a:spcBef>
              <a:spcAft>
                <a:spcPts val="0"/>
              </a:spcAft>
              <a:buNone/>
            </a:pPr>
            <a:r>
              <a:rPr lang="en"/>
              <a:t>It’s important that you </a:t>
            </a:r>
            <a:r>
              <a:rPr b="1" lang="en"/>
              <a:t>always smoke test as a regular (non-admin) users when an update goes live</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In Different Browsers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Cross-browser Testing</a:t>
            </a:r>
            <a:endParaRPr/>
          </a:p>
        </p:txBody>
      </p:sp>
      <p:sp>
        <p:nvSpPr>
          <p:cNvPr id="335" name="Google Shape;335;p59"/>
          <p:cNvSpPr txBox="1"/>
          <p:nvPr>
            <p:ph idx="1" type="body"/>
          </p:nvPr>
        </p:nvSpPr>
        <p:spPr>
          <a:xfrm>
            <a:off x="346175" y="1106000"/>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most updates, we are not overly concerned about the feature breaking in a specific browser.</a:t>
            </a:r>
            <a:endParaRPr/>
          </a:p>
          <a:p>
            <a:pPr indent="0" lvl="0" marL="0" rtl="0" algn="l">
              <a:spcBef>
                <a:spcPts val="1600"/>
              </a:spcBef>
              <a:spcAft>
                <a:spcPts val="0"/>
              </a:spcAft>
              <a:buNone/>
            </a:pPr>
            <a:r>
              <a:rPr lang="en"/>
              <a:t>For all bigger projects and updates, we check if settings and view work correctly in at least the following browsers:</a:t>
            </a:r>
            <a:endParaRPr/>
          </a:p>
          <a:p>
            <a:pPr indent="-342900" lvl="0" marL="457200" rtl="0" algn="l">
              <a:spcBef>
                <a:spcPts val="1600"/>
              </a:spcBef>
              <a:spcAft>
                <a:spcPts val="0"/>
              </a:spcAft>
              <a:buSzPts val="1800"/>
              <a:buChar char="●"/>
            </a:pPr>
            <a:r>
              <a:rPr lang="en"/>
              <a:t>Chrome (latest version)</a:t>
            </a:r>
            <a:endParaRPr/>
          </a:p>
          <a:p>
            <a:pPr indent="-342900" lvl="0" marL="457200" rtl="0" algn="l">
              <a:spcBef>
                <a:spcPts val="0"/>
              </a:spcBef>
              <a:spcAft>
                <a:spcPts val="0"/>
              </a:spcAft>
              <a:buSzPts val="1800"/>
              <a:buChar char="●"/>
            </a:pPr>
            <a:r>
              <a:rPr lang="en"/>
              <a:t>Safari (latest version)</a:t>
            </a:r>
            <a:endParaRPr/>
          </a:p>
          <a:p>
            <a:pPr indent="-342900" lvl="0" marL="457200" rtl="0" algn="l">
              <a:spcBef>
                <a:spcPts val="0"/>
              </a:spcBef>
              <a:spcAft>
                <a:spcPts val="0"/>
              </a:spcAft>
              <a:buSzPts val="1800"/>
              <a:buChar char="●"/>
            </a:pPr>
            <a:r>
              <a:rPr lang="en"/>
              <a:t>Firefox (latest version)</a:t>
            </a:r>
            <a:endParaRPr/>
          </a:p>
          <a:p>
            <a:pPr indent="-342900" lvl="0" marL="457200" rtl="0" algn="l">
              <a:spcBef>
                <a:spcPts val="0"/>
              </a:spcBef>
              <a:spcAft>
                <a:spcPts val="0"/>
              </a:spcAft>
              <a:buSzPts val="1800"/>
              <a:buChar char="●"/>
            </a:pPr>
            <a:r>
              <a:rPr lang="en"/>
              <a:t>IE11 (</a:t>
            </a:r>
            <a:r>
              <a:rPr lang="en"/>
              <a:t>discontinued</a:t>
            </a:r>
            <a:r>
              <a:rPr lang="en"/>
              <a:t> by Microsoft)</a:t>
            </a:r>
            <a:endParaRPr/>
          </a:p>
          <a:p>
            <a:pPr indent="-342900" lvl="0" marL="457200" rtl="0" algn="l">
              <a:spcBef>
                <a:spcPts val="0"/>
              </a:spcBef>
              <a:spcAft>
                <a:spcPts val="0"/>
              </a:spcAft>
              <a:buSzPts val="1800"/>
              <a:buChar char="●"/>
            </a:pPr>
            <a:r>
              <a:rPr lang="en"/>
              <a:t>Microsoft Edge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Mobile</a:t>
            </a:r>
            <a:r>
              <a:rPr lang="en"/>
              <a:t> Testing</a:t>
            </a:r>
            <a:endParaRPr/>
          </a:p>
        </p:txBody>
      </p:sp>
      <p:sp>
        <p:nvSpPr>
          <p:cNvPr id="341" name="Google Shape;341;p6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updates do not need to be tested on mobile devices. Most of our users do not edit their plugins from a phone. </a:t>
            </a:r>
            <a:endParaRPr/>
          </a:p>
          <a:p>
            <a:pPr indent="0" lvl="0" marL="0" rtl="0" algn="l">
              <a:spcBef>
                <a:spcPts val="1600"/>
              </a:spcBef>
              <a:spcAft>
                <a:spcPts val="0"/>
              </a:spcAft>
              <a:buNone/>
            </a:pPr>
            <a:r>
              <a:rPr lang="en"/>
              <a:t>We do have some users editing in iPads and touchscreen Chromebooks. We will usually hear from those users if something no longer works for them. 🙃</a:t>
            </a:r>
            <a:endParaRPr/>
          </a:p>
          <a:p>
            <a:pPr indent="0" lvl="0" marL="0" rtl="0" algn="l">
              <a:spcBef>
                <a:spcPts val="1600"/>
              </a:spcBef>
              <a:spcAft>
                <a:spcPts val="0"/>
              </a:spcAft>
              <a:buNone/>
            </a:pPr>
            <a:r>
              <a:rPr lang="en"/>
              <a:t>Please do check if the app view works correctly on mobile devices. This is especially important for </a:t>
            </a:r>
            <a:r>
              <a:rPr lang="en"/>
              <a:t>forms and all of our payment plugins.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Payments</a:t>
            </a:r>
            <a:endParaRPr/>
          </a:p>
          <a:p>
            <a:pPr indent="0" lvl="0" marL="0" rtl="0" algn="ctr">
              <a:spcBef>
                <a:spcPts val="0"/>
              </a:spcBef>
              <a:spcAft>
                <a:spcPts val="0"/>
              </a:spcAft>
              <a:buNone/>
            </a:pPr>
            <a:r>
              <a:rPr lang="en"/>
              <a:t>(POWR Upgrades)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test and why</a:t>
            </a:r>
            <a:endParaRPr/>
          </a:p>
        </p:txBody>
      </p:sp>
      <p:sp>
        <p:nvSpPr>
          <p:cNvPr id="86" name="Google Shape;86;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code updates we make go through code review and manual QA testing. We do not launch anything without testing. </a:t>
            </a:r>
            <a:endParaRPr/>
          </a:p>
          <a:p>
            <a:pPr indent="0" lvl="0" marL="0" rtl="0" algn="l">
              <a:spcBef>
                <a:spcPts val="1600"/>
              </a:spcBef>
              <a:spcAft>
                <a:spcPts val="0"/>
              </a:spcAft>
              <a:buNone/>
            </a:pPr>
            <a:r>
              <a:rPr lang="en"/>
              <a:t>We test:</a:t>
            </a:r>
            <a:endParaRPr/>
          </a:p>
          <a:p>
            <a:pPr indent="-342900" lvl="0" marL="457200" rtl="0" algn="l">
              <a:spcBef>
                <a:spcPts val="1600"/>
              </a:spcBef>
              <a:spcAft>
                <a:spcPts val="0"/>
              </a:spcAft>
              <a:buSzPts val="1800"/>
              <a:buChar char="●"/>
            </a:pPr>
            <a:r>
              <a:rPr lang="en"/>
              <a:t>New features</a:t>
            </a:r>
            <a:endParaRPr/>
          </a:p>
          <a:p>
            <a:pPr indent="-342900" lvl="0" marL="457200" rtl="0" algn="l">
              <a:spcBef>
                <a:spcPts val="0"/>
              </a:spcBef>
              <a:spcAft>
                <a:spcPts val="0"/>
              </a:spcAft>
              <a:buSzPts val="1800"/>
              <a:buChar char="●"/>
            </a:pPr>
            <a:r>
              <a:rPr lang="en"/>
              <a:t>New plugins</a:t>
            </a:r>
            <a:endParaRPr/>
          </a:p>
          <a:p>
            <a:pPr indent="-342900" lvl="0" marL="457200" rtl="0" algn="l">
              <a:spcBef>
                <a:spcPts val="0"/>
              </a:spcBef>
              <a:spcAft>
                <a:spcPts val="0"/>
              </a:spcAft>
              <a:buSzPts val="1800"/>
              <a:buChar char="●"/>
            </a:pPr>
            <a:r>
              <a:rPr lang="en"/>
              <a:t>New integrations</a:t>
            </a:r>
            <a:endParaRPr/>
          </a:p>
          <a:p>
            <a:pPr indent="-342900" lvl="0" marL="457200" rtl="0" algn="l">
              <a:spcBef>
                <a:spcPts val="0"/>
              </a:spcBef>
              <a:spcAft>
                <a:spcPts val="0"/>
              </a:spcAft>
              <a:buSzPts val="1800"/>
              <a:buChar char="●"/>
            </a:pPr>
            <a:r>
              <a:rPr lang="en"/>
              <a:t>Bug fixes</a:t>
            </a:r>
            <a:endParaRPr/>
          </a:p>
          <a:p>
            <a:pPr indent="-342900" lvl="0" marL="457200" rtl="0" algn="l">
              <a:spcBef>
                <a:spcPts val="0"/>
              </a:spcBef>
              <a:spcAft>
                <a:spcPts val="0"/>
              </a:spcAft>
              <a:buSzPts val="1800"/>
              <a:buChar char="●"/>
            </a:pPr>
            <a:r>
              <a:rPr lang="en"/>
              <a:t>Refactored code</a:t>
            </a:r>
            <a:endParaRPr/>
          </a:p>
          <a:p>
            <a:pPr indent="-342900" lvl="0" marL="457200" rtl="0" algn="l">
              <a:spcBef>
                <a:spcPts val="0"/>
              </a:spcBef>
              <a:spcAft>
                <a:spcPts val="0"/>
              </a:spcAft>
              <a:buSzPts val="1800"/>
              <a:buChar char="●"/>
            </a:pPr>
            <a:r>
              <a:rPr lang="en"/>
              <a:t>Architectural updates (deployment, server updates, etc.)</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POWR Upgrades</a:t>
            </a:r>
            <a:endParaRPr/>
          </a:p>
        </p:txBody>
      </p:sp>
      <p:sp>
        <p:nvSpPr>
          <p:cNvPr id="352" name="Google Shape;352;p6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payments and making sure upgrading still works is worth testing for any updates that touch the pricing table or general JavaScript of the site. </a:t>
            </a:r>
            <a:endParaRPr/>
          </a:p>
          <a:p>
            <a:pPr indent="0" lvl="0" marL="0" rtl="0" algn="l">
              <a:spcBef>
                <a:spcPts val="1600"/>
              </a:spcBef>
              <a:spcAft>
                <a:spcPts val="0"/>
              </a:spcAft>
              <a:buNone/>
            </a:pPr>
            <a:r>
              <a:rPr lang="en"/>
              <a:t>You’ll want to test on the following pages:</a:t>
            </a:r>
            <a:endParaRPr/>
          </a:p>
          <a:p>
            <a:pPr indent="-342900" lvl="0" marL="457200" rtl="0" algn="l">
              <a:spcBef>
                <a:spcPts val="1600"/>
              </a:spcBef>
              <a:spcAft>
                <a:spcPts val="0"/>
              </a:spcAft>
              <a:buSzPts val="1800"/>
              <a:buChar char="●"/>
            </a:pPr>
            <a:r>
              <a:rPr lang="en"/>
              <a:t>/plugins/form-builder/standalone</a:t>
            </a:r>
            <a:endParaRPr/>
          </a:p>
          <a:p>
            <a:pPr indent="-342900" lvl="0" marL="457200" rtl="0" algn="l">
              <a:spcBef>
                <a:spcPts val="0"/>
              </a:spcBef>
              <a:spcAft>
                <a:spcPts val="0"/>
              </a:spcAft>
              <a:buSzPts val="1800"/>
              <a:buChar char="●"/>
            </a:pPr>
            <a:r>
              <a:rPr lang="en"/>
              <a:t>/plugins/form-builder</a:t>
            </a:r>
            <a:endParaRPr/>
          </a:p>
          <a:p>
            <a:pPr indent="-342900" lvl="0" marL="457200" rtl="0" algn="l">
              <a:spcBef>
                <a:spcPts val="0"/>
              </a:spcBef>
              <a:spcAft>
                <a:spcPts val="0"/>
              </a:spcAft>
              <a:buSzPts val="1800"/>
              <a:buChar char="●"/>
            </a:pPr>
            <a:r>
              <a:rPr lang="en"/>
              <a:t>/pricing</a:t>
            </a:r>
            <a:endParaRPr/>
          </a:p>
          <a:p>
            <a:pPr indent="-342900" lvl="0" marL="457200" rtl="0" algn="l">
              <a:spcBef>
                <a:spcPts val="0"/>
              </a:spcBef>
              <a:spcAft>
                <a:spcPts val="0"/>
              </a:spcAft>
              <a:buSzPts val="1800"/>
              <a:buChar char="●"/>
            </a:pPr>
            <a:r>
              <a:rPr lang="en"/>
              <a:t>/business</a:t>
            </a:r>
            <a:endParaRPr/>
          </a:p>
          <a:p>
            <a:pPr indent="-342900" lvl="0" marL="457200" rtl="0" algn="l">
              <a:spcBef>
                <a:spcPts val="0"/>
              </a:spcBef>
              <a:spcAft>
                <a:spcPts val="0"/>
              </a:spcAft>
              <a:buSzPts val="1800"/>
              <a:buChar char="●"/>
            </a:pPr>
            <a:r>
              <a:rPr lang="en"/>
              <a:t>(Popup settings)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POWr Upgrades: How to pay</a:t>
            </a:r>
            <a:endParaRPr/>
          </a:p>
        </p:txBody>
      </p:sp>
      <p:sp>
        <p:nvSpPr>
          <p:cNvPr id="358" name="Google Shape;358;p6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both credit card and PayPal payment using the following:</a:t>
            </a:r>
            <a:endParaRPr/>
          </a:p>
          <a:p>
            <a:pPr indent="-342900" lvl="0" marL="457200" rtl="0" algn="l">
              <a:spcBef>
                <a:spcPts val="1600"/>
              </a:spcBef>
              <a:spcAft>
                <a:spcPts val="0"/>
              </a:spcAft>
              <a:buSzPts val="1800"/>
              <a:buChar char="●"/>
            </a:pPr>
            <a:r>
              <a:rPr lang="en"/>
              <a:t>PayPal: Sandbox set up on staging and localhost</a:t>
            </a:r>
            <a:endParaRPr/>
          </a:p>
          <a:p>
            <a:pPr indent="-342900" lvl="0" marL="457200" rtl="0" algn="l">
              <a:spcBef>
                <a:spcPts val="0"/>
              </a:spcBef>
              <a:spcAft>
                <a:spcPts val="0"/>
              </a:spcAft>
              <a:buSzPts val="1800"/>
              <a:buChar char="●"/>
            </a:pPr>
            <a:r>
              <a:rPr lang="en"/>
              <a:t>Credit Card: 4242 4242 4242 4242 (any expiration date)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When testing on production, use any valid credit card or PayPal account.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Shopify Payments</a:t>
            </a:r>
            <a:endParaRPr/>
          </a:p>
        </p:txBody>
      </p:sp>
      <p:sp>
        <p:nvSpPr>
          <p:cNvPr id="364" name="Google Shape;364;p6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Shopify payment flow is slightly different and should be tested every time updates to checkout or payment success flow are made. </a:t>
            </a:r>
            <a:endParaRPr/>
          </a:p>
          <a:p>
            <a:pPr indent="0" lvl="0" marL="0" rtl="0" algn="l">
              <a:spcBef>
                <a:spcPts val="1600"/>
              </a:spcBef>
              <a:spcAft>
                <a:spcPts val="0"/>
              </a:spcAft>
              <a:buNone/>
            </a:pPr>
            <a:r>
              <a:rPr lang="en"/>
              <a:t>Test charges are enabled for Shopify Staging and Shopify Local.</a:t>
            </a:r>
            <a:endParaRPr/>
          </a:p>
          <a:p>
            <a:pPr indent="0" lvl="0" marL="0" rtl="0" algn="l">
              <a:spcBef>
                <a:spcPts val="1600"/>
              </a:spcBef>
              <a:spcAft>
                <a:spcPts val="0"/>
              </a:spcAft>
              <a:buNone/>
            </a:pPr>
            <a:r>
              <a:rPr b="1" lang="en"/>
              <a:t>NOTE: </a:t>
            </a:r>
            <a:r>
              <a:rPr lang="en"/>
              <a:t>On production, you can only test payments by creating a new store (not a Development Store) and adding a valid payment method to the trial site.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Payments</a:t>
            </a:r>
            <a:endParaRPr/>
          </a:p>
          <a:p>
            <a:pPr indent="0" lvl="0" marL="0" rtl="0" algn="ctr">
              <a:spcBef>
                <a:spcPts val="0"/>
              </a:spcBef>
              <a:spcAft>
                <a:spcPts val="0"/>
              </a:spcAft>
              <a:buNone/>
            </a:pPr>
            <a:r>
              <a:rPr lang="en"/>
              <a:t>In PayPal Button / eCommerce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payments in eCommerce / PayPal Button</a:t>
            </a:r>
            <a:endParaRPr/>
          </a:p>
        </p:txBody>
      </p:sp>
      <p:sp>
        <p:nvSpPr>
          <p:cNvPr id="375" name="Google Shape;375;p6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testing the checkout flow in a POWr plugin that takes payments (PayPal Button, eCommerce, Form Builder, etc.), you can use a </a:t>
            </a:r>
            <a:r>
              <a:rPr lang="en" u="sng">
                <a:solidFill>
                  <a:schemeClr val="hlink"/>
                </a:solidFill>
                <a:hlinkClick r:id="rId3"/>
              </a:rPr>
              <a:t>PayPal Sandbox account</a:t>
            </a:r>
            <a:r>
              <a:rPr lang="en"/>
              <a:t> (Staging, Alpha, and Localhost only!).</a:t>
            </a:r>
            <a:endParaRPr/>
          </a:p>
          <a:p>
            <a:pPr indent="0" lvl="0" marL="0" rtl="0" algn="l">
              <a:spcBef>
                <a:spcPts val="1600"/>
              </a:spcBef>
              <a:spcAft>
                <a:spcPts val="0"/>
              </a:spcAft>
              <a:buNone/>
            </a:pPr>
            <a:r>
              <a:rPr b="1" lang="en"/>
              <a:t>We have a few default ones that you can use for testing:</a:t>
            </a:r>
            <a:endParaRPr b="1"/>
          </a:p>
          <a:p>
            <a:pPr indent="-342900" lvl="0" marL="457200" rtl="0" algn="l">
              <a:spcBef>
                <a:spcPts val="1600"/>
              </a:spcBef>
              <a:spcAft>
                <a:spcPts val="0"/>
              </a:spcAft>
              <a:buSzPts val="1800"/>
              <a:buChar char="●"/>
            </a:pPr>
            <a:r>
              <a:rPr lang="en"/>
              <a:t>Merchant account: </a:t>
            </a:r>
            <a:r>
              <a:rPr lang="en" u="sng">
                <a:solidFill>
                  <a:schemeClr val="hlink"/>
                </a:solidFill>
                <a:hlinkClick r:id="rId4"/>
              </a:rPr>
              <a:t>support+merchant@powr.io</a:t>
            </a:r>
            <a:r>
              <a:rPr lang="en"/>
              <a:t> (pw:12341234)</a:t>
            </a:r>
            <a:endParaRPr/>
          </a:p>
          <a:p>
            <a:pPr indent="-342900" lvl="0" marL="457200" rtl="0" algn="l">
              <a:spcBef>
                <a:spcPts val="0"/>
              </a:spcBef>
              <a:spcAft>
                <a:spcPts val="0"/>
              </a:spcAft>
              <a:buSzPts val="1800"/>
              <a:buChar char="●"/>
            </a:pPr>
            <a:r>
              <a:rPr lang="en"/>
              <a:t>Buyer account: </a:t>
            </a:r>
            <a:r>
              <a:rPr lang="en" u="sng">
                <a:solidFill>
                  <a:schemeClr val="hlink"/>
                </a:solidFill>
                <a:hlinkClick r:id="rId5"/>
              </a:rPr>
              <a:t>support+buyer@powr.io</a:t>
            </a:r>
            <a:r>
              <a:rPr lang="en"/>
              <a:t> (pw: 12341234) </a:t>
            </a:r>
            <a:r>
              <a:rPr lang="en" u="sng">
                <a:solidFill>
                  <a:schemeClr val="hlink"/>
                </a:solidFill>
                <a:hlinkClick r:id="rId6"/>
              </a:rPr>
              <a:t>or </a:t>
            </a:r>
            <a:r>
              <a:rPr lang="en" u="sng" strike="sngStrike">
                <a:solidFill>
                  <a:schemeClr val="hlink"/>
                </a:solidFill>
                <a:hlinkClick r:id="rId7"/>
              </a:rPr>
              <a:t>liza-buyer@powr.io</a:t>
            </a:r>
            <a:r>
              <a:rPr lang="en" strike="sngStrike"/>
              <a:t> </a:t>
            </a:r>
            <a:r>
              <a:rPr lang="en" sz="1300" strike="sngStrike">
                <a:solidFill>
                  <a:srgbClr val="1E2021"/>
                </a:solidFill>
                <a:highlight>
                  <a:srgbClr val="F6F6F6"/>
                </a:highlight>
                <a:latin typeface="Arial"/>
                <a:ea typeface="Arial"/>
                <a:cs typeface="Arial"/>
                <a:sym typeface="Arial"/>
              </a:rPr>
              <a:t>, (</a:t>
            </a:r>
            <a:r>
              <a:rPr lang="en" sz="1400" strike="sngStrike">
                <a:solidFill>
                  <a:srgbClr val="1E2021"/>
                </a:solidFill>
                <a:highlight>
                  <a:srgbClr val="F6F6F6"/>
                </a:highlight>
                <a:latin typeface="Arial"/>
                <a:ea typeface="Arial"/>
                <a:cs typeface="Arial"/>
                <a:sym typeface="Arial"/>
              </a:rPr>
              <a:t> pw: 12341234)</a:t>
            </a:r>
            <a:endParaRPr sz="1400" strike="sngStrike"/>
          </a:p>
          <a:p>
            <a:pPr indent="0" lvl="0" marL="0" rtl="0" algn="l">
              <a:spcBef>
                <a:spcPts val="1600"/>
              </a:spcBef>
              <a:spcAft>
                <a:spcPts val="0"/>
              </a:spcAft>
              <a:buNone/>
            </a:pPr>
            <a:r>
              <a:rPr b="1" lang="en"/>
              <a:t>*</a:t>
            </a:r>
            <a:r>
              <a:rPr b="1" lang="en"/>
              <a:t>For Stripe use any active account</a:t>
            </a:r>
            <a:endParaRPr b="1"/>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7"/>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381" name="Google Shape;381;p67"/>
          <p:cNvPicPr preferRelativeResize="0"/>
          <p:nvPr/>
        </p:nvPicPr>
        <p:blipFill>
          <a:blip r:embed="rId3">
            <a:alphaModFix/>
          </a:blip>
          <a:stretch>
            <a:fillRect/>
          </a:stretch>
        </p:blipFill>
        <p:spPr>
          <a:xfrm>
            <a:off x="0" y="287347"/>
            <a:ext cx="9143997" cy="456880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Notes about testing payments</a:t>
            </a:r>
            <a:endParaRPr/>
          </a:p>
        </p:txBody>
      </p:sp>
      <p:sp>
        <p:nvSpPr>
          <p:cNvPr id="387" name="Google Shape;387;p6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need to see what the PayPal email notification says, you can log into the </a:t>
            </a:r>
            <a:r>
              <a:rPr lang="en" u="sng">
                <a:solidFill>
                  <a:schemeClr val="hlink"/>
                </a:solidFill>
                <a:hlinkClick r:id="rId3"/>
              </a:rPr>
              <a:t>ben@powr.io</a:t>
            </a:r>
            <a:r>
              <a:rPr lang="en"/>
              <a:t> PayPal account (login is in LastPass) and open the Notifications for the sandbox account you used (screenshot in next slide).</a:t>
            </a:r>
            <a:endParaRPr/>
          </a:p>
          <a:p>
            <a:pPr indent="-342900" lvl="0" marL="457200" rtl="0" algn="l">
              <a:spcBef>
                <a:spcPts val="0"/>
              </a:spcBef>
              <a:spcAft>
                <a:spcPts val="0"/>
              </a:spcAft>
              <a:buSzPts val="1800"/>
              <a:buChar char="●"/>
            </a:pPr>
            <a:r>
              <a:rPr lang="en"/>
              <a:t>It’s also a good idea to configure notifications in your plugin to see if the email notifications to the admin reflect the right information. </a:t>
            </a:r>
            <a:endParaRPr/>
          </a:p>
          <a:p>
            <a:pPr indent="-342900" lvl="0" marL="457200" rtl="0" algn="l">
              <a:spcBef>
                <a:spcPts val="0"/>
              </a:spcBef>
              <a:spcAft>
                <a:spcPts val="0"/>
              </a:spcAft>
              <a:buSzPts val="1800"/>
              <a:buChar char="●"/>
            </a:pPr>
            <a:r>
              <a:rPr lang="en"/>
              <a:t>Checking the Sales Dashboard is also useful for QA’ing payments!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393" name="Google Shape;393;p69"/>
          <p:cNvPicPr preferRelativeResize="0"/>
          <p:nvPr/>
        </p:nvPicPr>
        <p:blipFill>
          <a:blip r:embed="rId3">
            <a:alphaModFix/>
          </a:blip>
          <a:stretch>
            <a:fillRect/>
          </a:stretch>
        </p:blipFill>
        <p:spPr>
          <a:xfrm>
            <a:off x="0" y="187051"/>
            <a:ext cx="9144003" cy="4769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Notes about testing payments</a:t>
            </a:r>
            <a:endParaRPr/>
          </a:p>
        </p:txBody>
      </p:sp>
      <p:sp>
        <p:nvSpPr>
          <p:cNvPr id="399" name="Google Shape;399;p7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IMPORTANT: eCommerce and PayPal Button use the same checkout file. When testing updates in one plugin, always check the other plugin as well. (i.e. if updates are made to PayPal Button, test the checkout in eCommerce as well)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Logged In vs. Logged Out</a:t>
            </a:r>
            <a:endParaRPr/>
          </a:p>
          <a:p>
            <a:pPr indent="0" lvl="0" marL="0" rtl="0" algn="ctr">
              <a:spcBef>
                <a:spcPts val="0"/>
              </a:spcBef>
              <a:spcAft>
                <a:spcPts val="0"/>
              </a:spcAft>
              <a:buNone/>
            </a:pPr>
            <a:r>
              <a:rPr lang="en"/>
              <a:t>Free vs Starter vs Pro vs Business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test and why</a:t>
            </a:r>
            <a:endParaRPr/>
          </a:p>
        </p:txBody>
      </p:sp>
      <p:sp>
        <p:nvSpPr>
          <p:cNvPr id="92" name="Google Shape;92;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 everything because we want to build the best plugin library in the universe.</a:t>
            </a:r>
            <a:endParaRPr/>
          </a:p>
          <a:p>
            <a:pPr indent="0" lvl="0" marL="0" rtl="0" algn="l">
              <a:spcBef>
                <a:spcPts val="1600"/>
              </a:spcBef>
              <a:spcAft>
                <a:spcPts val="1600"/>
              </a:spcAft>
              <a:buNone/>
            </a:pPr>
            <a:r>
              <a:rPr lang="en"/>
              <a:t>We test everything because we take pride in our work and we do not want to launch anything that could keep POWr users from having a great experience.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Different user statuses</a:t>
            </a:r>
            <a:endParaRPr/>
          </a:p>
        </p:txBody>
      </p:sp>
      <p:sp>
        <p:nvSpPr>
          <p:cNvPr id="410" name="Google Shape;410;p7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any bigger update, test the update both as a logged in and a logged out user (clear your cache or open in incognito).</a:t>
            </a:r>
            <a:endParaRPr/>
          </a:p>
          <a:p>
            <a:pPr indent="0" lvl="0" marL="0" rtl="0" algn="l">
              <a:spcBef>
                <a:spcPts val="1600"/>
              </a:spcBef>
              <a:spcAft>
                <a:spcPts val="0"/>
              </a:spcAft>
              <a:buNone/>
            </a:pPr>
            <a:r>
              <a:rPr lang="en"/>
              <a:t>It’s also helpful to ensure everything works regardless of the user’s premium status:</a:t>
            </a:r>
            <a:endParaRPr/>
          </a:p>
          <a:p>
            <a:pPr indent="-342900" lvl="0" marL="457200" rtl="0" algn="l">
              <a:spcBef>
                <a:spcPts val="1600"/>
              </a:spcBef>
              <a:spcAft>
                <a:spcPts val="0"/>
              </a:spcAft>
              <a:buSzPts val="1800"/>
              <a:buChar char="●"/>
            </a:pPr>
            <a:r>
              <a:rPr lang="en"/>
              <a:t>Free user</a:t>
            </a:r>
            <a:endParaRPr/>
          </a:p>
          <a:p>
            <a:pPr indent="-342900" lvl="0" marL="457200" rtl="0" algn="l">
              <a:spcBef>
                <a:spcPts val="0"/>
              </a:spcBef>
              <a:spcAft>
                <a:spcPts val="0"/>
              </a:spcAft>
              <a:buSzPts val="1800"/>
              <a:buChar char="●"/>
            </a:pPr>
            <a:r>
              <a:rPr lang="en"/>
              <a:t>Free trial user</a:t>
            </a:r>
            <a:endParaRPr/>
          </a:p>
          <a:p>
            <a:pPr indent="-342900" lvl="0" marL="457200" rtl="0" algn="l">
              <a:spcBef>
                <a:spcPts val="0"/>
              </a:spcBef>
              <a:spcAft>
                <a:spcPts val="0"/>
              </a:spcAft>
              <a:buSzPts val="1800"/>
              <a:buChar char="●"/>
            </a:pPr>
            <a:r>
              <a:rPr lang="en"/>
              <a:t>Upgraded user with single app upgrade</a:t>
            </a:r>
            <a:endParaRPr/>
          </a:p>
          <a:p>
            <a:pPr indent="-342900" lvl="0" marL="457200" rtl="0" algn="l">
              <a:spcBef>
                <a:spcPts val="0"/>
              </a:spcBef>
              <a:spcAft>
                <a:spcPts val="0"/>
              </a:spcAft>
              <a:buSzPts val="1800"/>
              <a:buChar char="●"/>
            </a:pPr>
            <a:r>
              <a:rPr lang="en"/>
              <a:t>Upgraded user with account-wide upgrade (Business)</a:t>
            </a:r>
            <a:endParaRPr/>
          </a:p>
          <a:p>
            <a:pPr indent="0" lvl="0" marL="0" rtl="0" algn="l">
              <a:spcBef>
                <a:spcPts val="1600"/>
              </a:spcBef>
              <a:spcAft>
                <a:spcPts val="1600"/>
              </a:spcAft>
              <a:buNone/>
            </a:pPr>
            <a:r>
              <a:rPr lang="en"/>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as an admin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as an admin</a:t>
            </a:r>
            <a:endParaRPr/>
          </a:p>
        </p:txBody>
      </p:sp>
      <p:sp>
        <p:nvSpPr>
          <p:cNvPr id="421" name="Google Shape;421;p7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don’t already have admin status on powr.io and powr-staging, ask an engineer to make you an admin. </a:t>
            </a:r>
            <a:endParaRPr/>
          </a:p>
          <a:p>
            <a:pPr indent="-342900" lvl="0" marL="457200" rtl="0" algn="l">
              <a:spcBef>
                <a:spcPts val="0"/>
              </a:spcBef>
              <a:spcAft>
                <a:spcPts val="0"/>
              </a:spcAft>
              <a:buSzPts val="1800"/>
              <a:buChar char="●"/>
            </a:pPr>
            <a:r>
              <a:rPr lang="en"/>
              <a:t>Typically, it’s best to test any UX-heavy updates as an actual user (not as an admin). </a:t>
            </a:r>
            <a:endParaRPr/>
          </a:p>
          <a:p>
            <a:pPr indent="-342900" lvl="0" marL="457200" rtl="0" algn="l">
              <a:spcBef>
                <a:spcPts val="0"/>
              </a:spcBef>
              <a:spcAft>
                <a:spcPts val="0"/>
              </a:spcAft>
              <a:buSzPts val="1800"/>
              <a:buChar char="●"/>
            </a:pPr>
            <a:r>
              <a:rPr lang="en"/>
              <a:t>For some updates, you will need admin functionality to thoroughly test them (such as when testing different premium levels is required).</a:t>
            </a:r>
            <a:endParaRPr/>
          </a:p>
          <a:p>
            <a:pPr indent="0" lvl="0" marL="0" rtl="0" algn="l">
              <a:spcBef>
                <a:spcPts val="1600"/>
              </a:spcBef>
              <a:spcAft>
                <a:spcPts val="1600"/>
              </a:spcAft>
              <a:buNone/>
            </a:pPr>
            <a:r>
              <a:rPr lang="en"/>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A/B Tests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6"/>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Google Analytics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Here is the steps how to test GA:</a:t>
            </a:r>
            <a:endParaRPr/>
          </a:p>
        </p:txBody>
      </p:sp>
      <p:sp>
        <p:nvSpPr>
          <p:cNvPr id="437" name="Google Shape;437;p7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https://docs.google.com/document/d/1E2w2c3KdwKgot1WM49_XgCDKP3prCtV7s62_xQkErhY/edit?usp=sharing</a:t>
            </a:r>
            <a:r>
              <a:rPr lang="en" sz="1100">
                <a:latin typeface="Arial"/>
                <a:ea typeface="Arial"/>
                <a:cs typeface="Arial"/>
                <a:sym typeface="Arial"/>
              </a:rPr>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WIP :) </a:t>
            </a:r>
            <a:endParaRPr/>
          </a:p>
        </p:txBody>
      </p:sp>
      <p:sp>
        <p:nvSpPr>
          <p:cNvPr id="443" name="Google Shape;443;p7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9"/>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Addendum</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Addendum</a:t>
            </a:r>
            <a:endParaRPr/>
          </a:p>
        </p:txBody>
      </p:sp>
      <p:sp>
        <p:nvSpPr>
          <p:cNvPr id="454" name="Google Shape;454;p8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POWr script, local: </a:t>
            </a:r>
            <a:endParaRPr b="1" sz="1400"/>
          </a:p>
          <a:p>
            <a:pPr indent="0" lvl="0" marL="0" rtl="0" algn="l">
              <a:spcBef>
                <a:spcPts val="1600"/>
              </a:spcBef>
              <a:spcAft>
                <a:spcPts val="0"/>
              </a:spcAft>
              <a:buNone/>
            </a:pPr>
            <a:r>
              <a:rPr lang="en" sz="1200"/>
              <a:t>&lt;script src="//localhost:3000/powr_local.js?external-type=html"&gt;&lt;/script&gt; </a:t>
            </a:r>
            <a:endParaRPr sz="1200"/>
          </a:p>
          <a:p>
            <a:pPr indent="0" lvl="0" marL="0" rtl="0" algn="l">
              <a:spcBef>
                <a:spcPts val="1600"/>
              </a:spcBef>
              <a:spcAft>
                <a:spcPts val="0"/>
              </a:spcAft>
              <a:buNone/>
            </a:pPr>
            <a:r>
              <a:rPr b="1" lang="en" sz="1400"/>
              <a:t>POWr script, staging:</a:t>
            </a:r>
            <a:endParaRPr b="1" sz="1400"/>
          </a:p>
          <a:p>
            <a:pPr indent="0" lvl="0" marL="0" rtl="0" algn="l">
              <a:spcBef>
                <a:spcPts val="1600"/>
              </a:spcBef>
              <a:spcAft>
                <a:spcPts val="0"/>
              </a:spcAft>
              <a:buNone/>
            </a:pPr>
            <a:r>
              <a:rPr lang="en" sz="1200"/>
              <a:t>&lt;script src="//</a:t>
            </a:r>
            <a:r>
              <a:rPr lang="en" sz="1200" u="sng">
                <a:solidFill>
                  <a:schemeClr val="hlink"/>
                </a:solidFill>
                <a:hlinkClick r:id="rId3"/>
              </a:rPr>
              <a:t>www.powr-staging.io/powr_staging.js?external-type=html</a:t>
            </a:r>
            <a:r>
              <a:rPr lang="en" sz="1200"/>
              <a:t>"&gt;&lt;/script&gt;</a:t>
            </a:r>
            <a:endParaRPr sz="1200"/>
          </a:p>
          <a:p>
            <a:pPr indent="0" lvl="0" marL="0" rtl="0" algn="l">
              <a:spcBef>
                <a:spcPts val="1600"/>
              </a:spcBef>
              <a:spcAft>
                <a:spcPts val="0"/>
              </a:spcAft>
              <a:buNone/>
            </a:pPr>
            <a:r>
              <a:rPr b="1" lang="en" sz="1400"/>
              <a:t>Email aliases:</a:t>
            </a:r>
            <a:endParaRPr b="1" sz="1400"/>
          </a:p>
          <a:p>
            <a:pPr indent="0" lvl="0" marL="0" rtl="0" algn="l">
              <a:spcBef>
                <a:spcPts val="1600"/>
              </a:spcBef>
              <a:spcAft>
                <a:spcPts val="1600"/>
              </a:spcAft>
              <a:buNone/>
            </a:pPr>
            <a:r>
              <a:rPr lang="en" sz="1400"/>
              <a:t>You can create an infinite number of email addresses using the “+” icon after your actual email name, like: </a:t>
            </a:r>
            <a:r>
              <a:rPr b="1" lang="en" sz="1400"/>
              <a:t>pilar+shopifytrial@powr.io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Flows</a:t>
            </a:r>
            <a:endParaRPr/>
          </a:p>
        </p:txBody>
      </p:sp>
      <p:sp>
        <p:nvSpPr>
          <p:cNvPr id="98" name="Google Shape;98;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process for knowing what to test and how to log bugs is outlined here: </a:t>
            </a:r>
            <a:r>
              <a:rPr lang="en" u="sng">
                <a:solidFill>
                  <a:schemeClr val="hlink"/>
                </a:solidFill>
                <a:hlinkClick r:id="rId3"/>
              </a:rPr>
              <a:t>POWR QA Testing Flow</a:t>
            </a:r>
            <a:endParaRPr/>
          </a:p>
        </p:txBody>
      </p:sp>
      <p:sp>
        <p:nvSpPr>
          <p:cNvPr id="99" name="Google Shape;99;p19"/>
          <p:cNvSpPr txBox="1"/>
          <p:nvPr/>
        </p:nvSpPr>
        <p:spPr>
          <a:xfrm>
            <a:off x="4082000" y="26494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POWR’s Testing Servers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POWR’s </a:t>
            </a:r>
            <a:r>
              <a:rPr lang="en"/>
              <a:t>Testing Servers</a:t>
            </a:r>
            <a:endParaRPr/>
          </a:p>
        </p:txBody>
      </p:sp>
      <p:sp>
        <p:nvSpPr>
          <p:cNvPr id="110" name="Google Shape;110;p21"/>
          <p:cNvSpPr txBox="1"/>
          <p:nvPr>
            <p:ph idx="1" type="body"/>
          </p:nvPr>
        </p:nvSpPr>
        <p:spPr>
          <a:xfrm>
            <a:off x="311700" y="1468825"/>
            <a:ext cx="8520600" cy="32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following environments for testing:</a:t>
            </a:r>
            <a:endParaRPr/>
          </a:p>
          <a:p>
            <a:pPr indent="-317500" lvl="0" marL="457200" rtl="0" algn="l">
              <a:spcBef>
                <a:spcPts val="1600"/>
              </a:spcBef>
              <a:spcAft>
                <a:spcPts val="0"/>
              </a:spcAft>
              <a:buSzPts val="1400"/>
              <a:buChar char="●"/>
            </a:pPr>
            <a:r>
              <a:rPr lang="en" sz="1400" u="sng">
                <a:solidFill>
                  <a:schemeClr val="hlink"/>
                </a:solidFill>
                <a:hlinkClick r:id="rId3"/>
              </a:rPr>
              <a:t>https://www.powr-staging.io</a:t>
            </a:r>
            <a:endParaRPr sz="1400"/>
          </a:p>
          <a:p>
            <a:pPr indent="-317500" lvl="0" marL="457200" rtl="0" algn="l">
              <a:spcBef>
                <a:spcPts val="0"/>
              </a:spcBef>
              <a:spcAft>
                <a:spcPts val="0"/>
              </a:spcAft>
              <a:buSzPts val="1400"/>
              <a:buChar char="●"/>
            </a:pPr>
            <a:r>
              <a:rPr lang="en" sz="1400" u="sng">
                <a:solidFill>
                  <a:schemeClr val="hlink"/>
                </a:solidFill>
                <a:hlinkClick r:id="rId4"/>
              </a:rPr>
              <a:t>https://powr-alpha.herokuapp.com</a:t>
            </a:r>
            <a:endParaRPr sz="1400"/>
          </a:p>
          <a:p>
            <a:pPr indent="-317500" lvl="0" marL="457200" rtl="0" algn="l">
              <a:spcBef>
                <a:spcPts val="0"/>
              </a:spcBef>
              <a:spcAft>
                <a:spcPts val="0"/>
              </a:spcAft>
              <a:buSzPts val="1400"/>
              <a:buChar char="●"/>
            </a:pPr>
            <a:r>
              <a:rPr lang="en" sz="1400" u="sng">
                <a:solidFill>
                  <a:schemeClr val="hlink"/>
                </a:solidFill>
                <a:hlinkClick r:id="rId5"/>
              </a:rPr>
              <a:t>http://PR.powr-staging.io</a:t>
            </a:r>
            <a:r>
              <a:rPr lang="en" sz="1400"/>
              <a:t> </a:t>
            </a:r>
            <a:endParaRPr sz="1400"/>
          </a:p>
          <a:p>
            <a:pPr indent="-317500" lvl="0" marL="457200" rtl="0" algn="l">
              <a:spcBef>
                <a:spcPts val="0"/>
              </a:spcBef>
              <a:spcAft>
                <a:spcPts val="0"/>
              </a:spcAft>
              <a:buSzPts val="1400"/>
              <a:buChar char="●"/>
            </a:pPr>
            <a:r>
              <a:rPr lang="en" sz="1400"/>
              <a:t>Localhost:3000 (only if you have the POWR environment set up)</a:t>
            </a:r>
            <a:endParaRPr sz="1400"/>
          </a:p>
          <a:p>
            <a:pPr indent="0" lvl="0" marL="0" rtl="0" algn="l">
              <a:spcBef>
                <a:spcPts val="1600"/>
              </a:spcBef>
              <a:spcAft>
                <a:spcPts val="0"/>
              </a:spcAft>
              <a:buNone/>
            </a:pPr>
            <a:r>
              <a:rPr b="1" lang="en"/>
              <a:t>All updates need to be tested on staging before they go live. </a:t>
            </a:r>
            <a:endParaRPr b="1"/>
          </a:p>
          <a:p>
            <a:pPr indent="0" lvl="0" marL="0" rtl="0" algn="l">
              <a:spcBef>
                <a:spcPts val="1600"/>
              </a:spcBef>
              <a:spcAft>
                <a:spcPts val="1600"/>
              </a:spcAft>
              <a:buNone/>
            </a:pPr>
            <a:r>
              <a:rPr lang="en"/>
              <a:t>For unstable updates, you may be asked to test on Alpha.(IMPORTANT: Platforms cannot be tested on Alpha)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