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72" r:id="rId3"/>
    <p:sldId id="328" r:id="rId4"/>
    <p:sldId id="330" r:id="rId5"/>
    <p:sldId id="331" r:id="rId6"/>
    <p:sldId id="329" r:id="rId7"/>
    <p:sldId id="332" r:id="rId8"/>
    <p:sldId id="333" r:id="rId9"/>
    <p:sldId id="334" r:id="rId10"/>
    <p:sldId id="335" r:id="rId11"/>
    <p:sldId id="336" r:id="rId12"/>
    <p:sldId id="337" r:id="rId13"/>
    <p:sldId id="340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>
        <p:scale>
          <a:sx n="160" d="100"/>
          <a:sy n="160" d="100"/>
        </p:scale>
        <p:origin x="-1656" y="-119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17/11/2017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17/11/2017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14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42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737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58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9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78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10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6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2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07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99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5E5C5D"/>
                </a:solidFill>
                <a:latin typeface="Calibri"/>
                <a:cs typeface="Calibri"/>
              </a:rPr>
              <a:t>FORMULACIÓN DE PROYECTOS</a:t>
            </a:r>
            <a:endParaRPr lang="es-ES" sz="28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RESTRICCIONES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323829" y="688961"/>
            <a:ext cx="3885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Como cualquier empresa, los proyectos necesitan ser ejecutados y entregados bajo ciertas restricciones. Tradicionalmente, estas restricciones han sido alcance, tiempo y costo.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La restricción de tiempo se refiere a la cantidad de tiempo disponible para completar un proyecto. </a:t>
            </a:r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La restricción de costo se refiere a la cantidad presupuestada para el proyecto.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La restricción de alcance se refiere a lo que se debe hacer para producir el resultado final del proyecto.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3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RIESGOS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17249" y="873627"/>
            <a:ext cx="3885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Posibilidad de pérdida, fracaso o daño, es una condición desventajosa cuya tendencia es conocida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Algunos riesgos en los proyecto: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rgbClr val="5E5C5D"/>
                </a:solidFill>
                <a:cs typeface="Calibri"/>
              </a:rPr>
              <a:t>Inexperiencia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con la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tecnología</a:t>
            </a:r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Falta de proveedores confiables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Recortes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presupuestarios</a:t>
            </a:r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Desastres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naturales</a:t>
            </a:r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Problemas climáticos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Resistencia al cambio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Oposición comunitaria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Fallas en los servicios básicos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Falta de servicios complementarios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Pérdida de personal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clave</a:t>
            </a:r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rgbClr val="5E5C5D"/>
                </a:solidFill>
                <a:cs typeface="Calibri"/>
              </a:rPr>
              <a:t>Reestructuración Institucional</a:t>
            </a:r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Cambios en las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prioridades</a:t>
            </a:r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9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PRODUCTOS O RESULTADOS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84359" y="1627680"/>
            <a:ext cx="3885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Son aquellos logros concretos y observables del proyecto.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A cada objetivo especifico planteado en el proyecto, le corresponderá al menos un producto o resultado.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6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TÍTULO DEL PROYECTO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330407" y="4249063"/>
            <a:ext cx="3885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El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título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sirve para diferenciar el proyecto de otro, para caracterizar su temática y enunciar el contenido del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proyecto.</a:t>
            </a:r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330407" y="1697360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Existen tres modalidades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30407" y="2216837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b="1" dirty="0">
                <a:solidFill>
                  <a:srgbClr val="FB7E1A"/>
                </a:solidFill>
                <a:cs typeface="Calibri"/>
              </a:rPr>
              <a:t>Por síntesis: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cuando se condensa y sintetiza la idea central del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proyecto.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>
                <a:solidFill>
                  <a:srgbClr val="FB7E1A"/>
                </a:solidFill>
                <a:cs typeface="Calibri"/>
              </a:rPr>
              <a:t>Por Asociación: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c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uando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se relaciona con otra idea u otras ideas relacionadas con el proyecto.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>
                <a:solidFill>
                  <a:srgbClr val="FB7E1A"/>
                </a:solidFill>
                <a:cs typeface="Calibri"/>
              </a:rPr>
              <a:t>Por Oposición: 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cuando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se presenta todo lo contrario a lo que se va a presentar en el proyecto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.</a:t>
            </a:r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330407" y="650372"/>
            <a:ext cx="3885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Debe aportar información sobre el tema, el problema, o instituciones que participan en el proyecto.</a:t>
            </a: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CARACTERIZACIÓN DEL PROYECTO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58044" y="354640"/>
            <a:ext cx="38854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Se explica la naturaleza del proyecto, para lo cual debe tener en cuenta los siguientes aspectos: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>
                <a:solidFill>
                  <a:srgbClr val="FB7E1A"/>
                </a:solidFill>
                <a:cs typeface="Calibri"/>
              </a:rPr>
              <a:t>PLANTEAMIENTO DEL PROBLEMA O NECESIDAD QUE PRETENDE </a:t>
            </a:r>
            <a:r>
              <a:rPr lang="es-CO" sz="1400" b="1" dirty="0" smtClean="0">
                <a:solidFill>
                  <a:srgbClr val="FB7E1A"/>
                </a:solidFill>
                <a:cs typeface="Calibri"/>
              </a:rPr>
              <a:t>SOLUCIONAR.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Debe contener una pregunta como orientación dicha pregunta corresponde a un “</a:t>
            </a:r>
            <a:r>
              <a:rPr lang="es-CO" sz="1400" i="1" dirty="0">
                <a:solidFill>
                  <a:srgbClr val="5E5C5D"/>
                </a:solidFill>
                <a:cs typeface="Calibri"/>
              </a:rPr>
              <a:t>QUE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”  es lo que se quiere Solucionar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”.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El problema debe ser concreto y en principio debe tener una solución  aunque no sea la única para permitir un acertado proceso de evaluación.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 smtClean="0">
                <a:solidFill>
                  <a:srgbClr val="5E5C5D"/>
                </a:solidFill>
                <a:cs typeface="Calibri"/>
              </a:rPr>
              <a:t>Se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recomienda hacer una descripción clara, completa y precisa de la naturaleza y magnitud del problema.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 smtClean="0">
                <a:solidFill>
                  <a:srgbClr val="5E5C5D"/>
                </a:solidFill>
                <a:cs typeface="Calibri"/>
              </a:rPr>
              <a:t>La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existencia del problema debe estar justificada por un diagnostico previo del entorno.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JUSTIFICACIÓN DEL PROYECTO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225152" y="1472674"/>
            <a:ext cx="3885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Contesta la pregunta de “</a:t>
            </a:r>
            <a:r>
              <a:rPr lang="es-CO" sz="1400" b="1" i="1" dirty="0">
                <a:solidFill>
                  <a:srgbClr val="FB7E1A"/>
                </a:solidFill>
                <a:cs typeface="Calibri"/>
              </a:rPr>
              <a:t>POR </a:t>
            </a:r>
            <a:r>
              <a:rPr lang="es-CO" sz="1400" b="1" i="1" dirty="0" smtClean="0">
                <a:solidFill>
                  <a:srgbClr val="FB7E1A"/>
                </a:solidFill>
                <a:cs typeface="Calibri"/>
              </a:rPr>
              <a:t>QUÉ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”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se esta realizando, “</a:t>
            </a:r>
            <a:r>
              <a:rPr lang="es-CO" sz="1400" b="1" i="1" dirty="0" smtClean="0">
                <a:solidFill>
                  <a:srgbClr val="FB7E1A"/>
                </a:solidFill>
                <a:cs typeface="Calibri"/>
              </a:rPr>
              <a:t>CUÁL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” es su razón de ser,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qué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ventajas y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qué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beneficios ofrece frente a necesidades identificadas en el planteamiento del problema.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Para todos los proyectos que aportan a programas de Tecnólogos, o de nivel superior debe poder verificarse en la justificación la aplicación de los conocimientos técnicos y tecnológicos que soluciones problemas   estratégicos del área.</a:t>
            </a:r>
          </a:p>
        </p:txBody>
      </p:sp>
    </p:spTree>
    <p:extLst>
      <p:ext uri="{BB962C8B-B14F-4D97-AF65-F5344CB8AC3E}">
        <p14:creationId xmlns:p14="http://schemas.microsoft.com/office/powerpoint/2010/main" val="33681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OBJETIVO GENERAL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58044" y="354640"/>
            <a:ext cx="38854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Debe reflejar el propósito o intencionalidad del proyecto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(</a:t>
            </a:r>
            <a:r>
              <a:rPr lang="es-CO" sz="1400" b="1" i="1" dirty="0" smtClean="0">
                <a:solidFill>
                  <a:srgbClr val="FB7E1A"/>
                </a:solidFill>
                <a:cs typeface="Calibri"/>
              </a:rPr>
              <a:t>El </a:t>
            </a:r>
            <a:r>
              <a:rPr lang="es-CO" sz="1400" b="1" i="1" dirty="0">
                <a:solidFill>
                  <a:srgbClr val="FB7E1A"/>
                </a:solidFill>
                <a:cs typeface="Calibri"/>
              </a:rPr>
              <a:t>PARA QUE</a:t>
            </a:r>
            <a:r>
              <a:rPr lang="es-CO" sz="1400" b="1" i="1" dirty="0" smtClean="0">
                <a:solidFill>
                  <a:srgbClr val="FB7E1A"/>
                </a:solidFill>
                <a:cs typeface="Calibri"/>
              </a:rPr>
              <a:t>?</a:t>
            </a:r>
            <a:r>
              <a:rPr lang="es-CO" sz="1400" dirty="0" smtClean="0">
                <a:solidFill>
                  <a:srgbClr val="FB7E1A"/>
                </a:solidFill>
                <a:cs typeface="Calibri"/>
              </a:rPr>
              <a:t>)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es lo que se debe lograr para solucionar el problema.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Expresa los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límites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del problema y orienta el desarrollo del proyecto al precisar que se pretende.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El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título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debe surgir de el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Debe ser medible y verificable.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rgbClr val="5E5C5D"/>
                </a:solidFill>
                <a:cs typeface="Calibri"/>
              </a:rPr>
              <a:t>Debe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satisfacer una necesidad.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rgbClr val="5E5C5D"/>
                </a:solidFill>
                <a:cs typeface="Calibri"/>
              </a:rPr>
              <a:t>Deben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haber beneficiarios del producto del objetivo.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i="1" dirty="0">
                <a:solidFill>
                  <a:srgbClr val="5E5C5D"/>
                </a:solidFill>
                <a:cs typeface="Calibri"/>
              </a:rPr>
              <a:t>Si en un objetivo general no tiene un producto asociado a el, la propuesta del proyecto se vuelve confusa tanto para quien lo realiza como para su evaluador. 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6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OBJETIVOS ESPECÍFICOS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50142" y="1412236"/>
            <a:ext cx="3885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Al formular un proyecto, se debe tener una idea clara acerca de cómo se va a lograr e objetivo general como un agregado de subproductos obtenidos de un alcance y un nivel de dificultad menor que el objetivo general.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Deben ser homogéneos, se formulan en orden cronológico, considerando las dependencias de cada </a:t>
            </a:r>
            <a:r>
              <a:rPr lang="es-CO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uno.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ALCANCE DEL PROYECTO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225152" y="1472674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“Se define como el limite esperado hasta donde se cree puede llegar el proyecto”.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En el alcance se debe precisar las limitaciones que tendrá el proyecto. Se pueden formular teniendo en cuenta: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El Producto, el proceso y contexto.</a:t>
            </a:r>
          </a:p>
        </p:txBody>
      </p:sp>
    </p:spTree>
    <p:extLst>
      <p:ext uri="{BB962C8B-B14F-4D97-AF65-F5344CB8AC3E}">
        <p14:creationId xmlns:p14="http://schemas.microsoft.com/office/powerpoint/2010/main" val="37997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BENEFICIARIOS DEL PROYECTO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17249" y="873627"/>
            <a:ext cx="3885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Los beneficiarios dependen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del carácter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, la naturaleza, categoría o tipo de proyecto.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>
                <a:solidFill>
                  <a:srgbClr val="5E5C5D"/>
                </a:solidFill>
                <a:cs typeface="Calibri"/>
              </a:rPr>
              <a:t>Se puede incluir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: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Personas de diferentes sexos y edades.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Condiciones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socioeconómicas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Actividad laboral.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rgbClr val="5E5C5D"/>
                </a:solidFill>
                <a:cs typeface="Calibri"/>
              </a:rPr>
              <a:t>Instituciones.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dirty="0" smtClean="0">
                <a:solidFill>
                  <a:srgbClr val="5E5C5D"/>
                </a:solidFill>
                <a:cs typeface="Calibri"/>
              </a:rPr>
              <a:t>En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conclusión debe permitir visualizar la población objetivo del proyecto. 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0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IMPACTO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11996" y="658184"/>
            <a:ext cx="3885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400" dirty="0" smtClean="0">
                <a:solidFill>
                  <a:srgbClr val="5E5C5D"/>
                </a:solidFill>
                <a:cs typeface="Calibri"/>
              </a:rPr>
              <a:t>Son los posibles efectos del proyecto sobre sus beneficiarios pueden ser de índole: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 smtClean="0">
                <a:solidFill>
                  <a:srgbClr val="FB7E1A"/>
                </a:solidFill>
                <a:cs typeface="Calibri"/>
              </a:rPr>
              <a:t>SOCIAL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:  mejoramiento de la calidad de Vida y el bienestar del ser Humano.</a:t>
            </a:r>
          </a:p>
          <a:p>
            <a:pPr algn="just"/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 smtClean="0">
                <a:solidFill>
                  <a:srgbClr val="FB7E1A"/>
                </a:solidFill>
                <a:cs typeface="Calibri"/>
              </a:rPr>
              <a:t>ECONÓMICOS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:  disminución de costos o incremento de beneficios económicos para la población beneficiada.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>
                <a:solidFill>
                  <a:srgbClr val="FB7E1A"/>
                </a:solidFill>
                <a:cs typeface="Calibri"/>
              </a:rPr>
              <a:t>AMBIENTAL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: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modificación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, mejoramiento o preservación de los recursos naturales.</a:t>
            </a: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  <a:p>
            <a:pPr algn="just"/>
            <a:r>
              <a:rPr lang="es-CO" sz="1400" b="1" dirty="0" smtClean="0">
                <a:solidFill>
                  <a:srgbClr val="FB7E1A"/>
                </a:solidFill>
                <a:cs typeface="Calibri"/>
              </a:rPr>
              <a:t>TECNOLÓGICOS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: o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ptimización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, mejoramiento </a:t>
            </a:r>
            <a:r>
              <a:rPr lang="es-CO" sz="1400" dirty="0" smtClean="0">
                <a:solidFill>
                  <a:srgbClr val="5E5C5D"/>
                </a:solidFill>
                <a:cs typeface="Calibri"/>
              </a:rPr>
              <a:t>y/o </a:t>
            </a:r>
            <a:r>
              <a:rPr lang="es-CO" sz="1400" dirty="0">
                <a:solidFill>
                  <a:srgbClr val="5E5C5D"/>
                </a:solidFill>
                <a:cs typeface="Calibri"/>
              </a:rPr>
              <a:t>apropiación a los procesos y procedimientos. </a:t>
            </a:r>
            <a:endParaRPr lang="es-CO" sz="1400" dirty="0" smtClean="0">
              <a:solidFill>
                <a:srgbClr val="5E5C5D"/>
              </a:solidFill>
              <a:cs typeface="Calibri"/>
            </a:endParaRPr>
          </a:p>
          <a:p>
            <a:pPr algn="just"/>
            <a:endParaRPr lang="es-CO" sz="1400" dirty="0">
              <a:solidFill>
                <a:srgbClr val="5E5C5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791</Words>
  <Application>Microsoft Office PowerPoint</Application>
  <PresentationFormat>Presentación en pantalla (16:9)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Usuario de Windows</cp:lastModifiedBy>
  <cp:revision>42</cp:revision>
  <dcterms:created xsi:type="dcterms:W3CDTF">2015-08-06T22:24:59Z</dcterms:created>
  <dcterms:modified xsi:type="dcterms:W3CDTF">2017-11-17T11:29:57Z</dcterms:modified>
</cp:coreProperties>
</file>