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3900725" cy="32918400"/>
  <p:notesSz cx="9601200" cy="15087600"/>
  <p:defaultTextStyle>
    <a:defPPr>
      <a:defRPr lang="en-US"/>
    </a:defPPr>
    <a:lvl1pPr algn="l" defTabSz="2193925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charset="0"/>
        <a:ea typeface="+mn-ea"/>
        <a:cs typeface="+mn-cs"/>
      </a:defRPr>
    </a:lvl1pPr>
    <a:lvl2pPr marL="2193925" indent="-1736725" algn="l" defTabSz="2193925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charset="0"/>
        <a:ea typeface="+mn-ea"/>
        <a:cs typeface="+mn-cs"/>
      </a:defRPr>
    </a:lvl2pPr>
    <a:lvl3pPr marL="4389438" indent="-3475038" algn="l" defTabSz="2193925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charset="0"/>
        <a:ea typeface="+mn-ea"/>
        <a:cs typeface="+mn-cs"/>
      </a:defRPr>
    </a:lvl3pPr>
    <a:lvl4pPr marL="6583363" indent="-5211763" algn="l" defTabSz="2193925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charset="0"/>
        <a:ea typeface="+mn-ea"/>
        <a:cs typeface="+mn-cs"/>
      </a:defRPr>
    </a:lvl4pPr>
    <a:lvl5pPr marL="8778875" indent="-6950075" algn="l" defTabSz="2193925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93D"/>
    <a:srgbClr val="7F7F7F"/>
    <a:srgbClr val="E32726"/>
    <a:srgbClr val="F20000"/>
    <a:srgbClr val="EE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2" autoAdjust="0"/>
    <p:restoredTop sz="91318" autoAdjust="0"/>
  </p:normalViewPr>
  <p:slideViewPr>
    <p:cSldViewPr snapToGrid="0" snapToObjects="1">
      <p:cViewPr>
        <p:scale>
          <a:sx n="16" d="100"/>
          <a:sy n="16" d="100"/>
        </p:scale>
        <p:origin x="1476" y="147"/>
      </p:cViewPr>
      <p:guideLst>
        <p:guide orient="horz" pos="10368"/>
        <p:guide pos="138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4840" y="2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755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775" y="0"/>
            <a:ext cx="4160838" cy="755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3F58A-9343-D84E-A1CE-84EC14E8DDF2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4331950"/>
            <a:ext cx="4160838" cy="755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775" y="14331950"/>
            <a:ext cx="4160838" cy="755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0F356-CB5D-9841-A742-F352B936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755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755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21C11-C8AF-3A4C-8F7D-F9F245280BE7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4938" y="1885950"/>
            <a:ext cx="6791325" cy="509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7261225"/>
            <a:ext cx="7680325" cy="5940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331950"/>
            <a:ext cx="4160838" cy="755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14331950"/>
            <a:ext cx="4160838" cy="755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2E9D0-2CED-3C43-9A2E-3CB29E77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6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E9D0-2CED-3C43-9A2E-3CB29E776B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6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>
          <a:xfrm>
            <a:off x="5211763" y="504825"/>
            <a:ext cx="33680400" cy="213677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5289213" y="6959600"/>
            <a:ext cx="13219114" cy="13004800"/>
          </a:xfrm>
        </p:spPr>
        <p:txBody>
          <a:bodyPr/>
          <a:lstStyle>
            <a:lvl1pPr marL="457200" indent="-457200" algn="l">
              <a:buFont typeface="Arial" charset="0"/>
              <a:buChar char="•"/>
              <a:tabLst/>
              <a:defRPr sz="3200"/>
            </a:lvl1pPr>
            <a:lvl2pPr marL="965200" indent="-457200" algn="l">
              <a:buFont typeface="Arial" charset="0"/>
              <a:buChar char="•"/>
              <a:tabLst/>
              <a:defRPr sz="3200"/>
            </a:lvl2pPr>
            <a:lvl3pPr algn="l">
              <a:defRPr sz="4400"/>
            </a:lvl3pPr>
            <a:lvl4pPr algn="l">
              <a:defRPr sz="4000"/>
            </a:lvl4pPr>
            <a:lvl5pPr algn="l">
              <a:defRPr sz="4000"/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1"/>
          </p:nvPr>
        </p:nvSpPr>
        <p:spPr>
          <a:xfrm>
            <a:off x="5211763" y="2867027"/>
            <a:ext cx="33680400" cy="2022475"/>
          </a:xfrm>
        </p:spPr>
        <p:txBody>
          <a:bodyPr/>
          <a:lstStyle>
            <a:lvl1pPr marL="0" indent="0" algn="ctr">
              <a:spcBef>
                <a:spcPts val="0"/>
              </a:spcBef>
              <a:buFont typeface="Arial" charset="0"/>
              <a:buNone/>
              <a:defRPr sz="6600"/>
            </a:lvl1pPr>
            <a:lvl2pPr marL="2193925" indent="0" algn="ctr">
              <a:buNone/>
              <a:defRPr sz="6600"/>
            </a:lvl2pPr>
          </a:lstStyle>
          <a:p>
            <a:pPr lvl="0"/>
            <a:r>
              <a:rPr lang="en-CA" dirty="0"/>
              <a:t>Click to edit Master text styles</a:t>
            </a:r>
          </a:p>
          <a:p>
            <a:pPr lvl="0"/>
            <a:r>
              <a:rPr lang="en-CA" dirty="0"/>
              <a:t>Second level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939801" y="6959600"/>
            <a:ext cx="13255624" cy="3962400"/>
          </a:xfrm>
        </p:spPr>
        <p:txBody>
          <a:bodyPr/>
          <a:lstStyle>
            <a:lvl1pPr marL="0" indent="0">
              <a:buFont typeface="Arial" charset="0"/>
              <a:buNone/>
              <a:tabLst/>
              <a:defRPr sz="3200"/>
            </a:lvl1pPr>
            <a:lvl2pPr>
              <a:defRPr sz="6600"/>
            </a:lvl2pPr>
            <a:lvl3pPr>
              <a:defRPr sz="6000"/>
            </a:lvl3pPr>
            <a:lvl4pPr>
              <a:defRPr sz="5400"/>
            </a:lvl4pPr>
            <a:lvl5pPr>
              <a:defRPr sz="5400"/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>
          <a:xfrm>
            <a:off x="939802" y="13633450"/>
            <a:ext cx="13236573" cy="6330950"/>
          </a:xfrm>
        </p:spPr>
        <p:txBody>
          <a:bodyPr/>
          <a:lstStyle>
            <a:lvl1pPr marL="457200" indent="-457200">
              <a:buFont typeface="Arial" charset="0"/>
              <a:buChar char="•"/>
              <a:tabLst/>
              <a:defRPr sz="3200"/>
            </a:lvl1pPr>
            <a:lvl2pPr marL="1016000" indent="-457200">
              <a:buFont typeface="Arial" charset="0"/>
              <a:buChar char="•"/>
              <a:tabLst/>
              <a:defRPr sz="32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sz="quarter" idx="14"/>
          </p:nvPr>
        </p:nvSpPr>
        <p:spPr>
          <a:xfrm>
            <a:off x="939802" y="22606000"/>
            <a:ext cx="13255623" cy="5638800"/>
          </a:xfrm>
        </p:spPr>
        <p:txBody>
          <a:bodyPr/>
          <a:lstStyle>
            <a:lvl1pPr marL="457200" indent="-457200">
              <a:buFont typeface="Arial" charset="0"/>
              <a:buChar char="•"/>
              <a:defRPr sz="3200"/>
            </a:lvl1pPr>
            <a:lvl2pPr marL="914400" indent="-457200">
              <a:buFont typeface="Arial" charset="0"/>
              <a:buChar char="•"/>
              <a:tabLst/>
              <a:defRPr sz="3200"/>
            </a:lvl2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5"/>
          </p:nvPr>
        </p:nvSpPr>
        <p:spPr>
          <a:xfrm>
            <a:off x="29689426" y="6959600"/>
            <a:ext cx="13206412" cy="17272000"/>
          </a:xfrm>
        </p:spPr>
        <p:txBody>
          <a:bodyPr/>
          <a:lstStyle>
            <a:lvl1pPr marL="457200" indent="-457200">
              <a:buFont typeface="Arial" charset="0"/>
              <a:buChar char="•"/>
              <a:defRPr sz="3200"/>
            </a:lvl1pPr>
            <a:lvl2pPr marL="914400" indent="-457200">
              <a:buFont typeface="Arial" charset="0"/>
              <a:buChar char="•"/>
              <a:tabLst/>
              <a:defRPr sz="3200"/>
            </a:lvl2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6"/>
          </p:nvPr>
        </p:nvSpPr>
        <p:spPr>
          <a:xfrm>
            <a:off x="15289214" y="22606000"/>
            <a:ext cx="13265148" cy="5638800"/>
          </a:xfrm>
        </p:spPr>
        <p:txBody>
          <a:bodyPr/>
          <a:lstStyle>
            <a:lvl1pPr marL="457200" indent="-457200">
              <a:buFont typeface="Arial" charset="0"/>
              <a:buChar char="•"/>
              <a:defRPr sz="3200"/>
            </a:lvl1pPr>
          </a:lstStyle>
          <a:p>
            <a:pPr lvl="0"/>
            <a:r>
              <a:rPr lang="en-CA" dirty="0"/>
              <a:t>Click to edit Master text styles</a:t>
            </a:r>
          </a:p>
          <a:p>
            <a:pPr lvl="0"/>
            <a:endParaRPr lang="en-CA" dirty="0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17"/>
          </p:nvPr>
        </p:nvSpPr>
        <p:spPr>
          <a:xfrm>
            <a:off x="29689426" y="26771600"/>
            <a:ext cx="13206412" cy="1625600"/>
          </a:xfrm>
        </p:spPr>
        <p:txBody>
          <a:bodyPr/>
          <a:lstStyle>
            <a:lvl1pPr marL="0" indent="0">
              <a:buFont typeface="Arial" charset="0"/>
              <a:buNone/>
              <a:defRPr sz="2800"/>
            </a:lvl1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52" name="Picture Placeholder 51"/>
          <p:cNvSpPr>
            <a:spLocks noGrp="1"/>
          </p:cNvSpPr>
          <p:nvPr>
            <p:ph type="pic" sz="quarter" idx="18"/>
          </p:nvPr>
        </p:nvSpPr>
        <p:spPr>
          <a:xfrm>
            <a:off x="39654163" y="965200"/>
            <a:ext cx="3119437" cy="3014663"/>
          </a:xfrm>
        </p:spPr>
        <p:txBody>
          <a:bodyPr/>
          <a:lstStyle>
            <a:lvl1pPr marL="0" indent="0">
              <a:buNone/>
              <a:defRPr sz="4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046" y="1318262"/>
            <a:ext cx="39510653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5031" y="7368542"/>
            <a:ext cx="19397111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789" indent="0">
              <a:buNone/>
              <a:defRPr sz="9600" b="1"/>
            </a:lvl2pPr>
            <a:lvl3pPr marL="4389577" indent="0">
              <a:buNone/>
              <a:defRPr sz="8600" b="1"/>
            </a:lvl3pPr>
            <a:lvl4pPr marL="6584366" indent="0">
              <a:buNone/>
              <a:defRPr sz="7700" b="1"/>
            </a:lvl4pPr>
            <a:lvl5pPr marL="8779154" indent="0">
              <a:buNone/>
              <a:defRPr sz="7700" b="1"/>
            </a:lvl5pPr>
            <a:lvl6pPr marL="10973943" indent="0">
              <a:buNone/>
              <a:defRPr sz="7700" b="1"/>
            </a:lvl6pPr>
            <a:lvl7pPr marL="13168732" indent="0">
              <a:buNone/>
              <a:defRPr sz="7700" b="1"/>
            </a:lvl7pPr>
            <a:lvl8pPr marL="15363520" indent="0">
              <a:buNone/>
              <a:defRPr sz="7700" b="1"/>
            </a:lvl8pPr>
            <a:lvl9pPr marL="17558309" indent="0">
              <a:buNone/>
              <a:defRPr sz="77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5031" y="10439400"/>
            <a:ext cx="19397111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300966" y="7368542"/>
            <a:ext cx="1940473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789" indent="0">
              <a:buNone/>
              <a:defRPr sz="9600" b="1"/>
            </a:lvl2pPr>
            <a:lvl3pPr marL="4389577" indent="0">
              <a:buNone/>
              <a:defRPr sz="8600" b="1"/>
            </a:lvl3pPr>
            <a:lvl4pPr marL="6584366" indent="0">
              <a:buNone/>
              <a:defRPr sz="7700" b="1"/>
            </a:lvl4pPr>
            <a:lvl5pPr marL="8779154" indent="0">
              <a:buNone/>
              <a:defRPr sz="7700" b="1"/>
            </a:lvl5pPr>
            <a:lvl6pPr marL="10973943" indent="0">
              <a:buNone/>
              <a:defRPr sz="7700" b="1"/>
            </a:lvl6pPr>
            <a:lvl7pPr marL="13168732" indent="0">
              <a:buNone/>
              <a:defRPr sz="7700" b="1"/>
            </a:lvl7pPr>
            <a:lvl8pPr marL="15363520" indent="0">
              <a:buNone/>
              <a:defRPr sz="7700" b="1"/>
            </a:lvl8pPr>
            <a:lvl9pPr marL="17558309" indent="0">
              <a:buNone/>
              <a:defRPr sz="77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300966" y="10439400"/>
            <a:ext cx="1940473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93D94-B247-3545-B7D6-2F5A6083BE95}" type="datetimeFigureOut">
              <a:rPr lang="en-US"/>
              <a:pPr>
                <a:defRPr/>
              </a:pPr>
              <a:t>3/10/2019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8B3C1-755D-6742-B795-38EE2069E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5513" y="504825"/>
            <a:ext cx="3950970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38958" tIns="219479" rIns="438958" bIns="2194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5513" y="5588000"/>
            <a:ext cx="39509700" cy="2381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38958" tIns="219479" rIns="438958" bIns="219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dirty="0"/>
              <a:t>Click to edit Master text styles</a:t>
            </a:r>
          </a:p>
          <a:p>
            <a:pPr lvl="1"/>
            <a:r>
              <a:rPr lang="en-CA" altLang="en-US" dirty="0"/>
              <a:t>Second level</a:t>
            </a:r>
          </a:p>
          <a:p>
            <a:pPr lvl="2"/>
            <a:r>
              <a:rPr lang="en-CA" altLang="en-US" dirty="0"/>
              <a:t>Third level</a:t>
            </a:r>
          </a:p>
          <a:p>
            <a:pPr lvl="3"/>
            <a:r>
              <a:rPr lang="en-CA" altLang="en-US" dirty="0"/>
              <a:t>Fourth level</a:t>
            </a:r>
          </a:p>
          <a:p>
            <a:pPr lvl="4"/>
            <a:r>
              <a:rPr lang="en-CA" altLang="en-US" dirty="0"/>
              <a:t>Fifth level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5513" y="30510163"/>
            <a:ext cx="10242550" cy="1752600"/>
          </a:xfrm>
          <a:prstGeom prst="rect">
            <a:avLst/>
          </a:prstGeom>
        </p:spPr>
        <p:txBody>
          <a:bodyPr vert="horz" lIns="438958" tIns="219479" rIns="438958" bIns="219479" rtlCol="0" anchor="ctr"/>
          <a:lstStyle>
            <a:lvl1pPr algn="l" defTabSz="2194789" eaLnBrk="1" fontAlgn="auto" hangingPunct="1">
              <a:spcBef>
                <a:spcPts val="0"/>
              </a:spcBef>
              <a:spcAft>
                <a:spcPts val="0"/>
              </a:spcAft>
              <a:defRPr sz="58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D0B0769-629A-C24A-B2D9-DC8E33DB54F4}" type="datetimeFigureOut">
              <a:rPr lang="en-US"/>
              <a:pPr>
                <a:defRPr/>
              </a:pPr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8700" y="30510163"/>
            <a:ext cx="13903325" cy="1752600"/>
          </a:xfrm>
          <a:prstGeom prst="rect">
            <a:avLst/>
          </a:prstGeom>
        </p:spPr>
        <p:txBody>
          <a:bodyPr vert="horz" lIns="438958" tIns="219479" rIns="438958" bIns="219479" rtlCol="0" anchor="ctr"/>
          <a:lstStyle>
            <a:lvl1pPr algn="ctr" defTabSz="2194789" eaLnBrk="1" fontAlgn="auto" hangingPunct="1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62663" y="30510163"/>
            <a:ext cx="10242550" cy="1752600"/>
          </a:xfrm>
          <a:prstGeom prst="rect">
            <a:avLst/>
          </a:prstGeom>
        </p:spPr>
        <p:txBody>
          <a:bodyPr vert="horz" lIns="438958" tIns="219479" rIns="438958" bIns="219479" rtlCol="0" anchor="ctr"/>
          <a:lstStyle>
            <a:lvl1pPr algn="r" defTabSz="2194789" eaLnBrk="1" fontAlgn="auto" hangingPunct="1">
              <a:spcBef>
                <a:spcPts val="0"/>
              </a:spcBef>
              <a:spcAft>
                <a:spcPts val="0"/>
              </a:spcAft>
              <a:defRPr sz="58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F16BCD4-44FD-CE46-94A2-8660186A8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80" y="965200"/>
            <a:ext cx="2211300" cy="30144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txStyles>
    <p:titleStyle>
      <a:lvl1pPr algn="ctr" defTabSz="2193925" rtl="0" fontAlgn="base">
        <a:spcBef>
          <a:spcPct val="0"/>
        </a:spcBef>
        <a:spcAft>
          <a:spcPct val="0"/>
        </a:spcAft>
        <a:defRPr sz="12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charset="0"/>
        </a:defRPr>
      </a:lvl2pPr>
      <a:lvl3pPr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charset="0"/>
        </a:defRPr>
      </a:lvl3pPr>
      <a:lvl4pPr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charset="0"/>
        </a:defRPr>
      </a:lvl4pPr>
      <a:lvl5pPr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charset="0"/>
        </a:defRPr>
      </a:lvl5pPr>
      <a:lvl6pPr marL="4572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charset="0"/>
        </a:defRPr>
      </a:lvl6pPr>
      <a:lvl7pPr marL="9144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charset="0"/>
        </a:defRPr>
      </a:lvl7pPr>
      <a:lvl8pPr marL="13716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charset="0"/>
        </a:defRPr>
      </a:lvl8pPr>
      <a:lvl9pPr marL="18288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charset="0"/>
        </a:defRPr>
      </a:lvl9pPr>
    </p:titleStyle>
    <p:bodyStyle>
      <a:lvl1pPr marL="1644650" indent="-1644650" algn="l" defTabSz="2193925" rtl="0" fontAlgn="base">
        <a:spcBef>
          <a:spcPct val="20000"/>
        </a:spcBef>
        <a:spcAft>
          <a:spcPct val="0"/>
        </a:spcAft>
        <a:buFont typeface="Arial" charset="0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2193925" rtl="0" fontAlgn="base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6963" algn="l" defTabSz="2193925" rtl="0" fontAlgn="base">
        <a:spcBef>
          <a:spcPct val="20000"/>
        </a:spcBef>
        <a:spcAft>
          <a:spcPct val="0"/>
        </a:spcAft>
        <a:buFont typeface="Arial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indent="-1096963" algn="l" defTabSz="2193925" rtl="0" fontAlgn="base">
        <a:spcBef>
          <a:spcPct val="20000"/>
        </a:spcBef>
        <a:spcAft>
          <a:spcPct val="0"/>
        </a:spcAft>
        <a:buFont typeface="Arial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838" indent="-1096963" algn="l" defTabSz="2193925" rtl="0" fontAlgn="base">
        <a:spcBef>
          <a:spcPct val="20000"/>
        </a:spcBef>
        <a:spcAft>
          <a:spcPct val="0"/>
        </a:spcAft>
        <a:buFont typeface="Arial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1337" indent="-1097394" algn="l" defTabSz="2194789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6126" indent="-1097394" algn="l" defTabSz="2194789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0915" indent="-1097394" algn="l" defTabSz="2194789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5703" indent="-1097394" algn="l" defTabSz="2194789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78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789" algn="l" defTabSz="219478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577" algn="l" defTabSz="219478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4366" algn="l" defTabSz="219478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9154" algn="l" defTabSz="219478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3943" algn="l" defTabSz="219478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8732" algn="l" defTabSz="219478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3520" algn="l" defTabSz="219478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8309" algn="l" defTabSz="219478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>
            <a:spLocks/>
          </p:cNvSpPr>
          <p:nvPr/>
        </p:nvSpPr>
        <p:spPr bwMode="auto">
          <a:xfrm>
            <a:off x="914400" y="4730903"/>
            <a:ext cx="13255625" cy="925512"/>
          </a:xfrm>
          <a:custGeom>
            <a:avLst/>
            <a:gdLst>
              <a:gd name="T0" fmla="*/ 154268 w 13255654"/>
              <a:gd name="T1" fmla="*/ 0 h 925590"/>
              <a:gd name="T2" fmla="*/ 13101386 w 13255654"/>
              <a:gd name="T3" fmla="*/ 0 h 925590"/>
              <a:gd name="T4" fmla="*/ 13255654 w 13255654"/>
              <a:gd name="T5" fmla="*/ 154268 h 925590"/>
              <a:gd name="T6" fmla="*/ 13255654 w 13255654"/>
              <a:gd name="T7" fmla="*/ 925590 h 925590"/>
              <a:gd name="T8" fmla="*/ 13255654 w 13255654"/>
              <a:gd name="T9" fmla="*/ 925590 h 925590"/>
              <a:gd name="T10" fmla="*/ 0 w 13255654"/>
              <a:gd name="T11" fmla="*/ 925590 h 925590"/>
              <a:gd name="T12" fmla="*/ 0 w 13255654"/>
              <a:gd name="T13" fmla="*/ 925590 h 925590"/>
              <a:gd name="T14" fmla="*/ 0 w 13255654"/>
              <a:gd name="T15" fmla="*/ 154268 h 925590"/>
              <a:gd name="T16" fmla="*/ 154268 w 13255654"/>
              <a:gd name="T17" fmla="*/ 0 h 92559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255654" h="925590">
                <a:moveTo>
                  <a:pt x="154268" y="0"/>
                </a:moveTo>
                <a:lnTo>
                  <a:pt x="13101386" y="0"/>
                </a:lnTo>
                <a:cubicBezTo>
                  <a:pt x="13186586" y="0"/>
                  <a:pt x="13255654" y="69068"/>
                  <a:pt x="13255654" y="154268"/>
                </a:cubicBezTo>
                <a:lnTo>
                  <a:pt x="13255654" y="925590"/>
                </a:lnTo>
                <a:lnTo>
                  <a:pt x="0" y="925590"/>
                </a:lnTo>
                <a:lnTo>
                  <a:pt x="0" y="154268"/>
                </a:lnTo>
                <a:cubicBezTo>
                  <a:pt x="0" y="69068"/>
                  <a:pt x="69068" y="0"/>
                  <a:pt x="154268" y="0"/>
                </a:cubicBezTo>
                <a:close/>
              </a:path>
            </a:pathLst>
          </a:custGeom>
          <a:solidFill>
            <a:srgbClr val="00093D"/>
          </a:solidFill>
          <a:ln w="9525" cap="flat" cmpd="sng">
            <a:solidFill>
              <a:srgbClr val="00093D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2054" name="TextBox 1"/>
          <p:cNvSpPr txBox="1">
            <a:spLocks noChangeArrowheads="1"/>
          </p:cNvSpPr>
          <p:nvPr/>
        </p:nvSpPr>
        <p:spPr bwMode="auto">
          <a:xfrm>
            <a:off x="1408113" y="4827740"/>
            <a:ext cx="10348912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2193925" fontAlgn="base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2193925" fontAlgn="base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2193925" fontAlgn="base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2193925" fontAlgn="base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US" altLang="en-US" sz="4500" b="1" dirty="0">
                <a:solidFill>
                  <a:srgbClr val="FFFFFF"/>
                </a:solidFill>
                <a:ea typeface="Calibri" charset="0"/>
                <a:cs typeface="Calibri" charset="0"/>
              </a:rPr>
              <a:t>INTRODUCTION</a:t>
            </a:r>
          </a:p>
        </p:txBody>
      </p:sp>
      <p:sp>
        <p:nvSpPr>
          <p:cNvPr id="16" name="Round Same Side Corner Rectangle 15"/>
          <p:cNvSpPr>
            <a:spLocks/>
          </p:cNvSpPr>
          <p:nvPr/>
        </p:nvSpPr>
        <p:spPr bwMode="auto">
          <a:xfrm>
            <a:off x="29686250" y="4735665"/>
            <a:ext cx="13258800" cy="925513"/>
          </a:xfrm>
          <a:custGeom>
            <a:avLst/>
            <a:gdLst>
              <a:gd name="T0" fmla="*/ 154268 w 13258800"/>
              <a:gd name="T1" fmla="*/ 0 h 925590"/>
              <a:gd name="T2" fmla="*/ 13104532 w 13258800"/>
              <a:gd name="T3" fmla="*/ 0 h 925590"/>
              <a:gd name="T4" fmla="*/ 13258800 w 13258800"/>
              <a:gd name="T5" fmla="*/ 154268 h 925590"/>
              <a:gd name="T6" fmla="*/ 13258800 w 13258800"/>
              <a:gd name="T7" fmla="*/ 925590 h 925590"/>
              <a:gd name="T8" fmla="*/ 13258800 w 13258800"/>
              <a:gd name="T9" fmla="*/ 925590 h 925590"/>
              <a:gd name="T10" fmla="*/ 0 w 13258800"/>
              <a:gd name="T11" fmla="*/ 925590 h 925590"/>
              <a:gd name="T12" fmla="*/ 0 w 13258800"/>
              <a:gd name="T13" fmla="*/ 925590 h 925590"/>
              <a:gd name="T14" fmla="*/ 0 w 13258800"/>
              <a:gd name="T15" fmla="*/ 154268 h 925590"/>
              <a:gd name="T16" fmla="*/ 154268 w 13258800"/>
              <a:gd name="T17" fmla="*/ 0 h 92559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258800" h="925590">
                <a:moveTo>
                  <a:pt x="154268" y="0"/>
                </a:moveTo>
                <a:lnTo>
                  <a:pt x="13104532" y="0"/>
                </a:lnTo>
                <a:cubicBezTo>
                  <a:pt x="13189732" y="0"/>
                  <a:pt x="13258800" y="69068"/>
                  <a:pt x="13258800" y="154268"/>
                </a:cubicBezTo>
                <a:lnTo>
                  <a:pt x="13258800" y="925590"/>
                </a:lnTo>
                <a:lnTo>
                  <a:pt x="0" y="925590"/>
                </a:lnTo>
                <a:lnTo>
                  <a:pt x="0" y="154268"/>
                </a:lnTo>
                <a:cubicBezTo>
                  <a:pt x="0" y="69068"/>
                  <a:pt x="69068" y="0"/>
                  <a:pt x="154268" y="0"/>
                </a:cubicBezTo>
                <a:close/>
              </a:path>
            </a:pathLst>
          </a:custGeom>
          <a:solidFill>
            <a:srgbClr val="00093D"/>
          </a:solidFill>
          <a:ln w="9525" cap="flat" cmpd="sng">
            <a:solidFill>
              <a:srgbClr val="00093D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2058" name="TextBox 16"/>
          <p:cNvSpPr txBox="1">
            <a:spLocks noChangeArrowheads="1"/>
          </p:cNvSpPr>
          <p:nvPr/>
        </p:nvSpPr>
        <p:spPr bwMode="auto">
          <a:xfrm>
            <a:off x="30160913" y="4827740"/>
            <a:ext cx="1034732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2193925" fontAlgn="base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2193925" fontAlgn="base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2193925" fontAlgn="base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2193925" fontAlgn="base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US" altLang="en-US" sz="4500" b="1" dirty="0">
                <a:solidFill>
                  <a:srgbClr val="FFFFFF"/>
                </a:solidFill>
                <a:ea typeface="Calibri" charset="0"/>
                <a:cs typeface="Calibri" charset="0"/>
              </a:rPr>
              <a:t>CONCLUSION</a:t>
            </a:r>
          </a:p>
        </p:txBody>
      </p:sp>
      <p:sp>
        <p:nvSpPr>
          <p:cNvPr id="20" name="Round Same Side Corner Rectangle 19"/>
          <p:cNvSpPr>
            <a:spLocks/>
          </p:cNvSpPr>
          <p:nvPr/>
        </p:nvSpPr>
        <p:spPr bwMode="auto">
          <a:xfrm>
            <a:off x="15282863" y="4735665"/>
            <a:ext cx="13252450" cy="925513"/>
          </a:xfrm>
          <a:custGeom>
            <a:avLst/>
            <a:gdLst>
              <a:gd name="T0" fmla="*/ 154268 w 13252829"/>
              <a:gd name="T1" fmla="*/ 0 h 925590"/>
              <a:gd name="T2" fmla="*/ 13098561 w 13252829"/>
              <a:gd name="T3" fmla="*/ 0 h 925590"/>
              <a:gd name="T4" fmla="*/ 13252829 w 13252829"/>
              <a:gd name="T5" fmla="*/ 154268 h 925590"/>
              <a:gd name="T6" fmla="*/ 13252829 w 13252829"/>
              <a:gd name="T7" fmla="*/ 925590 h 925590"/>
              <a:gd name="T8" fmla="*/ 13252829 w 13252829"/>
              <a:gd name="T9" fmla="*/ 925590 h 925590"/>
              <a:gd name="T10" fmla="*/ 0 w 13252829"/>
              <a:gd name="T11" fmla="*/ 925590 h 925590"/>
              <a:gd name="T12" fmla="*/ 0 w 13252829"/>
              <a:gd name="T13" fmla="*/ 925590 h 925590"/>
              <a:gd name="T14" fmla="*/ 0 w 13252829"/>
              <a:gd name="T15" fmla="*/ 154268 h 925590"/>
              <a:gd name="T16" fmla="*/ 154268 w 13252829"/>
              <a:gd name="T17" fmla="*/ 0 h 92559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252829" h="925590">
                <a:moveTo>
                  <a:pt x="154268" y="0"/>
                </a:moveTo>
                <a:lnTo>
                  <a:pt x="13098561" y="0"/>
                </a:lnTo>
                <a:cubicBezTo>
                  <a:pt x="13183761" y="0"/>
                  <a:pt x="13252829" y="69068"/>
                  <a:pt x="13252829" y="154268"/>
                </a:cubicBezTo>
                <a:lnTo>
                  <a:pt x="13252829" y="925590"/>
                </a:lnTo>
                <a:lnTo>
                  <a:pt x="0" y="925590"/>
                </a:lnTo>
                <a:lnTo>
                  <a:pt x="0" y="154268"/>
                </a:lnTo>
                <a:cubicBezTo>
                  <a:pt x="0" y="69068"/>
                  <a:pt x="69068" y="0"/>
                  <a:pt x="154268" y="0"/>
                </a:cubicBezTo>
                <a:close/>
              </a:path>
            </a:pathLst>
          </a:custGeom>
          <a:solidFill>
            <a:srgbClr val="00093D"/>
          </a:solidFill>
          <a:ln w="9525" cap="flat" cmpd="sng">
            <a:solidFill>
              <a:srgbClr val="00093D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2061" name="TextBox 20"/>
          <p:cNvSpPr txBox="1">
            <a:spLocks noChangeArrowheads="1"/>
          </p:cNvSpPr>
          <p:nvPr/>
        </p:nvSpPr>
        <p:spPr bwMode="auto">
          <a:xfrm>
            <a:off x="15749588" y="4827740"/>
            <a:ext cx="1034732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2193925" fontAlgn="base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2193925" fontAlgn="base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2193925" fontAlgn="base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2193925" fontAlgn="base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US" altLang="en-US" sz="4500" b="1" dirty="0">
                <a:solidFill>
                  <a:srgbClr val="FFFFFF"/>
                </a:solidFill>
                <a:ea typeface="Calibri" charset="0"/>
                <a:cs typeface="Calibri" charset="0"/>
              </a:rPr>
              <a:t>Hardware</a:t>
            </a:r>
          </a:p>
        </p:txBody>
      </p:sp>
      <p:sp>
        <p:nvSpPr>
          <p:cNvPr id="30" name="Round Same Side Corner Rectangle 29"/>
          <p:cNvSpPr>
            <a:spLocks/>
          </p:cNvSpPr>
          <p:nvPr/>
        </p:nvSpPr>
        <p:spPr bwMode="auto">
          <a:xfrm>
            <a:off x="15690737" y="20615154"/>
            <a:ext cx="12725398" cy="1132245"/>
          </a:xfrm>
          <a:custGeom>
            <a:avLst/>
            <a:gdLst>
              <a:gd name="T0" fmla="*/ 154687 w 13255655"/>
              <a:gd name="T1" fmla="*/ 0 h 928104"/>
              <a:gd name="T2" fmla="*/ 13100968 w 13255655"/>
              <a:gd name="T3" fmla="*/ 0 h 928104"/>
              <a:gd name="T4" fmla="*/ 13255655 w 13255655"/>
              <a:gd name="T5" fmla="*/ 154687 h 928104"/>
              <a:gd name="T6" fmla="*/ 13255655 w 13255655"/>
              <a:gd name="T7" fmla="*/ 928104 h 928104"/>
              <a:gd name="T8" fmla="*/ 13255655 w 13255655"/>
              <a:gd name="T9" fmla="*/ 928104 h 928104"/>
              <a:gd name="T10" fmla="*/ 0 w 13255655"/>
              <a:gd name="T11" fmla="*/ 928104 h 928104"/>
              <a:gd name="T12" fmla="*/ 0 w 13255655"/>
              <a:gd name="T13" fmla="*/ 928104 h 928104"/>
              <a:gd name="T14" fmla="*/ 0 w 13255655"/>
              <a:gd name="T15" fmla="*/ 154687 h 928104"/>
              <a:gd name="T16" fmla="*/ 154687 w 13255655"/>
              <a:gd name="T17" fmla="*/ 0 h 9281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255655" h="928104">
                <a:moveTo>
                  <a:pt x="154687" y="0"/>
                </a:moveTo>
                <a:lnTo>
                  <a:pt x="13100968" y="0"/>
                </a:lnTo>
                <a:cubicBezTo>
                  <a:pt x="13186399" y="0"/>
                  <a:pt x="13255655" y="69256"/>
                  <a:pt x="13255655" y="154687"/>
                </a:cubicBezTo>
                <a:lnTo>
                  <a:pt x="13255655" y="928104"/>
                </a:lnTo>
                <a:lnTo>
                  <a:pt x="0" y="928104"/>
                </a:lnTo>
                <a:lnTo>
                  <a:pt x="0" y="154687"/>
                </a:lnTo>
                <a:cubicBezTo>
                  <a:pt x="0" y="69256"/>
                  <a:pt x="69256" y="0"/>
                  <a:pt x="154687" y="0"/>
                </a:cubicBezTo>
                <a:close/>
              </a:path>
            </a:pathLst>
          </a:custGeom>
          <a:solidFill>
            <a:srgbClr val="00093D"/>
          </a:solidFill>
          <a:ln w="9525" cap="flat" cmpd="sng">
            <a:solidFill>
              <a:srgbClr val="00093D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2067" name="TextBox 30"/>
          <p:cNvSpPr txBox="1">
            <a:spLocks noChangeArrowheads="1"/>
          </p:cNvSpPr>
          <p:nvPr/>
        </p:nvSpPr>
        <p:spPr bwMode="auto">
          <a:xfrm>
            <a:off x="1489075" y="20788664"/>
            <a:ext cx="9982701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2193925" fontAlgn="base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2193925" fontAlgn="base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2193925" fontAlgn="base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2193925" fontAlgn="base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US" altLang="en-US" sz="4500" b="1" dirty="0">
                <a:solidFill>
                  <a:srgbClr val="FFFFFF"/>
                </a:solidFill>
                <a:ea typeface="Calibri" charset="0"/>
                <a:cs typeface="Calibri" charset="0"/>
              </a:rPr>
              <a:t>SUB HEADING</a:t>
            </a:r>
          </a:p>
        </p:txBody>
      </p:sp>
      <p:sp>
        <p:nvSpPr>
          <p:cNvPr id="36" name="Round Same Side Corner Rectangle 35"/>
          <p:cNvSpPr>
            <a:spLocks/>
          </p:cNvSpPr>
          <p:nvPr/>
        </p:nvSpPr>
        <p:spPr bwMode="auto">
          <a:xfrm>
            <a:off x="917575" y="11974634"/>
            <a:ext cx="13255625" cy="925513"/>
          </a:xfrm>
          <a:custGeom>
            <a:avLst/>
            <a:gdLst>
              <a:gd name="T0" fmla="*/ 154268 w 13255654"/>
              <a:gd name="T1" fmla="*/ 0 h 925590"/>
              <a:gd name="T2" fmla="*/ 13101386 w 13255654"/>
              <a:gd name="T3" fmla="*/ 0 h 925590"/>
              <a:gd name="T4" fmla="*/ 13255654 w 13255654"/>
              <a:gd name="T5" fmla="*/ 154268 h 925590"/>
              <a:gd name="T6" fmla="*/ 13255654 w 13255654"/>
              <a:gd name="T7" fmla="*/ 925590 h 925590"/>
              <a:gd name="T8" fmla="*/ 13255654 w 13255654"/>
              <a:gd name="T9" fmla="*/ 925590 h 925590"/>
              <a:gd name="T10" fmla="*/ 0 w 13255654"/>
              <a:gd name="T11" fmla="*/ 925590 h 925590"/>
              <a:gd name="T12" fmla="*/ 0 w 13255654"/>
              <a:gd name="T13" fmla="*/ 925590 h 925590"/>
              <a:gd name="T14" fmla="*/ 0 w 13255654"/>
              <a:gd name="T15" fmla="*/ 154268 h 925590"/>
              <a:gd name="T16" fmla="*/ 154268 w 13255654"/>
              <a:gd name="T17" fmla="*/ 0 h 92559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255654" h="925590">
                <a:moveTo>
                  <a:pt x="154268" y="0"/>
                </a:moveTo>
                <a:lnTo>
                  <a:pt x="13101386" y="0"/>
                </a:lnTo>
                <a:cubicBezTo>
                  <a:pt x="13186586" y="0"/>
                  <a:pt x="13255654" y="69068"/>
                  <a:pt x="13255654" y="154268"/>
                </a:cubicBezTo>
                <a:lnTo>
                  <a:pt x="13255654" y="925590"/>
                </a:lnTo>
                <a:lnTo>
                  <a:pt x="0" y="925590"/>
                </a:lnTo>
                <a:lnTo>
                  <a:pt x="0" y="154268"/>
                </a:lnTo>
                <a:cubicBezTo>
                  <a:pt x="0" y="69068"/>
                  <a:pt x="69068" y="0"/>
                  <a:pt x="154268" y="0"/>
                </a:cubicBezTo>
                <a:close/>
              </a:path>
            </a:pathLst>
          </a:custGeom>
          <a:solidFill>
            <a:srgbClr val="00093D"/>
          </a:solidFill>
          <a:ln w="9525" cap="flat" cmpd="sng">
            <a:solidFill>
              <a:srgbClr val="00093D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2072" name="TextBox 36"/>
          <p:cNvSpPr txBox="1">
            <a:spLocks noChangeArrowheads="1"/>
          </p:cNvSpPr>
          <p:nvPr/>
        </p:nvSpPr>
        <p:spPr bwMode="auto">
          <a:xfrm>
            <a:off x="1411288" y="12055597"/>
            <a:ext cx="10348912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2193925" fontAlgn="base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2193925" fontAlgn="base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2193925" fontAlgn="base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2193925" fontAlgn="base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US" altLang="en-US" sz="4500" b="1" dirty="0">
                <a:solidFill>
                  <a:srgbClr val="FFFFFF"/>
                </a:solidFill>
                <a:ea typeface="Calibri" charset="0"/>
                <a:cs typeface="Calibri" charset="0"/>
              </a:rPr>
              <a:t>Path Planning and Movement</a:t>
            </a:r>
          </a:p>
        </p:txBody>
      </p:sp>
      <p:sp>
        <p:nvSpPr>
          <p:cNvPr id="43" name="Round Same Side Corner Rectangle 42"/>
          <p:cNvSpPr>
            <a:spLocks/>
          </p:cNvSpPr>
          <p:nvPr/>
        </p:nvSpPr>
        <p:spPr bwMode="auto">
          <a:xfrm>
            <a:off x="29683075" y="24542903"/>
            <a:ext cx="13255625" cy="928687"/>
          </a:xfrm>
          <a:custGeom>
            <a:avLst/>
            <a:gdLst>
              <a:gd name="T0" fmla="*/ 154687 w 13255655"/>
              <a:gd name="T1" fmla="*/ 0 h 928104"/>
              <a:gd name="T2" fmla="*/ 13100968 w 13255655"/>
              <a:gd name="T3" fmla="*/ 0 h 928104"/>
              <a:gd name="T4" fmla="*/ 13255655 w 13255655"/>
              <a:gd name="T5" fmla="*/ 154687 h 928104"/>
              <a:gd name="T6" fmla="*/ 13255655 w 13255655"/>
              <a:gd name="T7" fmla="*/ 928104 h 928104"/>
              <a:gd name="T8" fmla="*/ 13255655 w 13255655"/>
              <a:gd name="T9" fmla="*/ 928104 h 928104"/>
              <a:gd name="T10" fmla="*/ 0 w 13255655"/>
              <a:gd name="T11" fmla="*/ 928104 h 928104"/>
              <a:gd name="T12" fmla="*/ 0 w 13255655"/>
              <a:gd name="T13" fmla="*/ 928104 h 928104"/>
              <a:gd name="T14" fmla="*/ 0 w 13255655"/>
              <a:gd name="T15" fmla="*/ 154687 h 928104"/>
              <a:gd name="T16" fmla="*/ 154687 w 13255655"/>
              <a:gd name="T17" fmla="*/ 0 h 9281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255655" h="928104">
                <a:moveTo>
                  <a:pt x="154687" y="0"/>
                </a:moveTo>
                <a:lnTo>
                  <a:pt x="13100968" y="0"/>
                </a:lnTo>
                <a:cubicBezTo>
                  <a:pt x="13186399" y="0"/>
                  <a:pt x="13255655" y="69256"/>
                  <a:pt x="13255655" y="154687"/>
                </a:cubicBezTo>
                <a:lnTo>
                  <a:pt x="13255655" y="928104"/>
                </a:lnTo>
                <a:lnTo>
                  <a:pt x="0" y="928104"/>
                </a:lnTo>
                <a:lnTo>
                  <a:pt x="0" y="154687"/>
                </a:lnTo>
                <a:cubicBezTo>
                  <a:pt x="0" y="69256"/>
                  <a:pt x="69256" y="0"/>
                  <a:pt x="154687" y="0"/>
                </a:cubicBezTo>
                <a:close/>
              </a:path>
            </a:pathLst>
          </a:custGeom>
          <a:solidFill>
            <a:srgbClr val="00093D"/>
          </a:solidFill>
          <a:ln w="9525" cap="flat" cmpd="sng">
            <a:solidFill>
              <a:srgbClr val="00093D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2087" name="TextBox 45"/>
          <p:cNvSpPr txBox="1">
            <a:spLocks noChangeArrowheads="1"/>
          </p:cNvSpPr>
          <p:nvPr/>
        </p:nvSpPr>
        <p:spPr bwMode="auto">
          <a:xfrm>
            <a:off x="30208538" y="24606403"/>
            <a:ext cx="10347325" cy="78483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8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2193925" fontAlgn="base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2193925" fontAlgn="base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2193925" fontAlgn="base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2193925" fontAlgn="base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US" altLang="en-US" sz="4500" b="1" dirty="0">
                <a:solidFill>
                  <a:srgbClr val="FFFFFF"/>
                </a:solidFill>
                <a:ea typeface="Calibri" charset="0"/>
                <a:cs typeface="Calibri" charset="0"/>
              </a:rPr>
              <a:t>REFERENCES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Robotic Fish for Water Sampling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/>
          </p:nvPr>
        </p:nvSpPr>
        <p:spPr>
          <a:xfrm>
            <a:off x="5218203" y="2362670"/>
            <a:ext cx="33680400" cy="980157"/>
          </a:xfrm>
        </p:spPr>
        <p:txBody>
          <a:bodyPr/>
          <a:lstStyle/>
          <a:p>
            <a:r>
              <a:rPr lang="en-US" dirty="0" err="1"/>
              <a:t>Zhina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, Yuebo Yao, </a:t>
            </a:r>
            <a:r>
              <a:rPr lang="en-US" dirty="0" err="1"/>
              <a:t>Farrandi</a:t>
            </a:r>
            <a:r>
              <a:rPr lang="en-US" dirty="0"/>
              <a:t> Hernando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914400" y="5812950"/>
            <a:ext cx="13258800" cy="1231541"/>
          </a:xfrm>
        </p:spPr>
        <p:txBody>
          <a:bodyPr/>
          <a:lstStyle/>
          <a:p>
            <a:r>
              <a:rPr lang="en-US" dirty="0"/>
              <a:t>For the past 36 years, over 2000 people got affected by mercury poisoning by eating fish in Minamata, Japan, and 50% of them died.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926196" y="12884225"/>
            <a:ext cx="13221530" cy="10032573"/>
          </a:xfrm>
        </p:spPr>
        <p:txBody>
          <a:bodyPr/>
          <a:lstStyle/>
          <a:p>
            <a:r>
              <a:rPr lang="en-US" b="1" dirty="0"/>
              <a:t>Definition of Genetic Programming</a:t>
            </a:r>
          </a:p>
          <a:p>
            <a:pPr marL="449263" indent="0">
              <a:buNone/>
            </a:pPr>
            <a:r>
              <a:rPr lang="en-US" dirty="0"/>
              <a:t>Genetic Algorithm allows path planning with generated waypoints using a grid map. Each grid cell is considered a gene. Genetic Algorithm makes use of knowledge from genetic evolution for  selecting the right path (“survival of the fittest”)</a:t>
            </a:r>
          </a:p>
          <a:p>
            <a:endParaRPr lang="en-US" sz="1600" b="1" dirty="0"/>
          </a:p>
          <a:p>
            <a:r>
              <a:rPr lang="en-US" b="1" dirty="0"/>
              <a:t>Normal Situation</a:t>
            </a:r>
          </a:p>
          <a:p>
            <a:pPr lvl="1"/>
            <a:r>
              <a:rPr lang="en-US" dirty="0"/>
              <a:t>Use Genetic Algorithm to reach destination:</a:t>
            </a:r>
          </a:p>
          <a:p>
            <a:pPr marL="558800" lvl="1" indent="0">
              <a:buNone/>
            </a:pPr>
            <a:r>
              <a:rPr lang="en-US" dirty="0"/>
              <a:t>         1. First download the map (from satellite data) </a:t>
            </a:r>
          </a:p>
          <a:p>
            <a:pPr marL="558800" lvl="1" indent="0">
              <a:buNone/>
            </a:pPr>
            <a:r>
              <a:rPr lang="en-US" dirty="0"/>
              <a:t>         2. Convert the search environment to a grid graph</a:t>
            </a:r>
          </a:p>
          <a:p>
            <a:pPr marL="558800" lvl="1" indent="0">
              <a:buNone/>
            </a:pPr>
            <a:r>
              <a:rPr lang="en-US" dirty="0"/>
              <a:t>         3. Specify the start and end point</a:t>
            </a:r>
          </a:p>
          <a:p>
            <a:pPr lvl="1"/>
            <a:r>
              <a:rPr lang="en-US" dirty="0"/>
              <a:t>Program is coded to one “leader” robot</a:t>
            </a:r>
          </a:p>
          <a:p>
            <a:pPr marL="558800" lvl="1" indent="517525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other “following” robots will follow</a:t>
            </a:r>
          </a:p>
          <a:p>
            <a:pPr lvl="1"/>
            <a:r>
              <a:rPr lang="en-US" dirty="0"/>
              <a:t>Information from sensors will be inputted</a:t>
            </a:r>
          </a:p>
          <a:p>
            <a:pPr marL="558800" lvl="1" indent="517525">
              <a:spcBef>
                <a:spcPts val="0"/>
              </a:spcBef>
              <a:buNone/>
            </a:pPr>
            <a:r>
              <a:rPr lang="en-US" dirty="0"/>
              <a:t>to the map and the fish will find the path   </a:t>
            </a:r>
          </a:p>
          <a:p>
            <a:pPr lvl="1"/>
            <a:r>
              <a:rPr lang="en-US" dirty="0"/>
              <a:t>Whenever robots go somewhere, the “master” robot will record the history of the path so that other robots can use it  late</a:t>
            </a:r>
          </a:p>
          <a:p>
            <a:endParaRPr lang="en-US" sz="1800" b="1" dirty="0"/>
          </a:p>
          <a:p>
            <a:r>
              <a:rPr lang="en-US" b="1" dirty="0"/>
              <a:t>Extreme Situation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Whenever there is an obstacle</a:t>
            </a:r>
          </a:p>
          <a:p>
            <a:pPr marL="558800" lvl="1" indent="0">
              <a:buNone/>
            </a:pPr>
            <a:r>
              <a:rPr lang="en-US" dirty="0">
                <a:solidFill>
                  <a:prstClr val="black"/>
                </a:solidFill>
              </a:rPr>
              <a:t>detected by the sensor, the robot </a:t>
            </a:r>
          </a:p>
          <a:p>
            <a:pPr marL="558800" lvl="1" indent="0">
              <a:buNone/>
            </a:pPr>
            <a:r>
              <a:rPr lang="en-US" dirty="0">
                <a:solidFill>
                  <a:prstClr val="black"/>
                </a:solidFill>
              </a:rPr>
              <a:t>is programmed to rotate to </a:t>
            </a:r>
          </a:p>
          <a:p>
            <a:pPr marL="558800" lvl="1" indent="0">
              <a:buNone/>
            </a:pPr>
            <a:r>
              <a:rPr lang="en-US" dirty="0">
                <a:solidFill>
                  <a:prstClr val="black"/>
                </a:solidFill>
              </a:rPr>
              <a:t>another direction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When the robot’s sensor detects</a:t>
            </a:r>
          </a:p>
          <a:p>
            <a:pPr marL="558800" lvl="1" indent="0">
              <a:buNone/>
            </a:pPr>
            <a:r>
              <a:rPr lang="en-US" dirty="0">
                <a:solidFill>
                  <a:prstClr val="black"/>
                </a:solidFill>
              </a:rPr>
              <a:t>a potential collision with another </a:t>
            </a:r>
          </a:p>
          <a:p>
            <a:pPr marL="558800" lvl="1" indent="0">
              <a:buNone/>
            </a:pPr>
            <a:r>
              <a:rPr lang="en-US" dirty="0">
                <a:solidFill>
                  <a:prstClr val="black"/>
                </a:solidFill>
              </a:rPr>
              <a:t>robot, it will stop itself until </a:t>
            </a:r>
          </a:p>
          <a:p>
            <a:pPr marL="558800" lvl="1" indent="0">
              <a:buNone/>
            </a:pPr>
            <a:r>
              <a:rPr lang="en-US" dirty="0">
                <a:solidFill>
                  <a:prstClr val="black"/>
                </a:solidFill>
              </a:rPr>
              <a:t>another robot goes far away</a:t>
            </a:r>
          </a:p>
          <a:p>
            <a:pPr lvl="1"/>
            <a:endParaRPr lang="en-US" sz="1100" dirty="0"/>
          </a:p>
          <a:p>
            <a:r>
              <a:rPr lang="en-US" b="1" dirty="0"/>
              <a:t>Depth Control</a:t>
            </a:r>
          </a:p>
          <a:p>
            <a:pPr lvl="1"/>
            <a:r>
              <a:rPr lang="en-US" dirty="0"/>
              <a:t>Buoyancy – to dive deeper, </a:t>
            </a:r>
          </a:p>
          <a:p>
            <a:pPr marL="558800" lvl="1" indent="0">
              <a:buNone/>
            </a:pPr>
            <a:r>
              <a:rPr lang="en-US" dirty="0"/>
              <a:t>water is pumped into the fish </a:t>
            </a:r>
          </a:p>
          <a:p>
            <a:pPr marL="558800" lvl="1" indent="0">
              <a:buNone/>
            </a:pPr>
            <a:r>
              <a:rPr lang="en-US" dirty="0"/>
              <a:t>(vice versa for going up)</a:t>
            </a:r>
          </a:p>
          <a:p>
            <a:pPr lvl="1"/>
            <a:endParaRPr lang="en-US" dirty="0"/>
          </a:p>
          <a:p>
            <a:pPr marL="558800" lvl="1" indent="0">
              <a:buNone/>
            </a:pPr>
            <a:endParaRPr lang="en-US" dirty="0"/>
          </a:p>
        </p:txBody>
      </p:sp>
      <p:sp>
        <p:nvSpPr>
          <p:cNvPr id="2049" name="Text Placeholder 2048"/>
          <p:cNvSpPr>
            <a:spLocks noGrp="1"/>
          </p:cNvSpPr>
          <p:nvPr>
            <p:ph type="body" sz="quarter" idx="15"/>
          </p:nvPr>
        </p:nvSpPr>
        <p:spPr>
          <a:xfrm>
            <a:off x="29683076" y="6018364"/>
            <a:ext cx="13206412" cy="18444181"/>
          </a:xfrm>
        </p:spPr>
        <p:txBody>
          <a:bodyPr/>
          <a:lstStyle/>
          <a:p>
            <a:r>
              <a:rPr lang="en-US" dirty="0"/>
              <a:t>Why we need it for water sampling</a:t>
            </a:r>
          </a:p>
          <a:p>
            <a:pPr lvl="1"/>
            <a:r>
              <a:rPr lang="en-US" dirty="0"/>
              <a:t>Cost and time efficient</a:t>
            </a:r>
          </a:p>
          <a:p>
            <a:pPr lvl="1"/>
            <a:r>
              <a:rPr lang="en-US" dirty="0"/>
              <a:t>Doesn’t require a group of researches to sail to the sea</a:t>
            </a:r>
          </a:p>
          <a:p>
            <a:pPr lvl="1"/>
            <a:endParaRPr lang="en-US" dirty="0"/>
          </a:p>
          <a:p>
            <a:r>
              <a:rPr lang="en-US" dirty="0"/>
              <a:t>Conclusion (explain leader fish and followers)</a:t>
            </a:r>
          </a:p>
          <a:p>
            <a:pPr lvl="1"/>
            <a:r>
              <a:rPr lang="en-US" dirty="0"/>
              <a:t>A group of fish will venture to the ocean to a specified location and take water samples at different depths</a:t>
            </a:r>
          </a:p>
          <a:p>
            <a:pPr lvl="1"/>
            <a:r>
              <a:rPr lang="en-US" dirty="0"/>
              <a:t>Each fish is assigned to a different depth (pre-programmed)</a:t>
            </a:r>
          </a:p>
          <a:p>
            <a:pPr lvl="1"/>
            <a:r>
              <a:rPr lang="en-US" dirty="0"/>
              <a:t>There will be a leader where all the other fish will follow</a:t>
            </a:r>
          </a:p>
          <a:p>
            <a:pPr lvl="1"/>
            <a:r>
              <a:rPr lang="en-US" dirty="0"/>
              <a:t>The Leader fish is given the genetic algorithm code to reach its destination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The follower fishes are dependent on the leader robot</a:t>
            </a:r>
          </a:p>
          <a:p>
            <a:pPr lvl="1"/>
            <a:r>
              <a:rPr lang="en-US" dirty="0"/>
              <a:t>The ability of the fish to maneuver around obstacles is limited to the precision/ sensitivity of the sensors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No need to program every single robot</a:t>
            </a:r>
          </a:p>
          <a:p>
            <a:pPr lvl="1"/>
            <a:r>
              <a:rPr lang="en-US" dirty="0"/>
              <a:t>With less cost, we are able to get more water samples from different locations</a:t>
            </a:r>
          </a:p>
          <a:p>
            <a:pPr lvl="1"/>
            <a:r>
              <a:rPr lang="en-US" dirty="0"/>
              <a:t>Robot fishes have “spatial awareness” meaning they will not crash onto each other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to improve</a:t>
            </a:r>
          </a:p>
          <a:p>
            <a:pPr lvl="1"/>
            <a:r>
              <a:rPr lang="en-US" dirty="0"/>
              <a:t>Possibly program another fish to be a “leader” if the leader fish actually is not functioning</a:t>
            </a:r>
          </a:p>
          <a:p>
            <a:endParaRPr lang="en-US" dirty="0"/>
          </a:p>
        </p:txBody>
      </p:sp>
      <p:sp>
        <p:nvSpPr>
          <p:cNvPr id="2051" name="Text Placeholder 2050"/>
          <p:cNvSpPr>
            <a:spLocks noGrp="1"/>
          </p:cNvSpPr>
          <p:nvPr>
            <p:ph type="body" sz="quarter" idx="17"/>
          </p:nvPr>
        </p:nvSpPr>
        <p:spPr>
          <a:xfrm>
            <a:off x="29683076" y="25830364"/>
            <a:ext cx="13479254" cy="4014566"/>
          </a:xfrm>
        </p:spPr>
        <p:txBody>
          <a:bodyPr/>
          <a:lstStyle/>
          <a:p>
            <a:r>
              <a:rPr lang="en-US" sz="2400" dirty="0"/>
              <a:t>Kala, R. (2012). Multi-robot path planning using co-evolutionary genetic programming. </a:t>
            </a:r>
            <a:r>
              <a:rPr lang="en-US" sz="2400" i="1" dirty="0"/>
              <a:t>Expert Systems with Applications,</a:t>
            </a:r>
            <a:r>
              <a:rPr lang="en-US" sz="2400" dirty="0"/>
              <a:t> </a:t>
            </a:r>
            <a:r>
              <a:rPr lang="en-US" sz="2400" i="1" dirty="0"/>
              <a:t>39</a:t>
            </a:r>
            <a:r>
              <a:rPr lang="en-US" sz="2400" dirty="0"/>
              <a:t>(3), 3817-3831. doi:10.1016/j.eswa.2011.09.090</a:t>
            </a:r>
          </a:p>
          <a:p>
            <a:endParaRPr lang="en-US" sz="2400" dirty="0"/>
          </a:p>
          <a:p>
            <a:r>
              <a:rPr lang="en-CA" sz="2400" dirty="0"/>
              <a:t>N. E. Leonard, D. A. Paley, F. </a:t>
            </a:r>
            <a:r>
              <a:rPr lang="en-CA" sz="2400" dirty="0" err="1"/>
              <a:t>Lekien</a:t>
            </a:r>
            <a:r>
              <a:rPr lang="en-CA" sz="2400" dirty="0"/>
              <a:t>, R. Sepulchre, D. M. </a:t>
            </a:r>
            <a:r>
              <a:rPr lang="en-CA" sz="2400" dirty="0" err="1"/>
              <a:t>Fratantoni</a:t>
            </a:r>
            <a:r>
              <a:rPr lang="en-CA" sz="2400" dirty="0"/>
              <a:t> and R. E. Davis, "Collective Motion, Sensor Networks, and Ocean Sampling," in </a:t>
            </a:r>
            <a:r>
              <a:rPr lang="en-CA" sz="2400" i="1" dirty="0"/>
              <a:t>Proceedings of the IEEE</a:t>
            </a:r>
            <a:r>
              <a:rPr lang="en-CA" sz="2400" dirty="0"/>
              <a:t>, vol. 95, no. 1, pp. 48-74, Jan. 2007. </a:t>
            </a:r>
            <a:r>
              <a:rPr lang="en-CA" sz="2400" dirty="0" err="1"/>
              <a:t>doi</a:t>
            </a:r>
            <a:r>
              <a:rPr lang="en-CA" sz="2400" dirty="0"/>
              <a:t>: 10.1109/JPROC.2006.887295</a:t>
            </a:r>
          </a:p>
          <a:p>
            <a:endParaRPr lang="en-CA" sz="2400" dirty="0"/>
          </a:p>
          <a:p>
            <a:r>
              <a:rPr lang="en-CA" sz="2400" dirty="0" err="1"/>
              <a:t>Mohanan</a:t>
            </a:r>
            <a:r>
              <a:rPr lang="en-CA" sz="2400" dirty="0"/>
              <a:t>, M., &amp; </a:t>
            </a:r>
            <a:r>
              <a:rPr lang="en-CA" sz="2400" dirty="0" err="1"/>
              <a:t>Salgoankar</a:t>
            </a:r>
            <a:r>
              <a:rPr lang="en-CA" sz="2400" dirty="0"/>
              <a:t>, A. (2018). A survey of robotic motion planning in dynamic environments. </a:t>
            </a:r>
            <a:r>
              <a:rPr lang="en-CA" sz="2400" i="1" dirty="0"/>
              <a:t>Robotics and Autonomous Systems,</a:t>
            </a:r>
            <a:r>
              <a:rPr lang="en-CA" sz="2400" dirty="0"/>
              <a:t> </a:t>
            </a:r>
            <a:r>
              <a:rPr lang="en-CA" sz="2400" i="1" dirty="0"/>
              <a:t>100</a:t>
            </a:r>
            <a:r>
              <a:rPr lang="en-CA" sz="2400" dirty="0"/>
              <a:t>, 171-185. doi:10.1016/j.robot.2017.10.011</a:t>
            </a:r>
            <a:endParaRPr lang="en-US" sz="2400" dirty="0"/>
          </a:p>
          <a:p>
            <a:endParaRPr lang="en-US" sz="1400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89401CD6-98A6-45AB-8B79-B1B994301E1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/>
          <a:srcRect t="38622" b="11476"/>
          <a:stretch/>
        </p:blipFill>
        <p:spPr>
          <a:xfrm>
            <a:off x="9571973" y="18381950"/>
            <a:ext cx="4166104" cy="2607630"/>
          </a:xfrm>
        </p:spPr>
      </p:pic>
      <p:pic>
        <p:nvPicPr>
          <p:cNvPr id="3" name="Picture 2" descr="ubc_posterbar_Blue_CMYK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4" b="28982"/>
          <a:stretch/>
        </p:blipFill>
        <p:spPr>
          <a:xfrm>
            <a:off x="-1" y="31228243"/>
            <a:ext cx="43900725" cy="169015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0C34482-F628-4352-9AA0-8C7F3E59630B}"/>
              </a:ext>
            </a:extLst>
          </p:cNvPr>
          <p:cNvSpPr/>
          <p:nvPr/>
        </p:nvSpPr>
        <p:spPr>
          <a:xfrm>
            <a:off x="26718452" y="18723326"/>
            <a:ext cx="36075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34" name="TextBox 36">
            <a:extLst>
              <a:ext uri="{FF2B5EF4-FFF2-40B4-BE49-F238E27FC236}">
                <a16:creationId xmlns:a16="http://schemas.microsoft.com/office/drawing/2014/main" id="{E350DABA-D552-42B8-8804-6C7BB813D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08250" y="20844893"/>
            <a:ext cx="10348912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2193925" fontAlgn="base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2193925" fontAlgn="base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2193925" fontAlgn="base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2193925" fontAlgn="base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US" altLang="en-US" sz="4500" b="1" dirty="0">
                <a:solidFill>
                  <a:srgbClr val="FFFFFF"/>
                </a:solidFill>
                <a:ea typeface="Calibri" charset="0"/>
                <a:cs typeface="Calibri" charset="0"/>
              </a:rPr>
              <a:t>Energy 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99886-D686-4D9A-A6ED-B408BA530B5A}"/>
              </a:ext>
            </a:extLst>
          </p:cNvPr>
          <p:cNvSpPr txBox="1"/>
          <p:nvPr/>
        </p:nvSpPr>
        <p:spPr>
          <a:xfrm>
            <a:off x="15690737" y="21961873"/>
            <a:ext cx="1289526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robotic fish will be equipped with a lithium ion battery.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It will have to swim deep into the water to collect water samples at different depths and sunlight might not penetrate deep into these depths.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solution is that the fish will be programmed to go up to the water surface when its battery is below 20%.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fish uses solar panels which allows photons of light to knock electrons from atoms which would generate a current. This electrical energy would then be converted into chemical potential energy in the battery for the robotic fish to use.</a:t>
            </a:r>
            <a:endParaRPr lang="en-US" sz="32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fish will continuously dive down collect water and go up to charge then repeat.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7EA7DE-7F50-40BC-BF68-8219C454FA5D}"/>
              </a:ext>
            </a:extLst>
          </p:cNvPr>
          <p:cNvSpPr txBox="1"/>
          <p:nvPr/>
        </p:nvSpPr>
        <p:spPr>
          <a:xfrm>
            <a:off x="3981277" y="26084365"/>
            <a:ext cx="184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DB0582C-AA82-4E6C-9F1E-F8B1415E0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5957" y="21008662"/>
            <a:ext cx="4772257" cy="32210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2FF4B10-F8CA-4B98-ABEE-3FEAD71BE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95609" y="14475418"/>
            <a:ext cx="4258688" cy="31911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ACDDD7-055B-44F9-8F5D-457FF7B6971D}"/>
              </a:ext>
            </a:extLst>
          </p:cNvPr>
          <p:cNvSpPr/>
          <p:nvPr/>
        </p:nvSpPr>
        <p:spPr>
          <a:xfrm>
            <a:off x="87433" y="16118179"/>
            <a:ext cx="434734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6D8A95C-6B54-4396-B9DE-E4323A100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305088" y="6080491"/>
            <a:ext cx="13939503" cy="31624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Design</a:t>
            </a:r>
          </a:p>
          <a:p>
            <a:r>
              <a:rPr lang="en-US" dirty="0"/>
              <a:t>The robotic fish is made out of 3 parts: streamlined head, body and tail</a:t>
            </a:r>
            <a:endParaRPr lang="en-US" sz="4400" dirty="0"/>
          </a:p>
          <a:p>
            <a:pPr marL="1022350" lvl="1" indent="-514350">
              <a:buFont typeface="+mj-lt"/>
              <a:buAutoNum type="arabicPeriod"/>
            </a:pPr>
            <a:r>
              <a:rPr lang="en-US" sz="3200" dirty="0"/>
              <a:t>Tail contains all control units (batteries, wireless communication module)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Body made of multiple jointed segments. Include fins to ensure stability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3200" dirty="0"/>
              <a:t>Tail which oscillates and provides motor power</a:t>
            </a:r>
          </a:p>
          <a:p>
            <a:pPr marL="1022350" lvl="1" indent="-514350">
              <a:buFont typeface="+mj-lt"/>
              <a:buAutoNum type="arabicPeriod"/>
            </a:pPr>
            <a:endParaRPr lang="en-US" dirty="0"/>
          </a:p>
          <a:p>
            <a:pPr marL="5080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C55FB-1715-4B54-9E0D-E2214594D3D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111" r="3581"/>
          <a:stretch/>
        </p:blipFill>
        <p:spPr>
          <a:xfrm>
            <a:off x="9673513" y="7220285"/>
            <a:ext cx="5060867" cy="3260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780A3A-5452-4F9A-9C63-7C8FF663C418}"/>
              </a:ext>
            </a:extLst>
          </p:cNvPr>
          <p:cNvSpPr txBox="1"/>
          <p:nvPr/>
        </p:nvSpPr>
        <p:spPr>
          <a:xfrm>
            <a:off x="1270732" y="7044491"/>
            <a:ext cx="84027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prevent this, the collecting and processing of marine water samples is crucial for the analyzing water quality.  The current method for water sampling takes 3-5 days and is arduous, requiring a group of researchers to venture deep into the ocean and collect water samples. This costs roughly around $5000 dollars per operation. </a:t>
            </a:r>
          </a:p>
        </p:txBody>
      </p:sp>
      <p:sp>
        <p:nvSpPr>
          <p:cNvPr id="42" name="Text Placeholder 28">
            <a:extLst>
              <a:ext uri="{FF2B5EF4-FFF2-40B4-BE49-F238E27FC236}">
                <a16:creationId xmlns:a16="http://schemas.microsoft.com/office/drawing/2014/main" id="{545AD77C-89C4-4433-B865-D0E46E390220}"/>
              </a:ext>
            </a:extLst>
          </p:cNvPr>
          <p:cNvSpPr txBox="1">
            <a:spLocks/>
          </p:cNvSpPr>
          <p:nvPr/>
        </p:nvSpPr>
        <p:spPr bwMode="auto">
          <a:xfrm>
            <a:off x="911225" y="10358608"/>
            <a:ext cx="13258800" cy="1231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38958" tIns="219479" rIns="438958" bIns="219479" numCol="1" anchor="t" anchorCtr="0" compatLnSpc="1">
            <a:prstTxWarp prst="textNoShape">
              <a:avLst/>
            </a:prstTxWarp>
          </a:bodyPr>
          <a:lstStyle>
            <a:lvl1pPr marL="0" indent="0" algn="l" defTabSz="2193925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5525" indent="-1371600" algn="l" defTabSz="2193925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6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6963" algn="l" defTabSz="2193925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325" indent="-1096963" algn="l" defTabSz="2193925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838" indent="-1096963" algn="l" defTabSz="2193925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1337" indent="-1097394" algn="l" defTabSz="2194789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6126" indent="-1097394" algn="l" defTabSz="2194789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60915" indent="-1097394" algn="l" defTabSz="2194789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5703" indent="-1097394" algn="l" defTabSz="2194789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Alternatively, we found a solution that is more time efficient and inexpensive as compared to the traditional method.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B86EF4-1B50-DA49-86AD-4DC5E3CAE788}"/>
              </a:ext>
            </a:extLst>
          </p:cNvPr>
          <p:cNvSpPr txBox="1"/>
          <p:nvPr/>
        </p:nvSpPr>
        <p:spPr>
          <a:xfrm>
            <a:off x="15772578" y="12706000"/>
            <a:ext cx="127726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Robotic fish are made out of 3D folded plastics (fiberglass)</a:t>
            </a:r>
          </a:p>
          <a:p>
            <a:pPr marL="2651125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This is suitable as it is inexpensive, abundant, fast production and remains stable in water</a:t>
            </a:r>
          </a:p>
          <a:p>
            <a:pPr lvl="1" indent="0"/>
            <a:endParaRPr lang="en-US" sz="32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A4744-45E9-524E-9BE1-22A0C57EEB06}"/>
              </a:ext>
            </a:extLst>
          </p:cNvPr>
          <p:cNvSpPr txBox="1"/>
          <p:nvPr/>
        </p:nvSpPr>
        <p:spPr>
          <a:xfrm>
            <a:off x="15625177" y="18091742"/>
            <a:ext cx="12154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Contains built in buoyancy tank full of compressed air which allows it to adjust its depth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Mimics shape and movement of real marine animals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22A404-CB93-B24A-9454-3BB932B0F2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83617" y="14521900"/>
            <a:ext cx="4154019" cy="31155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A76F83C-2F28-AF42-B9F5-25EA5B069A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60627" y="9425797"/>
            <a:ext cx="5348458" cy="30010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1854B6C-979A-4230-8724-5D6C20E6CD4C}"/>
              </a:ext>
            </a:extLst>
          </p:cNvPr>
          <p:cNvSpPr txBox="1"/>
          <p:nvPr/>
        </p:nvSpPr>
        <p:spPr>
          <a:xfrm>
            <a:off x="21492028" y="16002000"/>
            <a:ext cx="9144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C8FAEA-AE8F-45AF-A1BF-3EB85D25CF48}"/>
              </a:ext>
            </a:extLst>
          </p:cNvPr>
          <p:cNvSpPr txBox="1"/>
          <p:nvPr/>
        </p:nvSpPr>
        <p:spPr>
          <a:xfrm>
            <a:off x="21950363" y="15790366"/>
            <a:ext cx="11860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1028" name="Picture 4" descr="Initially place &#10;at &#10;While is at &#10;pointer c. &#10;get &#10;initial direction Of &#10;robe* move in direction &#10;Yes &#10;Reset c, &#10;Ululate and &#10;get &#10;Point&quot; c, at &#10;last gene &#10;pointer c. &#10;Return computed path ">
            <a:extLst>
              <a:ext uri="{FF2B5EF4-FFF2-40B4-BE49-F238E27FC236}">
                <a16:creationId xmlns:a16="http://schemas.microsoft.com/office/drawing/2014/main" id="{A743B36E-2268-4EA3-BC94-F71467356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818" y="22172381"/>
            <a:ext cx="7153275" cy="879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753</Words>
  <Application>Microsoft Office PowerPoint</Application>
  <PresentationFormat>Custom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Robotic Fish for Water Sampling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Yuebo Yao</cp:lastModifiedBy>
  <cp:revision>55</cp:revision>
  <cp:lastPrinted>2019-03-11T05:01:32Z</cp:lastPrinted>
  <dcterms:created xsi:type="dcterms:W3CDTF">2016-01-15T00:41:13Z</dcterms:created>
  <dcterms:modified xsi:type="dcterms:W3CDTF">2019-03-11T06:27:24Z</dcterms:modified>
</cp:coreProperties>
</file>