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57" r:id="rId4"/>
    <p:sldId id="262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0C0C-AB97-FF4B-BAFB-2FC8A70A9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A878-5E19-7A48-A6DB-44B653BD7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F6E0F-EC9E-E444-905C-ACCF27C1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EE91-9191-A440-A7CD-044BB12B028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115D8-0C55-1443-8E84-8BB5DAC9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A34D8-5CFB-8A4F-B92E-E93C01E4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1BB9-C6B0-114A-8D03-E7CC4073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6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9CA02-26E8-1347-BC14-A9C0C4D3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9FDDC-C376-C24D-98F4-E6DE5D4A4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78E70-9198-CF4D-9749-0FBECA7A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EE91-9191-A440-A7CD-044BB12B028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E11F-7861-1F45-8B28-95C5093D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C3388-9F4F-F748-B94E-60F400C3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1BB9-C6B0-114A-8D03-E7CC4073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3D26DC-5161-AF4E-9408-547E233E8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B3D93-ABB5-E048-AD3C-78DE33FFD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D31FD-CE8F-FD42-8A86-97AAF5744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EE91-9191-A440-A7CD-044BB12B028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66BD2-20A4-A04F-B735-02592CB2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EE64-5D75-DA4B-B395-5BB85B86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1BB9-C6B0-114A-8D03-E7CC4073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75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7E04-D9E3-2D44-BA35-0CF307BD1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D1450-BD13-0847-8731-4DC1A5E51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28DFE-0AAF-5749-AF94-45E67CAE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EE91-9191-A440-A7CD-044BB12B028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69C01-404E-0440-AE37-D965DA4E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C90E-4CFF-AE44-80B6-76405D57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1BB9-C6B0-114A-8D03-E7CC4073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D02F-0383-3941-BBB1-FE37F447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C1A35-79B8-4045-BC97-05DA25C01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74A0C-B65B-8044-BDAF-2B943730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EE91-9191-A440-A7CD-044BB12B028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973C4-E76E-5C48-87D2-B853B150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7F4F-CE92-5349-BC1E-3517EB13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1BB9-C6B0-114A-8D03-E7CC4073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3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C26B-BC98-4B46-B0C2-EB603E52E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09DE7-33E0-1842-905C-45EE7429A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F8C74-7EBA-DF40-8266-AADEDA90A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A123D-722E-DF4B-94EA-1AD77049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EE91-9191-A440-A7CD-044BB12B028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398E2-CA94-B548-9FF5-8A8A8F33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5BC76-BD8C-8F47-9341-410AFB61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1BB9-C6B0-114A-8D03-E7CC4073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6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A960-7B9E-AA4E-9BD6-BB20C8B5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660B8-70FD-8940-BEE0-1C6FF2E4A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F2153-D5B6-5643-9920-EDF4C4AB5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42EFF-02B8-FB4A-AC5B-55A555920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66AF2E-3572-9D49-8953-309B7F1AE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AB8419-E295-FC40-8A45-3167F0F7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EE91-9191-A440-A7CD-044BB12B028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A954A-448A-9E45-B36B-3A231114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A1471-7882-BE47-8347-98AB4E5D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1BB9-C6B0-114A-8D03-E7CC4073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F793-65F7-474A-9778-7C9BFCD2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F48186-76D2-A546-9A0E-4665E6D2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EE91-9191-A440-A7CD-044BB12B028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DC781-AD98-C14F-94C6-6DCE3808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F39A-FCB1-8349-AC29-EAD9E569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1BB9-C6B0-114A-8D03-E7CC4073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0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F62E1-C680-224D-98E8-0DAE34D1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EE91-9191-A440-A7CD-044BB12B028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6F195-25B6-FE41-9640-EFA79613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B8732-A45B-3A44-8807-5ED36777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1BB9-C6B0-114A-8D03-E7CC4073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5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8643-DADA-1B4D-AC98-AE63E3117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70E99-B3E3-8F44-8C2D-5D63229F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BC621-242A-FA4F-8A35-F38F08063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01805-9DE2-5243-A448-B0DFC148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EE91-9191-A440-A7CD-044BB12B028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FFC84-CDAB-8740-80BC-72E4A578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4AB6A-BDE4-3444-AF35-AD4F08D2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1BB9-C6B0-114A-8D03-E7CC4073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3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9B1F-4BE2-6B4B-83A5-59D9B1F4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4EC5B-5D3A-9C43-84EC-E5C2C1E2E9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B307C-E4E7-3547-A0F4-F05B00561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413A6-E05A-1143-AD2E-D9EFA36F6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EE91-9191-A440-A7CD-044BB12B028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7F987-C669-2145-9CC7-8ABF9CA5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445A0-C3EF-FC47-AB7A-B26DF361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51BB9-C6B0-114A-8D03-E7CC4073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25563-B440-044F-9A76-C16BA5FFB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5175F-F3EA-0248-A778-D5D28CF9A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C85B-4CBE-BD4F-8502-928C3719A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5EE91-9191-A440-A7CD-044BB12B028A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1B916-6E21-2E40-8C5B-D9E2A3D305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B6138-88C1-AB43-AD01-1A78E5FE9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1BB9-C6B0-114A-8D03-E7CC40736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8914-80C0-ED49-B477-03CC194EC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CSHORE Results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1A004-B26D-7C45-8A4F-FAA0AD8B53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9" t="5361" r="15907"/>
          <a:stretch/>
        </p:blipFill>
        <p:spPr>
          <a:xfrm>
            <a:off x="345721" y="1936003"/>
            <a:ext cx="4369904" cy="4193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7C25FB-EF02-A44A-B9F1-BB388EEBBE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t="5362" r="15870" b="145"/>
          <a:stretch/>
        </p:blipFill>
        <p:spPr>
          <a:xfrm>
            <a:off x="4893366" y="1939552"/>
            <a:ext cx="4369904" cy="4189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216AB8-F95E-1C42-A6BD-F18CEFF83614}"/>
                  </a:ext>
                </a:extLst>
              </p:cNvPr>
              <p:cNvSpPr txBox="1"/>
              <p:nvPr/>
            </p:nvSpPr>
            <p:spPr>
              <a:xfrm>
                <a:off x="9145164" y="3429000"/>
                <a:ext cx="2970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solidFill>
                      <a:srgbClr val="FF0000"/>
                    </a:solidFill>
                  </a:rPr>
                  <a:t>Q: Why does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𝒓𝒎𝒔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at the toe lead to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?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216AB8-F95E-1C42-A6BD-F18CEFF83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164" y="3429000"/>
                <a:ext cx="2970636" cy="646331"/>
              </a:xfrm>
              <a:prstGeom prst="rect">
                <a:avLst/>
              </a:prstGeom>
              <a:blipFill>
                <a:blip r:embed="rId4"/>
                <a:stretch>
                  <a:fillRect l="-1709" t="-3846" r="-170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BC437EE-3F64-944E-A18A-FDC16EC3FC9B}"/>
              </a:ext>
            </a:extLst>
          </p:cNvPr>
          <p:cNvCxnSpPr>
            <a:cxnSpLocks/>
          </p:cNvCxnSpPr>
          <p:nvPr/>
        </p:nvCxnSpPr>
        <p:spPr>
          <a:xfrm flipV="1">
            <a:off x="2753139" y="2892288"/>
            <a:ext cx="5068957" cy="1311964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0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9ECE-7910-284A-901C-6C4B2A7B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60" y="-2842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Understand CSHORE Results</a:t>
            </a:r>
            <a:endParaRPr lang="en-US" sz="3500" b="1" baseline="-25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5AC550-FA58-F945-82EF-87B205D90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5" t="5469" r="7517" b="2239"/>
          <a:stretch/>
        </p:blipFill>
        <p:spPr>
          <a:xfrm>
            <a:off x="284259" y="801815"/>
            <a:ext cx="3931920" cy="302870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A76B5-7F5C-904C-AECB-9D3CC43E1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8" t="5695" r="7708" b="2362"/>
          <a:stretch/>
        </p:blipFill>
        <p:spPr>
          <a:xfrm>
            <a:off x="8148099" y="803859"/>
            <a:ext cx="3931920" cy="3026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E825B8-094F-AB4C-8A44-23E20A425C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8" t="5695" r="7709" b="2362"/>
          <a:stretch/>
        </p:blipFill>
        <p:spPr>
          <a:xfrm>
            <a:off x="4216179" y="803859"/>
            <a:ext cx="3931920" cy="30266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54A23F-87FB-D14D-905A-4DBFADA458AA}"/>
              </a:ext>
            </a:extLst>
          </p:cNvPr>
          <p:cNvSpPr txBox="1"/>
          <p:nvPr/>
        </p:nvSpPr>
        <p:spPr>
          <a:xfrm>
            <a:off x="2932043" y="1540565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5052A7-1187-8A48-B624-CFE082669043}"/>
              </a:ext>
            </a:extLst>
          </p:cNvPr>
          <p:cNvSpPr>
            <a:spLocks noChangeAspect="1"/>
          </p:cNvSpPr>
          <p:nvPr/>
        </p:nvSpPr>
        <p:spPr>
          <a:xfrm>
            <a:off x="3104811" y="153975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BD58AF-C19F-3643-93AC-833B7ACCAD55}"/>
              </a:ext>
            </a:extLst>
          </p:cNvPr>
          <p:cNvSpPr txBox="1"/>
          <p:nvPr/>
        </p:nvSpPr>
        <p:spPr>
          <a:xfrm>
            <a:off x="6863617" y="1549691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5B0454-30DB-B648-8EA5-F7E8E5C89F78}"/>
              </a:ext>
            </a:extLst>
          </p:cNvPr>
          <p:cNvSpPr>
            <a:spLocks noChangeAspect="1"/>
          </p:cNvSpPr>
          <p:nvPr/>
        </p:nvSpPr>
        <p:spPr>
          <a:xfrm>
            <a:off x="7036385" y="154887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586207-ACA2-9A43-867C-E567072CBC6D}"/>
              </a:ext>
            </a:extLst>
          </p:cNvPr>
          <p:cNvSpPr txBox="1"/>
          <p:nvPr/>
        </p:nvSpPr>
        <p:spPr>
          <a:xfrm>
            <a:off x="10780930" y="1549691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5A13CF-A0A0-D945-B5B2-752A23BD2B45}"/>
              </a:ext>
            </a:extLst>
          </p:cNvPr>
          <p:cNvSpPr>
            <a:spLocks noChangeAspect="1"/>
          </p:cNvSpPr>
          <p:nvPr/>
        </p:nvSpPr>
        <p:spPr>
          <a:xfrm>
            <a:off x="10953698" y="154887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0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9ECE-7910-284A-901C-6C4B2A7B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60" y="-2842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Understand CSHORE Results</a:t>
            </a:r>
            <a:endParaRPr lang="en-US" sz="3500" b="1" baseline="-25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5AC550-FA58-F945-82EF-87B205D90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5" t="5469" r="7517" b="2239"/>
          <a:stretch/>
        </p:blipFill>
        <p:spPr>
          <a:xfrm>
            <a:off x="284259" y="801815"/>
            <a:ext cx="3931920" cy="302870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A76B5-7F5C-904C-AECB-9D3CC43E1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8" t="5695" r="7708" b="2362"/>
          <a:stretch/>
        </p:blipFill>
        <p:spPr>
          <a:xfrm>
            <a:off x="8148099" y="803859"/>
            <a:ext cx="3931920" cy="3026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E825B8-094F-AB4C-8A44-23E20A425C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8" t="5695" r="7709" b="2362"/>
          <a:stretch/>
        </p:blipFill>
        <p:spPr>
          <a:xfrm>
            <a:off x="4216179" y="803859"/>
            <a:ext cx="3931920" cy="30266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54A23F-87FB-D14D-905A-4DBFADA458AA}"/>
              </a:ext>
            </a:extLst>
          </p:cNvPr>
          <p:cNvSpPr txBox="1"/>
          <p:nvPr/>
        </p:nvSpPr>
        <p:spPr>
          <a:xfrm>
            <a:off x="2932043" y="1540565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5052A7-1187-8A48-B624-CFE082669043}"/>
              </a:ext>
            </a:extLst>
          </p:cNvPr>
          <p:cNvSpPr>
            <a:spLocks noChangeAspect="1"/>
          </p:cNvSpPr>
          <p:nvPr/>
        </p:nvSpPr>
        <p:spPr>
          <a:xfrm>
            <a:off x="3104811" y="153975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BD58AF-C19F-3643-93AC-833B7ACCAD55}"/>
              </a:ext>
            </a:extLst>
          </p:cNvPr>
          <p:cNvSpPr txBox="1"/>
          <p:nvPr/>
        </p:nvSpPr>
        <p:spPr>
          <a:xfrm>
            <a:off x="6863617" y="1549691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5B0454-30DB-B648-8EA5-F7E8E5C89F78}"/>
              </a:ext>
            </a:extLst>
          </p:cNvPr>
          <p:cNvSpPr>
            <a:spLocks noChangeAspect="1"/>
          </p:cNvSpPr>
          <p:nvPr/>
        </p:nvSpPr>
        <p:spPr>
          <a:xfrm>
            <a:off x="7036385" y="154887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586207-ACA2-9A43-867C-E567072CBC6D}"/>
              </a:ext>
            </a:extLst>
          </p:cNvPr>
          <p:cNvSpPr txBox="1"/>
          <p:nvPr/>
        </p:nvSpPr>
        <p:spPr>
          <a:xfrm>
            <a:off x="10780930" y="1549691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5A13CF-A0A0-D945-B5B2-752A23BD2B45}"/>
              </a:ext>
            </a:extLst>
          </p:cNvPr>
          <p:cNvSpPr>
            <a:spLocks noChangeAspect="1"/>
          </p:cNvSpPr>
          <p:nvPr/>
        </p:nvSpPr>
        <p:spPr>
          <a:xfrm>
            <a:off x="10953698" y="154887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B88670-139B-9749-95AB-EB26E8930F11}"/>
              </a:ext>
            </a:extLst>
          </p:cNvPr>
          <p:cNvGrpSpPr/>
          <p:nvPr/>
        </p:nvGrpSpPr>
        <p:grpSpPr>
          <a:xfrm>
            <a:off x="4820478" y="4041424"/>
            <a:ext cx="7371522" cy="2816576"/>
            <a:chOff x="4820478" y="4041424"/>
            <a:chExt cx="7371522" cy="28165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6DF6E9-932E-9E4B-8626-E7B0CD26EB39}"/>
                </a:ext>
              </a:extLst>
            </p:cNvPr>
            <p:cNvGrpSpPr/>
            <p:nvPr/>
          </p:nvGrpSpPr>
          <p:grpSpPr>
            <a:xfrm>
              <a:off x="4820478" y="4041424"/>
              <a:ext cx="7371522" cy="2816576"/>
              <a:chOff x="4820478" y="4041424"/>
              <a:chExt cx="7371522" cy="28165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29B49D2-1E63-E549-B644-34C8B320E61B}"/>
                      </a:ext>
                    </a:extLst>
                  </p:cNvPr>
                  <p:cNvSpPr txBox="1"/>
                  <p:nvPr/>
                </p:nvSpPr>
                <p:spPr>
                  <a:xfrm>
                    <a:off x="4820478" y="4041424"/>
                    <a:ext cx="7371522" cy="23069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 algn="just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a14:m>
                    <a:r>
                      <a:rPr lang="en-US" sz="1500" dirty="0"/>
                      <a:t> is the time-averaged depth-averaged horizontal velocity.</a:t>
                    </a:r>
                  </a:p>
                  <a:p>
                    <a:pPr marL="285750" indent="-285750" algn="just">
                      <a:buFont typeface="Arial" panose="020B0604020202020204" pitchFamily="34" charset="0"/>
                      <a:buChar char="•"/>
                    </a:pPr>
                    <a:r>
                      <a:rPr lang="en-US" sz="1500" dirty="0"/>
                      <a:t>With revetment:</a:t>
                    </a:r>
                  </a:p>
                  <a:p>
                    <a:pPr marL="742950" lvl="1" indent="-285750" algn="just">
                      <a:buFont typeface="Courier New" panose="02070309020205020404" pitchFamily="49" charset="0"/>
                      <a:buChar char="o"/>
                    </a:pPr>
                    <a:r>
                      <a:rPr lang="en-US" sz="1500" dirty="0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a14:m>
                    <a:r>
                      <a:rPr lang="en-US" sz="1500" dirty="0"/>
                      <a:t> is corrected by the time-averaged horizontal discharge velocity in the permeable layer,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sz="1500" dirty="0"/>
                      <a:t>.</a:t>
                    </a:r>
                  </a:p>
                  <a:p>
                    <a:pPr lvl="1" algn="just"/>
                    <a:endParaRPr lang="en-US" sz="1500" dirty="0"/>
                  </a:p>
                  <a:p>
                    <a:pPr lvl="1" algn="just"/>
                    <a:endParaRPr lang="en-US" sz="1500" dirty="0"/>
                  </a:p>
                  <a:p>
                    <a:pPr marL="742950" lvl="1" indent="-285750" algn="just">
                      <a:buFont typeface="Courier New" panose="02070309020205020404" pitchFamily="49" charset="0"/>
                      <a:buChar char="o"/>
                    </a:pP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a14:m>
                    <a:r>
                      <a:rPr lang="en-US" sz="1500" dirty="0"/>
                      <a:t> is used to calculate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sz="1500" dirty="0"/>
                      <a:t>, which is energy dissipation rate inside the permeable layer.</a:t>
                    </a:r>
                  </a:p>
                  <a:p>
                    <a:pPr marL="742950" lvl="1" indent="-285750" algn="just">
                      <a:buFont typeface="Courier New" panose="02070309020205020404" pitchFamily="49" charset="0"/>
                      <a:buChar char="o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sz="1500" dirty="0"/>
                      <a:t> affects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</m:oMath>
                    </a14:m>
                    <a:r>
                      <a:rPr lang="en-US" sz="1500" dirty="0"/>
                      <a:t>, which further affects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oMath>
                    </a14:m>
                    <a:r>
                      <a:rPr lang="en-US" sz="1500" dirty="0"/>
                      <a:t> and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oMath>
                    </a14:m>
                    <a:r>
                      <a:rPr lang="en-US" sz="1500" dirty="0"/>
                      <a:t>, and eventually, affects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oMath>
                    </a14:m>
                    <a:r>
                      <a:rPr lang="en-US" sz="1500" dirty="0"/>
                      <a:t>.</a:t>
                    </a: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29B49D2-1E63-E549-B644-34C8B320E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478" y="4041424"/>
                    <a:ext cx="7371522" cy="230697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2" r="-1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042B4672-E331-114F-82C3-3A0796440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2839" y="6282879"/>
                <a:ext cx="2441444" cy="575121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687898F-1D4A-B842-8099-0A0B1F2058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11083" y="4855212"/>
              <a:ext cx="2743200" cy="555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011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9ECE-7910-284A-901C-6C4B2A7B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60" y="-2842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Understand CSHORE Results</a:t>
            </a:r>
            <a:endParaRPr lang="en-US" sz="3500" b="1" baseline="-25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5AC550-FA58-F945-82EF-87B205D90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5" t="5469" r="7517" b="2239"/>
          <a:stretch/>
        </p:blipFill>
        <p:spPr>
          <a:xfrm>
            <a:off x="284259" y="801815"/>
            <a:ext cx="3931920" cy="302870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A76B5-7F5C-904C-AECB-9D3CC43E1D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08" t="5695" r="7708" b="2362"/>
          <a:stretch/>
        </p:blipFill>
        <p:spPr>
          <a:xfrm>
            <a:off x="8148099" y="803859"/>
            <a:ext cx="3931920" cy="3026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E825B8-094F-AB4C-8A44-23E20A425C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8" t="5695" r="7709" b="2362"/>
          <a:stretch/>
        </p:blipFill>
        <p:spPr>
          <a:xfrm>
            <a:off x="4216179" y="803859"/>
            <a:ext cx="3931920" cy="30266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54A23F-87FB-D14D-905A-4DBFADA458AA}"/>
              </a:ext>
            </a:extLst>
          </p:cNvPr>
          <p:cNvSpPr txBox="1"/>
          <p:nvPr/>
        </p:nvSpPr>
        <p:spPr>
          <a:xfrm>
            <a:off x="2932043" y="1540565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5052A7-1187-8A48-B624-CFE082669043}"/>
              </a:ext>
            </a:extLst>
          </p:cNvPr>
          <p:cNvSpPr>
            <a:spLocks noChangeAspect="1"/>
          </p:cNvSpPr>
          <p:nvPr/>
        </p:nvSpPr>
        <p:spPr>
          <a:xfrm>
            <a:off x="3104811" y="153975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BD58AF-C19F-3643-93AC-833B7ACCAD55}"/>
              </a:ext>
            </a:extLst>
          </p:cNvPr>
          <p:cNvSpPr txBox="1"/>
          <p:nvPr/>
        </p:nvSpPr>
        <p:spPr>
          <a:xfrm>
            <a:off x="6863617" y="1549691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5B0454-30DB-B648-8EA5-F7E8E5C89F78}"/>
              </a:ext>
            </a:extLst>
          </p:cNvPr>
          <p:cNvSpPr>
            <a:spLocks noChangeAspect="1"/>
          </p:cNvSpPr>
          <p:nvPr/>
        </p:nvSpPr>
        <p:spPr>
          <a:xfrm>
            <a:off x="7036385" y="154887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586207-ACA2-9A43-867C-E567072CBC6D}"/>
              </a:ext>
            </a:extLst>
          </p:cNvPr>
          <p:cNvSpPr txBox="1"/>
          <p:nvPr/>
        </p:nvSpPr>
        <p:spPr>
          <a:xfrm>
            <a:off x="10780930" y="1549691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5A13CF-A0A0-D945-B5B2-752A23BD2B45}"/>
              </a:ext>
            </a:extLst>
          </p:cNvPr>
          <p:cNvSpPr>
            <a:spLocks noChangeAspect="1"/>
          </p:cNvSpPr>
          <p:nvPr/>
        </p:nvSpPr>
        <p:spPr>
          <a:xfrm>
            <a:off x="10953698" y="154887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F9A003-D864-5049-8E40-9866B22B9A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8" t="5695" r="7709" b="2361"/>
          <a:stretch/>
        </p:blipFill>
        <p:spPr>
          <a:xfrm>
            <a:off x="200177" y="3831337"/>
            <a:ext cx="4700016" cy="30119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E6F3F68-8F80-DC4F-9866-DB4095E9D6CD}"/>
              </a:ext>
            </a:extLst>
          </p:cNvPr>
          <p:cNvGrpSpPr/>
          <p:nvPr/>
        </p:nvGrpSpPr>
        <p:grpSpPr>
          <a:xfrm>
            <a:off x="4820478" y="4041424"/>
            <a:ext cx="7371522" cy="2816576"/>
            <a:chOff x="4820478" y="4041424"/>
            <a:chExt cx="7371522" cy="281657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283A903-8516-CC40-AFB9-7C621297D0A8}"/>
                </a:ext>
              </a:extLst>
            </p:cNvPr>
            <p:cNvGrpSpPr/>
            <p:nvPr/>
          </p:nvGrpSpPr>
          <p:grpSpPr>
            <a:xfrm>
              <a:off x="4820478" y="4041424"/>
              <a:ext cx="7371522" cy="2816576"/>
              <a:chOff x="4820478" y="4041424"/>
              <a:chExt cx="7371522" cy="28165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B4543B-11CC-854E-86C7-3D75C592060B}"/>
                      </a:ext>
                    </a:extLst>
                  </p:cNvPr>
                  <p:cNvSpPr txBox="1"/>
                  <p:nvPr/>
                </p:nvSpPr>
                <p:spPr>
                  <a:xfrm>
                    <a:off x="4820478" y="4041424"/>
                    <a:ext cx="7371522" cy="23069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 algn="just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a14:m>
                    <a:r>
                      <a:rPr lang="en-US" sz="1500" dirty="0"/>
                      <a:t> is the time-averaged depth-averaged horizontal velocity.</a:t>
                    </a:r>
                  </a:p>
                  <a:p>
                    <a:pPr marL="285750" indent="-285750" algn="just">
                      <a:buFont typeface="Arial" panose="020B0604020202020204" pitchFamily="34" charset="0"/>
                      <a:buChar char="•"/>
                    </a:pPr>
                    <a:r>
                      <a:rPr lang="en-US" sz="1500" dirty="0"/>
                      <a:t>With revetment:</a:t>
                    </a:r>
                  </a:p>
                  <a:p>
                    <a:pPr marL="742950" lvl="1" indent="-285750" algn="just">
                      <a:buFont typeface="Courier New" panose="02070309020205020404" pitchFamily="49" charset="0"/>
                      <a:buChar char="o"/>
                    </a:pPr>
                    <a:r>
                      <a:rPr lang="en-US" sz="1500" dirty="0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a14:m>
                    <a:r>
                      <a:rPr lang="en-US" sz="1500" dirty="0"/>
                      <a:t> is corrected by the time-averaged horizontal discharge velocity in the permeable layer,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sz="1500" dirty="0"/>
                      <a:t>.</a:t>
                    </a:r>
                  </a:p>
                  <a:p>
                    <a:pPr lvl="1" algn="just"/>
                    <a:endParaRPr lang="en-US" sz="1500" dirty="0"/>
                  </a:p>
                  <a:p>
                    <a:pPr lvl="1" algn="just"/>
                    <a:endParaRPr lang="en-US" sz="1500" dirty="0"/>
                  </a:p>
                  <a:p>
                    <a:pPr marL="742950" lvl="1" indent="-285750" algn="just">
                      <a:buFont typeface="Courier New" panose="02070309020205020404" pitchFamily="49" charset="0"/>
                      <a:buChar char="o"/>
                    </a:pP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a14:m>
                    <a:r>
                      <a:rPr lang="en-US" sz="1500" dirty="0"/>
                      <a:t> is used to calculate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sz="1500" dirty="0"/>
                      <a:t>, which is energy dissipation rate inside the permeable layer.</a:t>
                    </a:r>
                  </a:p>
                  <a:p>
                    <a:pPr marL="742950" lvl="1" indent="-285750" algn="just">
                      <a:buFont typeface="Courier New" panose="02070309020205020404" pitchFamily="49" charset="0"/>
                      <a:buChar char="o"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sz="1500" dirty="0"/>
                      <a:t> affects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𝑟𝑚𝑠</m:t>
                            </m:r>
                          </m:sub>
                        </m:sSub>
                      </m:oMath>
                    </a14:m>
                    <a:r>
                      <a:rPr lang="en-US" sz="1500" dirty="0"/>
                      <a:t>, which further affects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oMath>
                    </a14:m>
                    <a:r>
                      <a:rPr lang="en-US" sz="1500" dirty="0"/>
                      <a:t> and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500" b="0" i="1" smtClean="0"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oMath>
                    </a14:m>
                    <a:r>
                      <a:rPr lang="en-US" sz="1500" dirty="0"/>
                      <a:t>, and eventually, affects </a:t>
                    </a:r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e>
                        </m:acc>
                      </m:oMath>
                    </a14:m>
                    <a:r>
                      <a:rPr lang="en-US" sz="1500" dirty="0"/>
                      <a:t>.</a:t>
                    </a: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B4543B-11CC-854E-86C7-3D75C59206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20478" y="4041424"/>
                    <a:ext cx="7371522" cy="230697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2" r="-1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00C063F-64F6-1C48-9CB7-6382828BD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2839" y="6282879"/>
                <a:ext cx="2441444" cy="575121"/>
              </a:xfrm>
              <a:prstGeom prst="rect">
                <a:avLst/>
              </a:prstGeom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F486839-21A3-F145-9FA8-F12BA2997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311083" y="4855212"/>
              <a:ext cx="2743200" cy="5557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974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3DAE562-C817-A04D-BB2C-6C85F07083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8" t="5695" r="7709" b="2361"/>
          <a:stretch/>
        </p:blipFill>
        <p:spPr>
          <a:xfrm>
            <a:off x="200177" y="3831337"/>
            <a:ext cx="4700016" cy="3011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7A9ECE-7910-284A-901C-6C4B2A7B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60" y="-284205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/>
              <a:t>Understand CSHORE Results</a:t>
            </a:r>
            <a:endParaRPr lang="en-US" sz="3500" b="1" baseline="-25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5AC550-FA58-F945-82EF-87B205D90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675" t="5469" r="7517" b="2239"/>
          <a:stretch/>
        </p:blipFill>
        <p:spPr>
          <a:xfrm>
            <a:off x="284259" y="801815"/>
            <a:ext cx="3931920" cy="302870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2A76B5-7F5C-904C-AECB-9D3CC43E1D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08" t="5695" r="7708" b="2362"/>
          <a:stretch/>
        </p:blipFill>
        <p:spPr>
          <a:xfrm>
            <a:off x="8148099" y="803859"/>
            <a:ext cx="3931920" cy="3026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E825B8-094F-AB4C-8A44-23E20A42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08" t="5695" r="7709" b="2362"/>
          <a:stretch/>
        </p:blipFill>
        <p:spPr>
          <a:xfrm>
            <a:off x="4216179" y="803859"/>
            <a:ext cx="3931920" cy="30266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54A23F-87FB-D14D-905A-4DBFADA458AA}"/>
              </a:ext>
            </a:extLst>
          </p:cNvPr>
          <p:cNvSpPr txBox="1"/>
          <p:nvPr/>
        </p:nvSpPr>
        <p:spPr>
          <a:xfrm>
            <a:off x="2932043" y="1540565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5052A7-1187-8A48-B624-CFE082669043}"/>
              </a:ext>
            </a:extLst>
          </p:cNvPr>
          <p:cNvSpPr>
            <a:spLocks noChangeAspect="1"/>
          </p:cNvSpPr>
          <p:nvPr/>
        </p:nvSpPr>
        <p:spPr>
          <a:xfrm>
            <a:off x="3104811" y="1539752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BD58AF-C19F-3643-93AC-833B7ACCAD55}"/>
              </a:ext>
            </a:extLst>
          </p:cNvPr>
          <p:cNvSpPr txBox="1"/>
          <p:nvPr/>
        </p:nvSpPr>
        <p:spPr>
          <a:xfrm>
            <a:off x="6863617" y="1549691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5B0454-30DB-B648-8EA5-F7E8E5C89F78}"/>
              </a:ext>
            </a:extLst>
          </p:cNvPr>
          <p:cNvSpPr>
            <a:spLocks noChangeAspect="1"/>
          </p:cNvSpPr>
          <p:nvPr/>
        </p:nvSpPr>
        <p:spPr>
          <a:xfrm>
            <a:off x="7036385" y="154887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586207-ACA2-9A43-867C-E567072CBC6D}"/>
              </a:ext>
            </a:extLst>
          </p:cNvPr>
          <p:cNvSpPr txBox="1"/>
          <p:nvPr/>
        </p:nvSpPr>
        <p:spPr>
          <a:xfrm>
            <a:off x="10780930" y="1549691"/>
            <a:ext cx="49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5A13CF-A0A0-D945-B5B2-752A23BD2B45}"/>
              </a:ext>
            </a:extLst>
          </p:cNvPr>
          <p:cNvSpPr>
            <a:spLocks noChangeAspect="1"/>
          </p:cNvSpPr>
          <p:nvPr/>
        </p:nvSpPr>
        <p:spPr>
          <a:xfrm>
            <a:off x="10953698" y="1548878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1164DA-EDB1-C646-ADEF-941EF0D12BCA}"/>
              </a:ext>
            </a:extLst>
          </p:cNvPr>
          <p:cNvCxnSpPr>
            <a:cxnSpLocks/>
          </p:cNvCxnSpPr>
          <p:nvPr/>
        </p:nvCxnSpPr>
        <p:spPr>
          <a:xfrm>
            <a:off x="3146556" y="1422861"/>
            <a:ext cx="0" cy="32004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C7CAE3-C8FD-2747-9EC6-33A13744CF59}"/>
              </a:ext>
            </a:extLst>
          </p:cNvPr>
          <p:cNvCxnSpPr>
            <a:cxnSpLocks/>
          </p:cNvCxnSpPr>
          <p:nvPr/>
        </p:nvCxnSpPr>
        <p:spPr>
          <a:xfrm>
            <a:off x="3547433" y="1436115"/>
            <a:ext cx="0" cy="320040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F41A2D-450A-5443-B6A3-D2FDE6978C77}"/>
                  </a:ext>
                </a:extLst>
              </p:cNvPr>
              <p:cNvSpPr txBox="1"/>
              <p:nvPr/>
            </p:nvSpPr>
            <p:spPr>
              <a:xfrm>
                <a:off x="5347252" y="4283765"/>
                <a:ext cx="6732767" cy="2664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A: The time-averaged depth-averaged velocity inside of vegetation is not modified as in revetment.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Although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𝒓𝒎𝒔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at the toe has: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𝒓𝒎𝒔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𝒓𝒆𝒗𝒆𝒕𝒎𝒆𝒏𝒕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𝒓𝒎𝒔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𝒏𝒐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𝒑𝒓𝒐𝒕𝒆𝒄𝒕𝒊𝒐𝒏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𝒓𝒎𝒔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𝒗𝒆𝒈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shortly after 1 m, the relationship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𝒓𝒎𝒔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in the three scenario becomes: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𝒓𝒎𝒔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𝒏𝒐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𝒑𝒓𝒐𝒕𝒆𝒄𝒕𝒊𝒐𝒏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𝒓𝒎𝒔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𝒗𝒆𝒈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𝒓𝒎𝒔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𝒓𝒆𝒗𝒆𝒕𝒎𝒆𝒏𝒕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Therefore,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%,  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𝒏𝒐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𝒑𝒓𝒐𝒕𝒆𝒄𝒕𝒊𝒐𝒏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%, 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𝒗𝒆𝒈</m:t>
                        </m:r>
                      </m:sub>
                    </m:sSub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%,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𝒓𝒆𝒗𝒆𝒕𝒎𝒆𝒏𝒕</m:t>
                        </m:r>
                      </m:sub>
                    </m:sSub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F41A2D-450A-5443-B6A3-D2FDE6978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252" y="4283765"/>
                <a:ext cx="6732767" cy="2664191"/>
              </a:xfrm>
              <a:prstGeom prst="rect">
                <a:avLst/>
              </a:prstGeom>
              <a:blipFill>
                <a:blip r:embed="rId6"/>
                <a:stretch>
                  <a:fillRect l="-565" t="-474" r="-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330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221</Words>
  <Application>Microsoft Macintosh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Courier New</vt:lpstr>
      <vt:lpstr>Office Theme</vt:lpstr>
      <vt:lpstr>CSHORE Results</vt:lpstr>
      <vt:lpstr>Understand CSHORE Results</vt:lpstr>
      <vt:lpstr>Understand CSHORE Results</vt:lpstr>
      <vt:lpstr>Understand CSHORE Results</vt:lpstr>
      <vt:lpstr>Understand CSHORE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Zhu, Ling</dc:creator>
  <cp:lastModifiedBy>Zhu, Ling</cp:lastModifiedBy>
  <cp:revision>23</cp:revision>
  <dcterms:created xsi:type="dcterms:W3CDTF">2019-05-28T00:32:52Z</dcterms:created>
  <dcterms:modified xsi:type="dcterms:W3CDTF">2019-05-28T14:21:37Z</dcterms:modified>
</cp:coreProperties>
</file>