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7"/>
  </p:notesMasterIdLst>
  <p:sldIdLst>
    <p:sldId id="256" r:id="rId2"/>
    <p:sldId id="258" r:id="rId3"/>
    <p:sldId id="267" r:id="rId4"/>
    <p:sldId id="268" r:id="rId5"/>
    <p:sldId id="266" r:id="rId6"/>
    <p:sldId id="270" r:id="rId7"/>
    <p:sldId id="271" r:id="rId8"/>
    <p:sldId id="274" r:id="rId9"/>
    <p:sldId id="272" r:id="rId10"/>
    <p:sldId id="269" r:id="rId11"/>
    <p:sldId id="275" r:id="rId12"/>
    <p:sldId id="276" r:id="rId13"/>
    <p:sldId id="261" r:id="rId14"/>
    <p:sldId id="26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ÜSEYİN BERK IŞILDAK" initials="HBI" lastIdx="1" clrIdx="0">
    <p:extLst>
      <p:ext uri="{19B8F6BF-5375-455C-9EA6-DF929625EA0E}">
        <p15:presenceInfo xmlns:p15="http://schemas.microsoft.com/office/powerpoint/2012/main" userId="HÜSEYİN BERK IŞILD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053" autoAdjust="0"/>
  </p:normalViewPr>
  <p:slideViewPr>
    <p:cSldViewPr snapToGrid="0">
      <p:cViewPr varScale="1">
        <p:scale>
          <a:sx n="77" d="100"/>
          <a:sy n="77" d="100"/>
        </p:scale>
        <p:origin x="2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3F713-667C-4524-809F-A519D40DED95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888A4-CFDC-4CD3-8257-CDDD035F21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444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422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82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262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817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8394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4665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1431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7095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6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804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657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785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22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600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20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462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3A8456F-9713-4654-A0FC-B6B08D6EAE9B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028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3A8456F-9713-4654-A0FC-B6B08D6EAE9B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0425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AAC5A5-D383-4E08-A2A2-9E0212CFC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 flipV="1">
            <a:off x="1243899" y="923489"/>
            <a:ext cx="45719" cy="45719"/>
          </a:xfrm>
          <a:noFill/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A7DC191-2060-43BF-9A1C-D67C84149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137" y="4714874"/>
            <a:ext cx="8676222" cy="1438275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7" name="Resim 6" descr="çizim içeren bir resim&#10;&#10;Açıklama otomatik olarak oluşturuldu">
            <a:extLst>
              <a:ext uri="{FF2B5EF4-FFF2-40B4-BE49-F238E27FC236}">
                <a16:creationId xmlns:a16="http://schemas.microsoft.com/office/drawing/2014/main" id="{1BF20C64-6ED2-44C2-B757-6875955AEC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1701" cy="6858000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34093CED-3681-451A-9D3E-86FF45114D30}"/>
              </a:ext>
            </a:extLst>
          </p:cNvPr>
          <p:cNvSpPr/>
          <p:nvPr/>
        </p:nvSpPr>
        <p:spPr>
          <a:xfrm>
            <a:off x="2374127" y="243186"/>
            <a:ext cx="68471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FB-CPU</a:t>
            </a:r>
          </a:p>
        </p:txBody>
      </p:sp>
    </p:spTree>
    <p:extLst>
      <p:ext uri="{BB962C8B-B14F-4D97-AF65-F5344CB8AC3E}">
        <p14:creationId xmlns:p14="http://schemas.microsoft.com/office/powerpoint/2010/main" val="382529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7FFAF63-107D-4D57-B66C-825A9798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36" y="742232"/>
            <a:ext cx="10108734" cy="59509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23EB802-F4E3-46A8-8B0D-4484A0079251}"/>
              </a:ext>
            </a:extLst>
          </p:cNvPr>
          <p:cNvSpPr txBox="1"/>
          <p:nvPr/>
        </p:nvSpPr>
        <p:spPr>
          <a:xfrm>
            <a:off x="4152550" y="226503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FB-CPU Durum Makinası Gösterimi</a:t>
            </a:r>
          </a:p>
        </p:txBody>
      </p:sp>
    </p:spTree>
    <p:extLst>
      <p:ext uri="{BB962C8B-B14F-4D97-AF65-F5344CB8AC3E}">
        <p14:creationId xmlns:p14="http://schemas.microsoft.com/office/powerpoint/2010/main" val="147267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341F4928-1C8F-4D44-B8C6-D43D864EB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7" y="1033462"/>
            <a:ext cx="64484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2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C5D716B-41B6-488E-8369-2195923A5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99" y="619125"/>
            <a:ext cx="6968987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4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04BA52-4177-445C-B781-26AF593E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010920"/>
          </a:xfrm>
        </p:spPr>
        <p:txBody>
          <a:bodyPr/>
          <a:lstStyle/>
          <a:p>
            <a:r>
              <a:rPr lang="tr-TR" dirty="0"/>
              <a:t>Durum 2:</a:t>
            </a:r>
          </a:p>
        </p:txBody>
      </p:sp>
      <p:pic>
        <p:nvPicPr>
          <p:cNvPr id="7" name="Resim 6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31AE0BD3-CDEB-428F-9059-85CFB6D05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440"/>
            <a:ext cx="12192000" cy="6004559"/>
          </a:xfrm>
          <a:prstGeom prst="rect">
            <a:avLst/>
          </a:prstGeom>
        </p:spPr>
      </p:pic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F17896C0-1C79-4F90-9B08-0E1225A45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6970057"/>
            <a:ext cx="9905998" cy="3124201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205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A3D1CA-A44B-4FF8-BDF6-5CDBFCD2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168400"/>
          </a:xfrm>
        </p:spPr>
        <p:txBody>
          <a:bodyPr/>
          <a:lstStyle/>
          <a:p>
            <a:r>
              <a:rPr lang="tr-TR" dirty="0"/>
              <a:t>Durum 3:</a:t>
            </a:r>
          </a:p>
        </p:txBody>
      </p:sp>
      <p:pic>
        <p:nvPicPr>
          <p:cNvPr id="5" name="İçerik Yer Tutucusu 4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9ACF5689-3B60-4E87-95A6-0B40F3D86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95680"/>
            <a:ext cx="12191999" cy="5862319"/>
          </a:xfrm>
        </p:spPr>
      </p:pic>
    </p:spTree>
    <p:extLst>
      <p:ext uri="{BB962C8B-B14F-4D97-AF65-F5344CB8AC3E}">
        <p14:creationId xmlns:p14="http://schemas.microsoft.com/office/powerpoint/2010/main" val="372055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E6F7BF-EBB3-4DCF-9C87-57B96638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Projeyi hazırlayanlar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E0BE43-DD53-45B7-ADAB-76CACA074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6119"/>
            <a:ext cx="9905998" cy="3581401"/>
          </a:xfrm>
        </p:spPr>
        <p:txBody>
          <a:bodyPr/>
          <a:lstStyle/>
          <a:p>
            <a:r>
              <a:rPr lang="tr-TR" dirty="0"/>
              <a:t>HÜSEYİN BERK IŞILDAK</a:t>
            </a:r>
          </a:p>
          <a:p>
            <a:r>
              <a:rPr lang="tr-TR" dirty="0"/>
              <a:t>ERDEM ŞENTÜRK</a:t>
            </a:r>
          </a:p>
          <a:p>
            <a:r>
              <a:rPr lang="tr-TR" dirty="0"/>
              <a:t>SERHAT ERDOĞAN</a:t>
            </a:r>
          </a:p>
          <a:p>
            <a:r>
              <a:rPr lang="tr-TR" dirty="0"/>
              <a:t>ALP YILMAZ</a:t>
            </a:r>
          </a:p>
        </p:txBody>
      </p:sp>
    </p:spTree>
    <p:extLst>
      <p:ext uri="{BB962C8B-B14F-4D97-AF65-F5344CB8AC3E}">
        <p14:creationId xmlns:p14="http://schemas.microsoft.com/office/powerpoint/2010/main" val="33987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3" y="505460"/>
            <a:ext cx="9905998" cy="1122680"/>
          </a:xfrm>
        </p:spPr>
        <p:txBody>
          <a:bodyPr/>
          <a:lstStyle/>
          <a:p>
            <a:r>
              <a:rPr lang="tr-TR" dirty="0"/>
              <a:t>PROJENİN amacı: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757680"/>
            <a:ext cx="9905998" cy="3515360"/>
          </a:xfrm>
        </p:spPr>
        <p:txBody>
          <a:bodyPr/>
          <a:lstStyle/>
          <a:p>
            <a:r>
              <a:rPr lang="tr-TR" dirty="0"/>
              <a:t> FB-CPU isminde bir işlemcinin tasarımı ve tasarlanan işlemci üzerinde makine dili ile yazılan çeşitli kod parçacıklarının kullanımı ve proje sonunda ise basit bir işlemcideki RAM , kontrol ünitesi ve saklayıcıların bir arada çalışıp işlemcideki makine dilindeki kod parçacıklarını gözlemlemektir.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513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10F789-C7F8-44F3-80B3-0D43A009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0" y="550877"/>
            <a:ext cx="9905998" cy="1905000"/>
          </a:xfrm>
        </p:spPr>
        <p:txBody>
          <a:bodyPr/>
          <a:lstStyle/>
          <a:p>
            <a:r>
              <a:rPr lang="tr-TR" dirty="0"/>
              <a:t>Kullanılan araçlar: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9D65D24-8B24-4555-A2DA-E42991E49B15}"/>
              </a:ext>
            </a:extLst>
          </p:cNvPr>
          <p:cNvSpPr txBox="1"/>
          <p:nvPr/>
        </p:nvSpPr>
        <p:spPr>
          <a:xfrm>
            <a:off x="0" y="2324799"/>
            <a:ext cx="8179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C00000"/>
                </a:solidFill>
              </a:rPr>
              <a:t>Von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Neumann</a:t>
            </a:r>
            <a:r>
              <a:rPr lang="tr-TR" dirty="0">
                <a:solidFill>
                  <a:srgbClr val="C00000"/>
                </a:solidFill>
              </a:rPr>
              <a:t> Simülatörü:</a:t>
            </a:r>
          </a:p>
          <a:p>
            <a:r>
              <a:rPr lang="tr-TR" dirty="0"/>
              <a:t>FB-CPU’nun mimarisini görselleştiren, veri akışının gözlemlenebildiği bir araçtır.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>
                <a:solidFill>
                  <a:srgbClr val="C00000"/>
                </a:solidFill>
              </a:rPr>
              <a:t>Logisim-Evolution</a:t>
            </a:r>
            <a:r>
              <a:rPr lang="tr-TR" dirty="0">
                <a:solidFill>
                  <a:srgbClr val="C00000"/>
                </a:solidFill>
              </a:rPr>
              <a:t>:</a:t>
            </a:r>
          </a:p>
          <a:p>
            <a:r>
              <a:rPr lang="tr-TR" dirty="0" err="1"/>
              <a:t>Logisim-Evolution</a:t>
            </a:r>
            <a:r>
              <a:rPr lang="tr-TR" dirty="0"/>
              <a:t>, dijital mantık devrelerini tasarlamak ve </a:t>
            </a:r>
            <a:r>
              <a:rPr lang="tr-TR" dirty="0" err="1"/>
              <a:t>simüle</a:t>
            </a:r>
            <a:r>
              <a:rPr lang="tr-TR" dirty="0"/>
              <a:t> etmek için kullanılan bir eğitim aracıdır. Mantık devreleriyle ilgili temel kavramları öğrenmeyi kolaylaştırmaktadır. İşlemcinin tasarımı bu simülatör aracının içerisinde yapılmıştır. </a:t>
            </a:r>
          </a:p>
        </p:txBody>
      </p:sp>
    </p:spTree>
    <p:extLst>
      <p:ext uri="{BB962C8B-B14F-4D97-AF65-F5344CB8AC3E}">
        <p14:creationId xmlns:p14="http://schemas.microsoft.com/office/powerpoint/2010/main" val="31173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E903DB-DC10-4D04-AE30-5D752F47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161"/>
            <a:ext cx="9905998" cy="1905000"/>
          </a:xfrm>
        </p:spPr>
        <p:txBody>
          <a:bodyPr/>
          <a:lstStyle/>
          <a:p>
            <a:r>
              <a:rPr lang="tr-TR" dirty="0"/>
              <a:t>FB-CPU: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61CBD04-5A3A-4A4D-88B0-740023C1E126}"/>
              </a:ext>
            </a:extLst>
          </p:cNvPr>
          <p:cNvSpPr txBox="1"/>
          <p:nvPr/>
        </p:nvSpPr>
        <p:spPr>
          <a:xfrm>
            <a:off x="0" y="2239161"/>
            <a:ext cx="5830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FB-CPU işlemcilerin temel çalışma prensiplerini anlatmak için, eğitim amaçlı bir işlemcidir. </a:t>
            </a:r>
          </a:p>
          <a:p>
            <a:r>
              <a:rPr lang="tr-TR" dirty="0"/>
              <a:t>10 adet komut desteklemektedir.</a:t>
            </a:r>
          </a:p>
          <a:p>
            <a:endParaRPr lang="tr-TR" dirty="0"/>
          </a:p>
          <a:p>
            <a:r>
              <a:rPr lang="fi-FI" dirty="0"/>
              <a:t>Von Neumann mimarisi ile tasarlanmıştır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0AF51A8-084F-413A-AB04-1DA64F524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5980"/>
            <a:ext cx="5472418" cy="47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534239-6042-4CD8-95FB-FF1DE029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599"/>
            <a:ext cx="6031684" cy="5237528"/>
          </a:xfrm>
        </p:spPr>
        <p:txBody>
          <a:bodyPr>
            <a:normAutofit/>
          </a:bodyPr>
          <a:lstStyle/>
          <a:p>
            <a:r>
              <a:rPr lang="tr-TR" dirty="0"/>
              <a:t>İşlemci; </a:t>
            </a:r>
            <a:br>
              <a:rPr lang="tr-TR" dirty="0"/>
            </a:br>
            <a:r>
              <a:rPr lang="tr-TR" dirty="0"/>
              <a:t>•Bellek (RAM) </a:t>
            </a:r>
            <a:br>
              <a:rPr lang="tr-TR" dirty="0"/>
            </a:br>
            <a:r>
              <a:rPr lang="tr-TR" dirty="0"/>
              <a:t>•Saklayıcılar </a:t>
            </a:r>
            <a:br>
              <a:rPr lang="tr-TR" dirty="0"/>
            </a:br>
            <a:r>
              <a:rPr lang="tr-TR" dirty="0"/>
              <a:t>•Kontrol Ünitesi </a:t>
            </a:r>
            <a:br>
              <a:rPr lang="tr-TR" dirty="0"/>
            </a:br>
            <a:r>
              <a:rPr lang="tr-TR" dirty="0"/>
              <a:t>•Aritmetik İşlem Ünitesi </a:t>
            </a:r>
            <a:br>
              <a:rPr lang="tr-TR" dirty="0"/>
            </a:br>
            <a:r>
              <a:rPr lang="tr-TR" dirty="0"/>
              <a:t>yapılarını içermektedir. 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14EC837F-0767-4167-AA3E-BCF3DCFDA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1684" y="1446013"/>
            <a:ext cx="5427578" cy="377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3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D8D6B6-D087-45DC-9D48-980E0BEB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2843358" cy="1537982"/>
          </a:xfrm>
        </p:spPr>
        <p:txBody>
          <a:bodyPr/>
          <a:lstStyle/>
          <a:p>
            <a:r>
              <a:rPr lang="tr-TR" dirty="0"/>
              <a:t>bellek(ram)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CD1EAD4-AA88-4F63-B3DC-B5BB348F3908}"/>
              </a:ext>
            </a:extLst>
          </p:cNvPr>
          <p:cNvSpPr txBox="1"/>
          <p:nvPr/>
        </p:nvSpPr>
        <p:spPr>
          <a:xfrm>
            <a:off x="923299" y="2228671"/>
            <a:ext cx="5234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FB-CPU’nun komutları okuyup, hesaplanan değerleri geri yazacağı bellek yandaki şekilde verilmektedir. </a:t>
            </a:r>
            <a:r>
              <a:rPr lang="tr-TR" sz="2400" dirty="0" err="1"/>
              <a:t>RAM’e</a:t>
            </a:r>
            <a:r>
              <a:rPr lang="tr-TR" sz="2400" dirty="0"/>
              <a:t> bağlı 4 saklayıcı ve bir </a:t>
            </a:r>
            <a:r>
              <a:rPr lang="tr-TR" sz="2400" dirty="0" err="1"/>
              <a:t>clock</a:t>
            </a:r>
            <a:r>
              <a:rPr lang="tr-TR" sz="2400" dirty="0"/>
              <a:t> sinyali bulunmakt</a:t>
            </a:r>
            <a:r>
              <a:rPr lang="tr-TR" dirty="0"/>
              <a:t>adır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19544E2-C211-426D-ACC9-8807EFBE3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779" y="1463982"/>
            <a:ext cx="5706218" cy="356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3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0E9A73-7DB7-426E-B0F8-D20AC09B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0"/>
            <a:ext cx="3011137" cy="1596705"/>
          </a:xfrm>
        </p:spPr>
        <p:txBody>
          <a:bodyPr/>
          <a:lstStyle/>
          <a:p>
            <a:r>
              <a:rPr lang="tr-TR" dirty="0"/>
              <a:t>saklayıcılar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2597821-E1A5-4222-A840-C8B3735CF5A5}"/>
              </a:ext>
            </a:extLst>
          </p:cNvPr>
          <p:cNvSpPr txBox="1"/>
          <p:nvPr/>
        </p:nvSpPr>
        <p:spPr>
          <a:xfrm>
            <a:off x="369595" y="1406205"/>
            <a:ext cx="8879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</a:rPr>
              <a:t>Durum (3 Bit): </a:t>
            </a:r>
            <a:r>
              <a:rPr lang="tr-TR" dirty="0"/>
              <a:t>FB-CPU durum makinaları yöntemi ile </a:t>
            </a:r>
            <a:r>
              <a:rPr lang="tr-TR" dirty="0" err="1"/>
              <a:t>gerçeklenecektir</a:t>
            </a:r>
            <a:r>
              <a:rPr lang="tr-TR" dirty="0"/>
              <a:t>. Yani bu işlemci durum ismindeki saklayıcının değerine göre 2^3 = 8 farklı durumda çalışan bir tasarımı olacaktır (İşlemcinin desteklemesi istenen işlemlerin tamamı 8 farklı durumda yapılabilmektedir). Aşağıdaki </a:t>
            </a:r>
            <a:r>
              <a:rPr lang="tr-TR" dirty="0" err="1"/>
              <a:t>şekile</a:t>
            </a:r>
            <a:r>
              <a:rPr lang="tr-TR" dirty="0"/>
              <a:t> bakıldığında durum saklayıcısını ve kendisine bağlı olan MUX yapısı görülmektedir.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A76571E-5E6D-40EB-BEEB-447DAD91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3002910"/>
            <a:ext cx="86296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3E5E5FA7-BA34-4872-9646-320B9E80F7F1}"/>
              </a:ext>
            </a:extLst>
          </p:cNvPr>
          <p:cNvSpPr txBox="1"/>
          <p:nvPr/>
        </p:nvSpPr>
        <p:spPr>
          <a:xfrm>
            <a:off x="528506" y="1166842"/>
            <a:ext cx="104526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• </a:t>
            </a:r>
            <a:r>
              <a:rPr lang="tr-TR" dirty="0">
                <a:solidFill>
                  <a:srgbClr val="C00000"/>
                </a:solidFill>
              </a:rPr>
              <a:t>PC (6 Bit): </a:t>
            </a:r>
            <a:r>
              <a:rPr lang="tr-TR" dirty="0"/>
              <a:t>RAM üzerinde hangi satırdaki komutun alınacağını belirler. 6 bit olmasının nedeni </a:t>
            </a:r>
            <a:r>
              <a:rPr lang="tr-TR" dirty="0" err="1"/>
              <a:t>RAM’in</a:t>
            </a:r>
            <a:r>
              <a:rPr lang="tr-TR" dirty="0"/>
              <a:t> 2^6 </a:t>
            </a:r>
            <a:r>
              <a:rPr lang="tr-TR" dirty="0" err="1"/>
              <a:t>lokasyonu</a:t>
            </a:r>
            <a:r>
              <a:rPr lang="tr-TR" dirty="0"/>
              <a:t> olmasındandır. Dolayısıyla PC değeri </a:t>
            </a:r>
            <a:r>
              <a:rPr lang="tr-TR" dirty="0" err="1"/>
              <a:t>RAM’deki</a:t>
            </a:r>
            <a:r>
              <a:rPr lang="tr-TR" dirty="0"/>
              <a:t> her yeri gösterebilmektedir.</a:t>
            </a:r>
          </a:p>
          <a:p>
            <a:r>
              <a:rPr lang="tr-TR" dirty="0"/>
              <a:t> • </a:t>
            </a:r>
            <a:r>
              <a:rPr lang="tr-TR" dirty="0">
                <a:solidFill>
                  <a:srgbClr val="C00000"/>
                </a:solidFill>
              </a:rPr>
              <a:t>MAR (6 Bit): </a:t>
            </a:r>
            <a:r>
              <a:rPr lang="tr-TR" dirty="0"/>
              <a:t>Memory </a:t>
            </a:r>
            <a:r>
              <a:rPr lang="tr-TR" dirty="0" err="1"/>
              <a:t>Address</a:t>
            </a:r>
            <a:r>
              <a:rPr lang="tr-TR" dirty="0"/>
              <a:t> </a:t>
            </a:r>
            <a:r>
              <a:rPr lang="tr-TR" dirty="0" err="1"/>
              <a:t>Register</a:t>
            </a:r>
            <a:r>
              <a:rPr lang="tr-TR" dirty="0"/>
              <a:t> isminde bir saklayıcıdır. Bu saklayıcı </a:t>
            </a:r>
            <a:r>
              <a:rPr lang="tr-TR" dirty="0" err="1"/>
              <a:t>RAM’in</a:t>
            </a:r>
            <a:r>
              <a:rPr lang="tr-TR" dirty="0"/>
              <a:t> adres girişine bağlanmıştır. </a:t>
            </a:r>
            <a:r>
              <a:rPr lang="tr-TR" dirty="0" err="1"/>
              <a:t>RAM’in</a:t>
            </a:r>
            <a:r>
              <a:rPr lang="tr-TR" dirty="0"/>
              <a:t> 2^6 </a:t>
            </a:r>
            <a:r>
              <a:rPr lang="tr-TR" dirty="0" err="1"/>
              <a:t>lokasyonu</a:t>
            </a:r>
            <a:r>
              <a:rPr lang="tr-TR" dirty="0"/>
              <a:t> olduğu için MAR 6 bitliktir. Saklayıcı </a:t>
            </a:r>
            <a:r>
              <a:rPr lang="tr-TR" dirty="0" err="1"/>
              <a:t>RAM’in</a:t>
            </a:r>
            <a:r>
              <a:rPr lang="tr-TR" dirty="0"/>
              <a:t> içerisindedir. </a:t>
            </a:r>
          </a:p>
          <a:p>
            <a:r>
              <a:rPr lang="tr-TR" dirty="0"/>
              <a:t>• </a:t>
            </a:r>
            <a:r>
              <a:rPr lang="tr-TR" dirty="0" err="1">
                <a:solidFill>
                  <a:srgbClr val="C00000"/>
                </a:solidFill>
              </a:rPr>
              <a:t>MDRIn</a:t>
            </a:r>
            <a:r>
              <a:rPr lang="tr-TR" dirty="0">
                <a:solidFill>
                  <a:srgbClr val="C00000"/>
                </a:solidFill>
              </a:rPr>
              <a:t> (10 Bit): </a:t>
            </a:r>
            <a:r>
              <a:rPr lang="tr-TR" dirty="0"/>
              <a:t>Memory Data </a:t>
            </a:r>
            <a:r>
              <a:rPr lang="tr-TR" dirty="0" err="1"/>
              <a:t>Register</a:t>
            </a:r>
            <a:r>
              <a:rPr lang="tr-TR" dirty="0"/>
              <a:t> </a:t>
            </a:r>
            <a:r>
              <a:rPr lang="tr-TR" dirty="0" err="1"/>
              <a:t>In</a:t>
            </a:r>
            <a:r>
              <a:rPr lang="tr-TR" dirty="0"/>
              <a:t>, </a:t>
            </a:r>
            <a:r>
              <a:rPr lang="tr-TR" dirty="0" err="1"/>
              <a:t>RAM’e</a:t>
            </a:r>
            <a:r>
              <a:rPr lang="tr-TR" dirty="0"/>
              <a:t> bir veri yazılacağı zaman kullanılan saklayıcıdır. </a:t>
            </a:r>
            <a:r>
              <a:rPr lang="tr-TR" dirty="0" err="1"/>
              <a:t>RAM’in</a:t>
            </a:r>
            <a:r>
              <a:rPr lang="tr-TR" dirty="0"/>
              <a:t> bir </a:t>
            </a:r>
            <a:r>
              <a:rPr lang="tr-TR" dirty="0" err="1"/>
              <a:t>lokasyonu</a:t>
            </a:r>
            <a:r>
              <a:rPr lang="tr-TR" dirty="0"/>
              <a:t> 10 bitlik olmasından ötürü, saklayıcı 10 bittir. Saklayıcı </a:t>
            </a:r>
            <a:r>
              <a:rPr lang="tr-TR" dirty="0" err="1"/>
              <a:t>RAM’in</a:t>
            </a:r>
            <a:r>
              <a:rPr lang="tr-TR" dirty="0"/>
              <a:t> içerisindedir. </a:t>
            </a:r>
          </a:p>
          <a:p>
            <a:r>
              <a:rPr lang="tr-TR" dirty="0"/>
              <a:t>• </a:t>
            </a:r>
            <a:r>
              <a:rPr lang="tr-TR" dirty="0" err="1">
                <a:solidFill>
                  <a:srgbClr val="C00000"/>
                </a:solidFill>
              </a:rPr>
              <a:t>RAMWr</a:t>
            </a:r>
            <a:r>
              <a:rPr lang="tr-TR" dirty="0">
                <a:solidFill>
                  <a:srgbClr val="C00000"/>
                </a:solidFill>
              </a:rPr>
              <a:t> (1 Bit): </a:t>
            </a:r>
            <a:r>
              <a:rPr lang="tr-TR" dirty="0" err="1"/>
              <a:t>RAM’e</a:t>
            </a:r>
            <a:r>
              <a:rPr lang="tr-TR" dirty="0"/>
              <a:t> veri yazılacağı durumlarda aktif edilmektedir. 1 olmadığı durumlarda </a:t>
            </a:r>
            <a:r>
              <a:rPr lang="tr-TR" dirty="0" err="1"/>
              <a:t>RAM’e</a:t>
            </a:r>
            <a:r>
              <a:rPr lang="tr-TR" dirty="0"/>
              <a:t> veri yazılmaz. Saklayıcı </a:t>
            </a:r>
            <a:r>
              <a:rPr lang="tr-TR" dirty="0" err="1"/>
              <a:t>RAM’in</a:t>
            </a:r>
            <a:r>
              <a:rPr lang="tr-TR" dirty="0"/>
              <a:t> içerisindedir. </a:t>
            </a:r>
          </a:p>
          <a:p>
            <a:r>
              <a:rPr lang="tr-TR" dirty="0"/>
              <a:t>• </a:t>
            </a:r>
            <a:r>
              <a:rPr lang="tr-TR" dirty="0" err="1">
                <a:solidFill>
                  <a:srgbClr val="C00000"/>
                </a:solidFill>
              </a:rPr>
              <a:t>MDROut</a:t>
            </a:r>
            <a:r>
              <a:rPr lang="tr-TR" dirty="0">
                <a:solidFill>
                  <a:srgbClr val="C00000"/>
                </a:solidFill>
              </a:rPr>
              <a:t> (10 Bit): </a:t>
            </a:r>
            <a:r>
              <a:rPr lang="tr-TR" dirty="0"/>
              <a:t>Memory Data </a:t>
            </a:r>
            <a:r>
              <a:rPr lang="tr-TR" dirty="0" err="1"/>
              <a:t>Register</a:t>
            </a:r>
            <a:r>
              <a:rPr lang="tr-TR" dirty="0"/>
              <a:t>, </a:t>
            </a:r>
            <a:r>
              <a:rPr lang="tr-TR" dirty="0" err="1"/>
              <a:t>RAM’den</a:t>
            </a:r>
            <a:r>
              <a:rPr lang="tr-TR" dirty="0"/>
              <a:t> veri okunacağı zaman kullanılan saklayıcıdır. </a:t>
            </a:r>
            <a:r>
              <a:rPr lang="tr-TR" dirty="0" err="1"/>
              <a:t>RAM’in</a:t>
            </a:r>
            <a:r>
              <a:rPr lang="tr-TR" dirty="0"/>
              <a:t> bir </a:t>
            </a:r>
            <a:r>
              <a:rPr lang="tr-TR" dirty="0" err="1"/>
              <a:t>lokasyonu</a:t>
            </a:r>
            <a:r>
              <a:rPr lang="tr-TR" dirty="0"/>
              <a:t> 10 bit olmasından dolayı, saklayıcı 10 bittir. Saklayıcı </a:t>
            </a:r>
            <a:r>
              <a:rPr lang="tr-TR" dirty="0" err="1"/>
              <a:t>RAM’in</a:t>
            </a:r>
            <a:r>
              <a:rPr lang="tr-TR" dirty="0"/>
              <a:t> içerisindedir.</a:t>
            </a:r>
          </a:p>
          <a:p>
            <a:r>
              <a:rPr lang="tr-TR" dirty="0"/>
              <a:t> • </a:t>
            </a:r>
            <a:r>
              <a:rPr lang="tr-TR" dirty="0">
                <a:solidFill>
                  <a:srgbClr val="C00000"/>
                </a:solidFill>
              </a:rPr>
              <a:t>IR (10 Bit): </a:t>
            </a:r>
            <a:r>
              <a:rPr lang="tr-TR" dirty="0" err="1"/>
              <a:t>Instruction</a:t>
            </a:r>
            <a:r>
              <a:rPr lang="tr-TR" dirty="0"/>
              <a:t> </a:t>
            </a:r>
            <a:r>
              <a:rPr lang="tr-TR" dirty="0" err="1"/>
              <a:t>Register</a:t>
            </a:r>
            <a:r>
              <a:rPr lang="tr-TR" dirty="0"/>
              <a:t>, </a:t>
            </a:r>
            <a:r>
              <a:rPr lang="tr-TR" dirty="0" err="1"/>
              <a:t>RAM’den</a:t>
            </a:r>
            <a:r>
              <a:rPr lang="tr-TR" dirty="0"/>
              <a:t> okunan kodun (</a:t>
            </a:r>
            <a:r>
              <a:rPr lang="tr-TR" dirty="0" err="1"/>
              <a:t>instruction</a:t>
            </a:r>
            <a:r>
              <a:rPr lang="tr-TR" dirty="0"/>
              <a:t>) saklandığı saklayıcıdır. • </a:t>
            </a:r>
            <a:r>
              <a:rPr lang="tr-TR" dirty="0">
                <a:solidFill>
                  <a:srgbClr val="C00000"/>
                </a:solidFill>
              </a:rPr>
              <a:t>ACC (10 Bit): </a:t>
            </a:r>
            <a:r>
              <a:rPr lang="tr-TR" dirty="0" err="1"/>
              <a:t>Accumulator</a:t>
            </a:r>
            <a:r>
              <a:rPr lang="tr-TR" dirty="0"/>
              <a:t>, aritmetik işlem sonuçlarının tutulduğu saklayıcıdır.</a:t>
            </a:r>
          </a:p>
        </p:txBody>
      </p:sp>
    </p:spTree>
    <p:extLst>
      <p:ext uri="{BB962C8B-B14F-4D97-AF65-F5344CB8AC3E}">
        <p14:creationId xmlns:p14="http://schemas.microsoft.com/office/powerpoint/2010/main" val="96752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2B4340C0-9FFE-484B-B571-FCDB20A0F8CD}"/>
              </a:ext>
            </a:extLst>
          </p:cNvPr>
          <p:cNvSpPr txBox="1"/>
          <p:nvPr/>
        </p:nvSpPr>
        <p:spPr>
          <a:xfrm>
            <a:off x="721453" y="897622"/>
            <a:ext cx="848127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rgbClr val="C00000"/>
                </a:solidFill>
              </a:rPr>
              <a:t>Kontrol Ünitesi:</a:t>
            </a:r>
          </a:p>
          <a:p>
            <a:r>
              <a:rPr lang="tr-TR" dirty="0"/>
              <a:t>Saklayıcılar, Aritmetik İşlem Ünitesi ve </a:t>
            </a:r>
            <a:r>
              <a:rPr lang="tr-TR" dirty="0" err="1"/>
              <a:t>RAM’e</a:t>
            </a:r>
            <a:r>
              <a:rPr lang="tr-TR" dirty="0"/>
              <a:t> verilerin birbirleri arasında transferinden sorumludurlar. İşlemci içi veri akışını yönetir.</a:t>
            </a:r>
          </a:p>
          <a:p>
            <a:endParaRPr lang="tr-TR" dirty="0"/>
          </a:p>
          <a:p>
            <a:endParaRPr lang="tr-TR" dirty="0"/>
          </a:p>
          <a:p>
            <a:endParaRPr lang="tr-TR" sz="2000" dirty="0"/>
          </a:p>
          <a:p>
            <a:r>
              <a:rPr lang="tr-TR" sz="2000" dirty="0">
                <a:solidFill>
                  <a:srgbClr val="C00000"/>
                </a:solidFill>
              </a:rPr>
              <a:t>İşlem Ünitesi (ALU, </a:t>
            </a:r>
            <a:r>
              <a:rPr lang="tr-TR" sz="2000" dirty="0" err="1">
                <a:solidFill>
                  <a:srgbClr val="C00000"/>
                </a:solidFill>
              </a:rPr>
              <a:t>Arithmetic</a:t>
            </a:r>
            <a:r>
              <a:rPr lang="tr-TR" sz="2000" dirty="0">
                <a:solidFill>
                  <a:srgbClr val="C00000"/>
                </a:solidFill>
              </a:rPr>
              <a:t> </a:t>
            </a:r>
            <a:r>
              <a:rPr lang="tr-TR" sz="2000" dirty="0" err="1">
                <a:solidFill>
                  <a:srgbClr val="C00000"/>
                </a:solidFill>
              </a:rPr>
              <a:t>Logic</a:t>
            </a:r>
            <a:r>
              <a:rPr lang="tr-TR" sz="2000" dirty="0">
                <a:solidFill>
                  <a:srgbClr val="C00000"/>
                </a:solidFill>
              </a:rPr>
              <a:t> </a:t>
            </a:r>
            <a:r>
              <a:rPr lang="tr-TR" sz="2000" dirty="0" err="1">
                <a:solidFill>
                  <a:srgbClr val="C00000"/>
                </a:solidFill>
              </a:rPr>
              <a:t>Unit</a:t>
            </a:r>
            <a:r>
              <a:rPr lang="tr-TR" sz="2000" dirty="0">
                <a:solidFill>
                  <a:srgbClr val="C00000"/>
                </a:solidFill>
              </a:rPr>
              <a:t>):</a:t>
            </a:r>
          </a:p>
          <a:p>
            <a:r>
              <a:rPr lang="tr-TR" dirty="0"/>
              <a:t>Aritmetik işlemlerin gerçekleştirildiği bölümdür. FB-CPU’da 4 adet aritmetik işlem vardır. Bunlar toplama, çıkartma, çarpma ve bölmedir, gelen operasyon koduna göre işlemleri gerçekleştirip ACC saklayıcısına yazmaktadır.</a:t>
            </a:r>
            <a:endParaRPr lang="tr-TR" dirty="0">
              <a:solidFill>
                <a:srgbClr val="C00000"/>
              </a:solidFill>
            </a:endParaRPr>
          </a:p>
          <a:p>
            <a:endParaRPr lang="tr-T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90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Ağ Göz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Ağ Göz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498</Words>
  <Application>Microsoft Office PowerPoint</Application>
  <PresentationFormat>Geniş ekran</PresentationFormat>
  <Paragraphs>42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Ağ Gözü</vt:lpstr>
      <vt:lpstr>PowerPoint Sunusu</vt:lpstr>
      <vt:lpstr>PROJENİN amacı:</vt:lpstr>
      <vt:lpstr>Kullanılan araçlar:</vt:lpstr>
      <vt:lpstr>FB-CPU:</vt:lpstr>
      <vt:lpstr>İşlemci;  •Bellek (RAM)  •Saklayıcılar  •Kontrol Ünitesi  •Aritmetik İşlem Ünitesi  yapılarını içermektedir. </vt:lpstr>
      <vt:lpstr>bellek(ram)</vt:lpstr>
      <vt:lpstr>saklayıcılar</vt:lpstr>
      <vt:lpstr>PowerPoint Sunusu</vt:lpstr>
      <vt:lpstr>PowerPoint Sunusu</vt:lpstr>
      <vt:lpstr>PowerPoint Sunusu</vt:lpstr>
      <vt:lpstr>PowerPoint Sunusu</vt:lpstr>
      <vt:lpstr>PowerPoint Sunusu</vt:lpstr>
      <vt:lpstr>Durum 2:</vt:lpstr>
      <vt:lpstr>Durum 3:</vt:lpstr>
      <vt:lpstr>Projeyi hazırlayanlar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</dc:title>
  <dc:creator>HÜSEYİN BERK IŞILDAK</dc:creator>
  <cp:lastModifiedBy>HÜSEYİN BERK IŞILDAK</cp:lastModifiedBy>
  <cp:revision>24</cp:revision>
  <dcterms:created xsi:type="dcterms:W3CDTF">2020-01-10T07:49:37Z</dcterms:created>
  <dcterms:modified xsi:type="dcterms:W3CDTF">2020-01-13T07:15:40Z</dcterms:modified>
</cp:coreProperties>
</file>