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6" r:id="rId1"/>
  </p:sldMasterIdLst>
  <p:notesMasterIdLst>
    <p:notesMasterId r:id="rId38"/>
  </p:notesMasterIdLst>
  <p:handoutMasterIdLst>
    <p:handoutMasterId r:id="rId39"/>
  </p:handoutMasterIdLst>
  <p:sldIdLst>
    <p:sldId id="299" r:id="rId2"/>
    <p:sldId id="305" r:id="rId3"/>
    <p:sldId id="301" r:id="rId4"/>
    <p:sldId id="306" r:id="rId5"/>
    <p:sldId id="307" r:id="rId6"/>
    <p:sldId id="302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23" r:id="rId17"/>
    <p:sldId id="337" r:id="rId18"/>
    <p:sldId id="326" r:id="rId19"/>
    <p:sldId id="327" r:id="rId20"/>
    <p:sldId id="332" r:id="rId21"/>
    <p:sldId id="335" r:id="rId22"/>
    <p:sldId id="329" r:id="rId23"/>
    <p:sldId id="330" r:id="rId24"/>
    <p:sldId id="334" r:id="rId25"/>
    <p:sldId id="333" r:id="rId26"/>
    <p:sldId id="325" r:id="rId27"/>
    <p:sldId id="328" r:id="rId28"/>
    <p:sldId id="331" r:id="rId29"/>
    <p:sldId id="318" r:id="rId30"/>
    <p:sldId id="319" r:id="rId31"/>
    <p:sldId id="322" r:id="rId32"/>
    <p:sldId id="320" r:id="rId33"/>
    <p:sldId id="321" r:id="rId34"/>
    <p:sldId id="336" r:id="rId35"/>
    <p:sldId id="317" r:id="rId36"/>
    <p:sldId id="303" r:id="rId37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0000"/>
    <a:srgbClr val="C20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06" autoAdjust="0"/>
    <p:restoredTop sz="91736" autoAdjust="0"/>
  </p:normalViewPr>
  <p:slideViewPr>
    <p:cSldViewPr snapToGrid="0" snapToObjects="1">
      <p:cViewPr varScale="1">
        <p:scale>
          <a:sx n="79" d="100"/>
          <a:sy n="79" d="100"/>
        </p:scale>
        <p:origin x="1373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0B184D6-414C-4079-A8E9-CF042533179D}" type="datetimeFigureOut">
              <a:rPr lang="en-US"/>
              <a:pPr>
                <a:defRPr/>
              </a:pPr>
              <a:t>4/24/2024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9FA0BCA-FC10-49BE-A2F8-BA289E01C4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248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744B1B0-25C3-42D6-ACEC-11FE153FC81F}" type="datetimeFigureOut">
              <a:rPr lang="en-US"/>
              <a:pPr>
                <a:defRPr/>
              </a:pPr>
              <a:t>4/24/2024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noProof="0"/>
              <a:t>Click to edit Master text styles</a:t>
            </a:r>
          </a:p>
          <a:p>
            <a:pPr lvl="1"/>
            <a:r>
              <a:rPr lang="tr-TR" noProof="0"/>
              <a:t>Second level</a:t>
            </a:r>
          </a:p>
          <a:p>
            <a:pPr lvl="2"/>
            <a:r>
              <a:rPr lang="tr-TR" noProof="0"/>
              <a:t>Third level</a:t>
            </a:r>
          </a:p>
          <a:p>
            <a:pPr lvl="3"/>
            <a:r>
              <a:rPr lang="tr-TR" noProof="0"/>
              <a:t>Fourth level</a:t>
            </a:r>
          </a:p>
          <a:p>
            <a:pPr lvl="4"/>
            <a:r>
              <a:rPr lang="tr-TR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03AAD37-8495-4358-975D-7F228E51A6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867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fld id="{0B0C1EA2-0501-4755-8F2E-43AE1F036A88}" type="slidenum">
              <a:rPr lang="en-US">
                <a:latin typeface="Calibri" panose="020F0502020204030204" pitchFamily="34" charset="0"/>
              </a:rPr>
              <a:pPr/>
              <a:t>1</a:t>
            </a:fld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>
              <a:latin typeface="Arial" panose="020B0604020202020204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1831345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-4763"/>
            <a:ext cx="9153526" cy="6867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6"/>
          <p:cNvSpPr txBox="1">
            <a:spLocks noChangeArrowheads="1"/>
          </p:cNvSpPr>
          <p:nvPr userDrawn="1"/>
        </p:nvSpPr>
        <p:spPr bwMode="auto">
          <a:xfrm>
            <a:off x="4953000" y="2179796"/>
            <a:ext cx="39624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defRPr/>
            </a:pPr>
            <a:r>
              <a:rPr lang="tr-TR" b="1" dirty="0">
                <a:solidFill>
                  <a:schemeClr val="bg1"/>
                </a:solidFill>
                <a:latin typeface="Century Gothic" panose="020B0502020202020204" pitchFamily="34" charset="0"/>
              </a:rPr>
              <a:t>TITLE</a:t>
            </a:r>
            <a:r>
              <a:rPr lang="tr-TR" b="1" baseline="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tr-TR" b="1" dirty="0">
                <a:solidFill>
                  <a:schemeClr val="bg1"/>
                </a:solidFill>
                <a:latin typeface="Century Gothic" panose="020B0502020202020204" pitchFamily="34" charset="0"/>
              </a:rPr>
              <a:t>CENTURY GOTHIC</a:t>
            </a:r>
            <a:r>
              <a:rPr lang="tr-TR" b="1" baseline="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BOLD 18 PUNTO</a:t>
            </a:r>
          </a:p>
          <a:p>
            <a:pPr eaLnBrk="1" hangingPunct="1">
              <a:defRPr/>
            </a:pPr>
            <a:endParaRPr lang="tr-TR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tr-TR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r>
              <a:rPr lang="tr-T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Presenter or</a:t>
            </a:r>
            <a:r>
              <a:rPr lang="en-US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tr-T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METU EEE Century Gothic</a:t>
            </a:r>
            <a:r>
              <a:rPr lang="tr-TR" sz="1400" b="1" baseline="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Regular 14 Punto</a:t>
            </a:r>
          </a:p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tr-TR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tr-TR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April 29, 2014</a:t>
            </a:r>
          </a:p>
          <a:p>
            <a:pPr eaLnBrk="1" hangingPunct="1">
              <a:defRPr/>
            </a:pPr>
            <a:r>
              <a:rPr lang="tr-T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Place</a:t>
            </a: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dirty="0">
              <a:latin typeface="BentonSansTRUReg"/>
            </a:endParaRPr>
          </a:p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641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styles</a:t>
            </a:r>
            <a:endParaRPr lang="tr-TR" dirty="0"/>
          </a:p>
          <a:p>
            <a:pPr lvl="1"/>
            <a:r>
              <a:rPr lang="tr-TR" dirty="0"/>
              <a:t>Second </a:t>
            </a:r>
            <a:r>
              <a:rPr lang="tr-TR" dirty="0" err="1"/>
              <a:t>level</a:t>
            </a:r>
            <a:endParaRPr lang="tr-TR" dirty="0"/>
          </a:p>
          <a:p>
            <a:pPr lvl="2"/>
            <a:r>
              <a:rPr lang="tr-TR" dirty="0"/>
              <a:t>Third </a:t>
            </a:r>
            <a:r>
              <a:rPr lang="tr-TR" dirty="0" err="1"/>
              <a:t>level</a:t>
            </a:r>
            <a:endParaRPr lang="tr-TR" dirty="0"/>
          </a:p>
          <a:p>
            <a:pPr lvl="3"/>
            <a:r>
              <a:rPr lang="tr-TR" dirty="0" err="1"/>
              <a:t>Fourth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tr-TR" dirty="0"/>
          </a:p>
          <a:p>
            <a:pPr lvl="4"/>
            <a:r>
              <a:rPr lang="tr-TR" dirty="0" err="1"/>
              <a:t>Fifth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8F797-6006-4DDA-AFE9-456F280FE6C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0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styles</a:t>
            </a:r>
            <a:endParaRPr lang="tr-TR" dirty="0"/>
          </a:p>
          <a:p>
            <a:pPr lvl="1"/>
            <a:r>
              <a:rPr lang="tr-TR" dirty="0"/>
              <a:t>Second </a:t>
            </a:r>
            <a:r>
              <a:rPr lang="tr-TR" dirty="0" err="1"/>
              <a:t>level</a:t>
            </a:r>
            <a:endParaRPr lang="tr-TR" dirty="0"/>
          </a:p>
          <a:p>
            <a:pPr lvl="2"/>
            <a:r>
              <a:rPr lang="tr-TR" dirty="0"/>
              <a:t>Third </a:t>
            </a:r>
            <a:r>
              <a:rPr lang="tr-TR" dirty="0" err="1"/>
              <a:t>level</a:t>
            </a:r>
            <a:endParaRPr lang="tr-TR" dirty="0"/>
          </a:p>
          <a:p>
            <a:pPr lvl="3"/>
            <a:r>
              <a:rPr lang="tr-TR" dirty="0" err="1"/>
              <a:t>Fourth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tr-TR" dirty="0"/>
          </a:p>
          <a:p>
            <a:pPr lvl="4"/>
            <a:r>
              <a:rPr lang="tr-TR" dirty="0" err="1"/>
              <a:t>Fifth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44FCBF-405F-4A2C-9F91-3B58965D54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Date Placeholder 9"/>
          <p:cNvSpPr>
            <a:spLocks noGrp="1"/>
          </p:cNvSpPr>
          <p:nvPr>
            <p:ph type="dt" sz="half" idx="13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636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012164-718A-4733-A653-425A1A482A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3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024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6B82CF-D217-463E-A20B-B8F45CA884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endParaRPr lang="en-US" dirty="0"/>
          </a:p>
        </p:txBody>
      </p:sp>
      <p:sp>
        <p:nvSpPr>
          <p:cNvPr id="8" name="Date Placeholder 9"/>
          <p:cNvSpPr>
            <a:spLocks noGrp="1"/>
          </p:cNvSpPr>
          <p:nvPr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76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425A4F-61D9-44C1-AA71-D696DB2FF1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18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495800" y="5162550"/>
            <a:ext cx="48514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/>
            <a:r>
              <a:rPr lang="tr-TR" sz="2200" b="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Thank you for your attention</a:t>
            </a:r>
            <a:r>
              <a:rPr lang="en-US" sz="2200" b="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5506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8"/>
          <p:cNvGrpSpPr>
            <a:grpSpLocks/>
          </p:cNvGrpSpPr>
          <p:nvPr userDrawn="1"/>
        </p:nvGrpSpPr>
        <p:grpSpPr bwMode="auto">
          <a:xfrm>
            <a:off x="0" y="6523038"/>
            <a:ext cx="9144000" cy="334962"/>
            <a:chOff x="0" y="6522510"/>
            <a:chExt cx="9144000" cy="335489"/>
          </a:xfrm>
        </p:grpSpPr>
        <p:sp>
          <p:nvSpPr>
            <p:cNvPr id="16" name="Rectangle 15"/>
            <p:cNvSpPr/>
            <p:nvPr userDrawn="1"/>
          </p:nvSpPr>
          <p:spPr>
            <a:xfrm>
              <a:off x="0" y="6522510"/>
              <a:ext cx="9144000" cy="335489"/>
            </a:xfrm>
            <a:prstGeom prst="rect">
              <a:avLst/>
            </a:prstGeom>
            <a:solidFill>
              <a:srgbClr val="C2002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1034" name="Picture 1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0597" y="6573313"/>
              <a:ext cx="407670" cy="26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Freeform 6"/>
          <p:cNvSpPr>
            <a:spLocks/>
          </p:cNvSpPr>
          <p:nvPr userDrawn="1"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28" name="Title Placeholder 8"/>
          <p:cNvSpPr>
            <a:spLocks noGrp="1"/>
          </p:cNvSpPr>
          <p:nvPr userDrawn="1">
            <p:ph type="title"/>
          </p:nvPr>
        </p:nvSpPr>
        <p:spPr bwMode="auto">
          <a:xfrm>
            <a:off x="457200" y="338138"/>
            <a:ext cx="8229600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endParaRPr lang="en-US" dirty="0"/>
          </a:p>
        </p:txBody>
      </p:sp>
      <p:sp>
        <p:nvSpPr>
          <p:cNvPr id="1029" name="Text Placeholder 29"/>
          <p:cNvSpPr>
            <a:spLocks noGrp="1"/>
          </p:cNvSpPr>
          <p:nvPr userDrawn="1">
            <p:ph type="body" idx="1"/>
          </p:nvPr>
        </p:nvSpPr>
        <p:spPr bwMode="auto">
          <a:xfrm>
            <a:off x="457200" y="1430338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dirty="0"/>
              <a:t>Click to edit Master text styles</a:t>
            </a:r>
          </a:p>
          <a:p>
            <a:pPr lvl="1"/>
            <a:r>
              <a:rPr lang="tr-TR" dirty="0"/>
              <a:t>Second level</a:t>
            </a:r>
          </a:p>
          <a:p>
            <a:pPr lvl="2"/>
            <a:r>
              <a:rPr lang="tr-TR" dirty="0"/>
              <a:t>Third level</a:t>
            </a:r>
          </a:p>
          <a:p>
            <a:pPr lvl="3"/>
            <a:r>
              <a:rPr lang="tr-TR" dirty="0" err="1"/>
              <a:t>Fourth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tr-TR" dirty="0"/>
          </a:p>
          <a:p>
            <a:pPr lvl="4"/>
            <a:r>
              <a:rPr lang="tr-TR" dirty="0" err="1"/>
              <a:t>Fifth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 userDrawn="1"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 userDrawn="1">
            <p:ph type="sldNum" sz="quarter" idx="4"/>
          </p:nvPr>
        </p:nvSpPr>
        <p:spPr>
          <a:xfrm>
            <a:off x="8110538" y="6523038"/>
            <a:ext cx="576262" cy="2667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F2F2F2"/>
                </a:solidFill>
              </a:defRPr>
            </a:lvl1pPr>
          </a:lstStyle>
          <a:p>
            <a:pPr>
              <a:defRPr/>
            </a:pPr>
            <a:fld id="{A8C510B8-6146-408D-9D98-5CB7764006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6" r:id="rId7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595959"/>
          </a:solidFill>
          <a:latin typeface="Century Gothic" panose="020B0502020202020204" pitchFamily="34" charset="0"/>
          <a:ea typeface="Century Gothic" panose="020B0502020202020204" pitchFamily="34" charset="0"/>
          <a:cs typeface="Century Gothic" panose="020B0502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1pPr>
      <a:lvl2pPr marL="639763" indent="-457200" algn="l" rtl="0" eaLnBrk="0" fontAlgn="base" hangingPunct="0">
        <a:spcBef>
          <a:spcPts val="438"/>
        </a:spcBef>
        <a:spcAft>
          <a:spcPct val="0"/>
        </a:spcAft>
        <a:buClr>
          <a:schemeClr val="accent1"/>
        </a:buClr>
        <a:buSzPct val="8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2pPr>
      <a:lvl3pPr marL="914400" indent="-4572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3pPr>
      <a:lvl4pPr marL="1187450" indent="-45720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4pPr>
      <a:lvl5pPr marL="1462088" indent="-45720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g-inc.com/Media/Magnetics/Datasheets/0R45530EC.pd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cdn.ozdisan.com/ETicaret_Dosya/652386_243124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cdn.ozdisan.com/ETicaret_Dosya/483083_5853486.pdf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pdf.direnc.net/upload/10uh-12x12-datasheet.pdf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cdn.ozdisan.com/ETicaret_Dosya/342170_703953.pdf" TargetMode="External"/><Relationship Id="rId2" Type="http://schemas.openxmlformats.org/officeDocument/2006/relationships/hyperlink" Target="https://cdn.ozdisan.com/ETicaret_Dosya/465839_6115297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dn.ozdisan.com/ETicaret_Dosya/501245_5372110.pdf" TargetMode="External"/><Relationship Id="rId4" Type="http://schemas.openxmlformats.org/officeDocument/2006/relationships/hyperlink" Target="https://pdf.direnc.net/upload/acs712-datasheet.pdf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cdn.ozdisan.com/ETicaret_Dosya/342170_703953.pdf" TargetMode="Externa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tr-TR" b="1" dirty="0"/>
              <a:t>3. </a:t>
            </a:r>
            <a:r>
              <a:rPr lang="tr-TR" b="1" dirty="0" err="1"/>
              <a:t>Magnetic</a:t>
            </a:r>
            <a:r>
              <a:rPr lang="tr-TR" b="1" dirty="0"/>
              <a:t>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2400" b="1" dirty="0">
                <a:solidFill>
                  <a:srgbClr val="1F2328"/>
                </a:solidFill>
                <a:highlight>
                  <a:srgbClr val="FFFFFF"/>
                </a:highlight>
              </a:rPr>
              <a:t> </a:t>
            </a:r>
            <a:r>
              <a:rPr lang="tr-TR" sz="2200" b="1" dirty="0" err="1">
                <a:solidFill>
                  <a:srgbClr val="1F2328"/>
                </a:solidFill>
                <a:highlight>
                  <a:srgbClr val="FFFFFF"/>
                </a:highlight>
              </a:rPr>
              <a:t>Core</a:t>
            </a:r>
            <a:r>
              <a:rPr lang="tr-TR" sz="2200" b="1" dirty="0">
                <a:solidFill>
                  <a:srgbClr val="1F2328"/>
                </a:solidFill>
                <a:highlight>
                  <a:srgbClr val="FFFFFF"/>
                </a:highlight>
              </a:rPr>
              <a:t> </a:t>
            </a:r>
            <a:r>
              <a:rPr lang="tr-TR" sz="2200" b="1" dirty="0" err="1">
                <a:solidFill>
                  <a:srgbClr val="1F2328"/>
                </a:solidFill>
                <a:highlight>
                  <a:srgbClr val="FFFFFF"/>
                </a:highlight>
              </a:rPr>
              <a:t>Selection</a:t>
            </a:r>
            <a:r>
              <a:rPr lang="tr-TR" sz="2200" b="1" dirty="0">
                <a:solidFill>
                  <a:srgbClr val="1F2328"/>
                </a:solidFill>
                <a:highlight>
                  <a:srgbClr val="FFFFFF"/>
                </a:highlight>
              </a:rPr>
              <a:t>: </a:t>
            </a:r>
          </a:p>
          <a:p>
            <a:pPr algn="just"/>
            <a:r>
              <a:rPr lang="tr-TR" sz="2400" dirty="0" err="1">
                <a:solidFill>
                  <a:srgbClr val="1F2328"/>
                </a:solidFill>
                <a:highlight>
                  <a:srgbClr val="FFFFFF"/>
                </a:highlight>
              </a:rPr>
              <a:t>Aim</a:t>
            </a:r>
            <a:r>
              <a:rPr lang="tr-TR" sz="2400" dirty="0">
                <a:solidFill>
                  <a:srgbClr val="1F2328"/>
                </a:solidFill>
                <a:highlight>
                  <a:srgbClr val="FFFFFF"/>
                </a:highlight>
              </a:rPr>
              <a:t>: </a:t>
            </a:r>
            <a:r>
              <a:rPr lang="tr-TR" sz="2400" dirty="0" err="1">
                <a:solidFill>
                  <a:srgbClr val="1F2328"/>
                </a:solidFill>
                <a:highlight>
                  <a:srgbClr val="FFFFFF"/>
                </a:highlight>
              </a:rPr>
              <a:t>Operate</a:t>
            </a:r>
            <a:r>
              <a:rPr lang="tr-TR" sz="2400" dirty="0">
                <a:solidFill>
                  <a:srgbClr val="1F2328"/>
                </a:solidFill>
                <a:highlight>
                  <a:srgbClr val="FFFFFF"/>
                </a:highlight>
              </a:rPr>
              <a:t> </a:t>
            </a:r>
            <a:r>
              <a:rPr lang="tr-TR" sz="2400" dirty="0" err="1">
                <a:solidFill>
                  <a:srgbClr val="1F2328"/>
                </a:solidFill>
                <a:highlight>
                  <a:srgbClr val="FFFFFF"/>
                </a:highlight>
              </a:rPr>
              <a:t>around</a:t>
            </a:r>
            <a:r>
              <a:rPr lang="tr-TR" sz="2400" dirty="0">
                <a:solidFill>
                  <a:srgbClr val="1F2328"/>
                </a:solidFill>
                <a:highlight>
                  <a:srgbClr val="FFFFFF"/>
                </a:highlight>
              </a:rPr>
              <a:t> 100mT </a:t>
            </a:r>
            <a:r>
              <a:rPr lang="tr-TR" sz="2400" dirty="0" err="1">
                <a:solidFill>
                  <a:srgbClr val="1F2328"/>
                </a:solidFill>
                <a:highlight>
                  <a:srgbClr val="FFFFFF"/>
                </a:highlight>
              </a:rPr>
              <a:t>to</a:t>
            </a:r>
            <a:r>
              <a:rPr lang="tr-TR" sz="2400" dirty="0">
                <a:solidFill>
                  <a:srgbClr val="1F2328"/>
                </a:solidFill>
                <a:highlight>
                  <a:srgbClr val="FFFFFF"/>
                </a:highlight>
              </a:rPr>
              <a:t> minimize </a:t>
            </a:r>
            <a:r>
              <a:rPr lang="tr-TR" sz="2400" dirty="0" err="1">
                <a:solidFill>
                  <a:srgbClr val="1F2328"/>
                </a:solidFill>
                <a:highlight>
                  <a:srgbClr val="FFFFFF"/>
                </a:highlight>
              </a:rPr>
              <a:t>losses</a:t>
            </a:r>
            <a:r>
              <a:rPr lang="tr-TR" sz="2400" dirty="0">
                <a:solidFill>
                  <a:srgbClr val="1F2328"/>
                </a:solidFill>
                <a:highlight>
                  <a:srgbClr val="FFFFFF"/>
                </a:highlight>
              </a:rPr>
              <a:t>.</a:t>
            </a:r>
          </a:p>
          <a:p>
            <a:pPr algn="just"/>
            <a:r>
              <a:rPr lang="tr-TR" sz="2400" dirty="0" err="1">
                <a:solidFill>
                  <a:srgbClr val="1F2328"/>
                </a:solidFill>
                <a:highlight>
                  <a:srgbClr val="FFFFFF"/>
                </a:highlight>
              </a:rPr>
              <a:t>Disadvantage</a:t>
            </a:r>
            <a:r>
              <a:rPr lang="tr-TR" sz="2400" dirty="0">
                <a:solidFill>
                  <a:srgbClr val="1F2328"/>
                </a:solidFill>
                <a:highlight>
                  <a:srgbClr val="FFFFFF"/>
                </a:highlight>
              </a:rPr>
              <a:t>: Volume </a:t>
            </a:r>
            <a:r>
              <a:rPr lang="tr-TR" sz="2400" dirty="0" err="1">
                <a:solidFill>
                  <a:srgbClr val="1F2328"/>
                </a:solidFill>
                <a:highlight>
                  <a:srgbClr val="FFFFFF"/>
                </a:highlight>
              </a:rPr>
              <a:t>increase</a:t>
            </a:r>
            <a:r>
              <a:rPr lang="tr-TR" sz="2400" dirty="0">
                <a:solidFill>
                  <a:srgbClr val="1F2328"/>
                </a:solidFill>
                <a:highlight>
                  <a:srgbClr val="FFFFFF"/>
                </a:highlight>
              </a:rPr>
              <a:t>. </a:t>
            </a:r>
            <a:r>
              <a:rPr lang="tr-TR" sz="2400" dirty="0" err="1">
                <a:solidFill>
                  <a:srgbClr val="1F2328"/>
                </a:solidFill>
                <a:highlight>
                  <a:srgbClr val="FFFFFF"/>
                </a:highlight>
              </a:rPr>
              <a:t>Losses</a:t>
            </a:r>
            <a:r>
              <a:rPr lang="tr-TR" sz="2400" dirty="0">
                <a:solidFill>
                  <a:srgbClr val="1F2328"/>
                </a:solidFill>
                <a:highlight>
                  <a:srgbClr val="FFFFFF"/>
                </a:highlight>
              </a:rPr>
              <a:t> </a:t>
            </a:r>
            <a:r>
              <a:rPr lang="tr-TR" sz="2400" dirty="0" err="1">
                <a:solidFill>
                  <a:srgbClr val="1F2328"/>
                </a:solidFill>
                <a:highlight>
                  <a:srgbClr val="FFFFFF"/>
                </a:highlight>
              </a:rPr>
              <a:t>might</a:t>
            </a:r>
            <a:r>
              <a:rPr lang="tr-TR" sz="2400" dirty="0">
                <a:solidFill>
                  <a:srgbClr val="1F2328"/>
                </a:solidFill>
                <a:highlight>
                  <a:srgbClr val="FFFFFF"/>
                </a:highlight>
              </a:rPr>
              <a:t> </a:t>
            </a:r>
            <a:r>
              <a:rPr lang="tr-TR" sz="2400" dirty="0" err="1">
                <a:solidFill>
                  <a:srgbClr val="1F2328"/>
                </a:solidFill>
                <a:highlight>
                  <a:srgbClr val="FFFFFF"/>
                </a:highlight>
              </a:rPr>
              <a:t>increase</a:t>
            </a:r>
            <a:r>
              <a:rPr lang="tr-TR" sz="2400" dirty="0">
                <a:solidFill>
                  <a:srgbClr val="1F2328"/>
                </a:solidFill>
                <a:highlight>
                  <a:srgbClr val="FFFFFF"/>
                </a:highlight>
              </a:rPr>
              <a:t>. </a:t>
            </a:r>
            <a:r>
              <a:rPr lang="tr-TR" sz="2400" b="1" dirty="0">
                <a:solidFill>
                  <a:srgbClr val="1F2328"/>
                </a:solidFill>
                <a:highlight>
                  <a:srgbClr val="FFFFFF"/>
                </a:highlight>
              </a:rPr>
              <a:t> </a:t>
            </a:r>
          </a:p>
          <a:p>
            <a:pPr algn="just"/>
            <a:r>
              <a:rPr lang="tr-TR" sz="2400" dirty="0" err="1">
                <a:solidFill>
                  <a:srgbClr val="1F2328"/>
                </a:solidFill>
                <a:highlight>
                  <a:srgbClr val="FFFFFF"/>
                </a:highlight>
              </a:rPr>
              <a:t>Choose</a:t>
            </a:r>
            <a:r>
              <a:rPr lang="tr-TR" sz="2400" dirty="0">
                <a:solidFill>
                  <a:srgbClr val="1F2328"/>
                </a:solidFill>
                <a:highlight>
                  <a:srgbClr val="FFFFFF"/>
                </a:highlight>
              </a:rPr>
              <a:t> </a:t>
            </a:r>
            <a:r>
              <a:rPr lang="tr-TR" sz="2400" dirty="0" err="1">
                <a:solidFill>
                  <a:srgbClr val="1F2328"/>
                </a:solidFill>
                <a:highlight>
                  <a:srgbClr val="FFFFFF"/>
                </a:highlight>
              </a:rPr>
              <a:t>ferrite</a:t>
            </a:r>
            <a:r>
              <a:rPr lang="tr-TR" sz="2400" dirty="0">
                <a:solidFill>
                  <a:srgbClr val="1F2328"/>
                </a:solidFill>
                <a:highlight>
                  <a:srgbClr val="FFFFFF"/>
                </a:highlight>
              </a:rPr>
              <a:t> </a:t>
            </a:r>
            <a:r>
              <a:rPr lang="tr-TR" sz="2400" dirty="0" err="1">
                <a:solidFill>
                  <a:srgbClr val="1F2328"/>
                </a:solidFill>
                <a:highlight>
                  <a:srgbClr val="FFFFFF"/>
                </a:highlight>
              </a:rPr>
              <a:t>core</a:t>
            </a:r>
            <a:r>
              <a:rPr lang="tr-TR" sz="2400" dirty="0">
                <a:solidFill>
                  <a:srgbClr val="1F2328"/>
                </a:solidFill>
                <a:highlight>
                  <a:srgbClr val="FFFFFF"/>
                </a:highlight>
              </a:rPr>
              <a:t> </a:t>
            </a:r>
            <a:r>
              <a:rPr lang="tr-TR" sz="2400" dirty="0">
                <a:solidFill>
                  <a:srgbClr val="1F2328"/>
                </a:solidFill>
                <a:highlight>
                  <a:srgbClr val="FFFFFF"/>
                </a:highlight>
                <a:sym typeface="Wingdings" panose="05000000000000000000" pitchFamily="2" charset="2"/>
              </a:rPr>
              <a:t> </a:t>
            </a:r>
            <a:r>
              <a:rPr lang="tr-TR" sz="2400" dirty="0" err="1">
                <a:solidFill>
                  <a:srgbClr val="1F2328"/>
                </a:solidFill>
                <a:highlight>
                  <a:srgbClr val="FFFFFF"/>
                </a:highlight>
                <a:sym typeface="Wingdings" panose="05000000000000000000" pitchFamily="2" charset="2"/>
              </a:rPr>
              <a:t>less</a:t>
            </a:r>
            <a:r>
              <a:rPr lang="tr-TR" sz="2400" dirty="0">
                <a:solidFill>
                  <a:srgbClr val="1F2328"/>
                </a:solidFill>
                <a:highlight>
                  <a:srgbClr val="FFFFFF"/>
                </a:highlight>
                <a:sym typeface="Wingdings" panose="05000000000000000000" pitchFamily="2" charset="2"/>
              </a:rPr>
              <a:t> </a:t>
            </a:r>
            <a:r>
              <a:rPr lang="tr-TR" sz="2400" dirty="0" err="1">
                <a:solidFill>
                  <a:srgbClr val="1F2328"/>
                </a:solidFill>
                <a:highlight>
                  <a:srgbClr val="FFFFFF"/>
                </a:highlight>
                <a:sym typeface="Wingdings" panose="05000000000000000000" pitchFamily="2" charset="2"/>
              </a:rPr>
              <a:t>leakage</a:t>
            </a:r>
            <a:r>
              <a:rPr lang="tr-TR" sz="2400" dirty="0">
                <a:solidFill>
                  <a:srgbClr val="1F2328"/>
                </a:solidFill>
                <a:highlight>
                  <a:srgbClr val="FFFFFF"/>
                </a:highlight>
                <a:sym typeface="Wingdings" panose="05000000000000000000" pitchFamily="2" charset="2"/>
              </a:rPr>
              <a:t>. </a:t>
            </a:r>
            <a:r>
              <a:rPr lang="tr-TR" sz="2400" dirty="0" err="1">
                <a:solidFill>
                  <a:srgbClr val="1F2328"/>
                </a:solidFill>
                <a:highlight>
                  <a:srgbClr val="FFFFFF"/>
                </a:highlight>
                <a:sym typeface="Wingdings" panose="05000000000000000000" pitchFamily="2" charset="2"/>
              </a:rPr>
              <a:t>Fringing</a:t>
            </a:r>
            <a:r>
              <a:rPr lang="tr-TR" sz="2400" dirty="0">
                <a:solidFill>
                  <a:srgbClr val="1F2328"/>
                </a:solidFill>
                <a:highlight>
                  <a:srgbClr val="FFFFFF"/>
                </a:highlight>
                <a:sym typeface="Wingdings" panose="05000000000000000000" pitchFamily="2" charset="2"/>
              </a:rPr>
              <a:t> </a:t>
            </a:r>
            <a:r>
              <a:rPr lang="tr-TR" sz="2400" dirty="0" err="1">
                <a:solidFill>
                  <a:srgbClr val="1F2328"/>
                </a:solidFill>
                <a:highlight>
                  <a:srgbClr val="FFFFFF"/>
                </a:highlight>
                <a:sym typeface="Wingdings" panose="05000000000000000000" pitchFamily="2" charset="2"/>
              </a:rPr>
              <a:t>fields</a:t>
            </a:r>
            <a:r>
              <a:rPr lang="tr-TR" sz="2400" dirty="0">
                <a:solidFill>
                  <a:srgbClr val="1F2328"/>
                </a:solidFill>
                <a:highlight>
                  <a:srgbClr val="FFFFFF"/>
                </a:highlight>
                <a:sym typeface="Wingdings" panose="05000000000000000000" pitchFamily="2" charset="2"/>
              </a:rPr>
              <a:t> problem </a:t>
            </a:r>
            <a:endParaRPr lang="tr-TR" sz="2400" dirty="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algn="just"/>
            <a:r>
              <a:rPr lang="tr-TR" sz="2400" dirty="0" err="1">
                <a:highlight>
                  <a:srgbClr val="FFFFFF"/>
                </a:highlight>
              </a:rPr>
              <a:t>Higher</a:t>
            </a:r>
            <a:r>
              <a:rPr lang="tr-TR" sz="2400" dirty="0">
                <a:highlight>
                  <a:srgbClr val="FFFFFF"/>
                </a:highlight>
              </a:rPr>
              <a:t> </a:t>
            </a:r>
            <a:r>
              <a:rPr lang="tr-TR" sz="2400" dirty="0" err="1">
                <a:highlight>
                  <a:srgbClr val="FFFFFF"/>
                </a:highlight>
              </a:rPr>
              <a:t>window</a:t>
            </a:r>
            <a:r>
              <a:rPr lang="tr-TR" sz="2400" dirty="0">
                <a:highlight>
                  <a:srgbClr val="FFFFFF"/>
                </a:highlight>
              </a:rPr>
              <a:t> </a:t>
            </a:r>
            <a:r>
              <a:rPr lang="tr-TR" sz="2400" dirty="0" err="1">
                <a:highlight>
                  <a:srgbClr val="FFFFFF"/>
                </a:highlight>
              </a:rPr>
              <a:t>area</a:t>
            </a:r>
            <a:r>
              <a:rPr lang="tr-TR" sz="2400" dirty="0">
                <a:highlight>
                  <a:srgbClr val="FFFFFF"/>
                </a:highlight>
              </a:rPr>
              <a:t> </a:t>
            </a:r>
            <a:r>
              <a:rPr lang="tr-TR" sz="2400" dirty="0">
                <a:highlight>
                  <a:srgbClr val="FFFFFF"/>
                </a:highlight>
                <a:sym typeface="Wingdings" panose="05000000000000000000" pitchFamily="2" charset="2"/>
              </a:rPr>
              <a:t> </a:t>
            </a:r>
            <a:r>
              <a:rPr lang="tr-TR" sz="2400" dirty="0" err="1">
                <a:highlight>
                  <a:srgbClr val="FFFFFF"/>
                </a:highlight>
                <a:sym typeface="Wingdings" panose="05000000000000000000" pitchFamily="2" charset="2"/>
              </a:rPr>
              <a:t>fill</a:t>
            </a:r>
            <a:r>
              <a:rPr lang="tr-TR" sz="2400" dirty="0">
                <a:highlight>
                  <a:srgbClr val="FFFFFF"/>
                </a:highlight>
                <a:sym typeface="Wingdings" panose="05000000000000000000" pitchFamily="2" charset="2"/>
              </a:rPr>
              <a:t> </a:t>
            </a:r>
            <a:r>
              <a:rPr lang="tr-TR" sz="2400" dirty="0" err="1">
                <a:highlight>
                  <a:srgbClr val="FFFFFF"/>
                </a:highlight>
                <a:sym typeface="Wingdings" panose="05000000000000000000" pitchFamily="2" charset="2"/>
              </a:rPr>
              <a:t>factor</a:t>
            </a:r>
            <a:r>
              <a:rPr lang="tr-TR" sz="2400" dirty="0">
                <a:highlight>
                  <a:srgbClr val="FFFFFF"/>
                </a:highlight>
                <a:sym typeface="Wingdings" panose="05000000000000000000" pitchFamily="2" charset="2"/>
              </a:rPr>
              <a:t>    </a:t>
            </a:r>
            <a:r>
              <a:rPr lang="tr-TR" sz="2400" dirty="0" err="1">
                <a:highlight>
                  <a:srgbClr val="FFFFFF"/>
                </a:highlight>
                <a:sym typeface="Wingdings" panose="05000000000000000000" pitchFamily="2" charset="2"/>
              </a:rPr>
              <a:t>auxilary</a:t>
            </a:r>
            <a:r>
              <a:rPr lang="tr-TR" sz="2400" dirty="0">
                <a:highlight>
                  <a:srgbClr val="FFFFFF"/>
                </a:highlight>
                <a:sym typeface="Wingdings" panose="05000000000000000000" pitchFamily="2" charset="2"/>
              </a:rPr>
              <a:t> </a:t>
            </a:r>
            <a:r>
              <a:rPr lang="tr-TR" sz="2400" dirty="0" err="1">
                <a:highlight>
                  <a:srgbClr val="FFFFFF"/>
                </a:highlight>
                <a:sym typeface="Wingdings" panose="05000000000000000000" pitchFamily="2" charset="2"/>
              </a:rPr>
              <a:t>winding</a:t>
            </a:r>
            <a:endParaRPr lang="tr-TR" sz="2400" dirty="0">
              <a:highlight>
                <a:srgbClr val="FFFFFF"/>
              </a:highlight>
              <a:sym typeface="Wingdings" panose="05000000000000000000" pitchFamily="2" charset="2"/>
            </a:endParaRPr>
          </a:p>
          <a:p>
            <a:pPr algn="just"/>
            <a:endParaRPr lang="tr-TR" sz="2200" dirty="0">
              <a:highlight>
                <a:srgbClr val="FFFFFF"/>
              </a:highlight>
              <a:sym typeface="Wingdings" panose="05000000000000000000" pitchFamily="2" charset="2"/>
            </a:endParaRPr>
          </a:p>
          <a:p>
            <a:pPr algn="ctr"/>
            <a:r>
              <a:rPr lang="tr-TR" sz="2400" dirty="0">
                <a:highlight>
                  <a:srgbClr val="FFFFFF"/>
                </a:highlight>
                <a:sym typeface="Wingdings" panose="05000000000000000000" pitchFamily="2" charset="2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0R45530EC</a:t>
            </a:r>
            <a:endParaRPr lang="tr-TR" sz="2400" dirty="0">
              <a:highlight>
                <a:srgbClr val="FFFFFF"/>
              </a:highlight>
              <a:sym typeface="Wingdings" panose="05000000000000000000" pitchFamily="2" charset="2"/>
            </a:endParaRPr>
          </a:p>
          <a:p>
            <a:pPr algn="ctr"/>
            <a:endParaRPr lang="tr-TR" sz="2200" dirty="0">
              <a:highlight>
                <a:srgbClr val="FFFFFF"/>
              </a:highligh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E30DB92-A281-124A-3818-807E4E24F2FA}"/>
              </a:ext>
            </a:extLst>
          </p:cNvPr>
          <p:cNvCxnSpPr/>
          <p:nvPr/>
        </p:nvCxnSpPr>
        <p:spPr>
          <a:xfrm>
            <a:off x="5330757" y="4007796"/>
            <a:ext cx="175098" cy="3112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809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121402"/>
            <a:ext cx="8229600" cy="1025525"/>
          </a:xfrm>
        </p:spPr>
        <p:txBody>
          <a:bodyPr/>
          <a:lstStyle/>
          <a:p>
            <a:pPr algn="just"/>
            <a:r>
              <a:rPr lang="tr-TR" b="1" dirty="0"/>
              <a:t>3. </a:t>
            </a:r>
            <a:r>
              <a:rPr lang="tr-TR" b="1" dirty="0" err="1"/>
              <a:t>Magnetic</a:t>
            </a:r>
            <a:r>
              <a:rPr lang="tr-TR" b="1" dirty="0"/>
              <a:t> Design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254308"/>
                <a:ext cx="8229600" cy="4987925"/>
              </a:xfrm>
            </p:spPr>
            <p:txBody>
              <a:bodyPr/>
              <a:lstStyle/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tr-TR" sz="2400" b="1" dirty="0">
                    <a:solidFill>
                      <a:srgbClr val="1F2328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tr-TR" sz="2200" b="1" dirty="0" err="1">
                    <a:solidFill>
                      <a:srgbClr val="1F2328"/>
                    </a:solidFill>
                    <a:highlight>
                      <a:srgbClr val="FFFFFF"/>
                    </a:highlight>
                  </a:rPr>
                  <a:t>Core</a:t>
                </a:r>
                <a:r>
                  <a:rPr lang="tr-TR" sz="2200" b="1" dirty="0">
                    <a:solidFill>
                      <a:srgbClr val="1F2328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tr-TR" sz="2200" b="1" dirty="0" err="1">
                    <a:solidFill>
                      <a:srgbClr val="1F2328"/>
                    </a:solidFill>
                    <a:highlight>
                      <a:srgbClr val="FFFFFF"/>
                    </a:highlight>
                  </a:rPr>
                  <a:t>Selection</a:t>
                </a:r>
                <a:r>
                  <a:rPr lang="tr-TR" sz="2200" b="1" dirty="0">
                    <a:solidFill>
                      <a:srgbClr val="1F2328"/>
                    </a:solidFill>
                    <a:highlight>
                      <a:srgbClr val="FFFFFF"/>
                    </a:highlight>
                  </a:rPr>
                  <a:t>: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200" b="0" i="1" smtClean="0">
                            <a:solidFill>
                              <a:srgbClr val="1F2328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200" b="0" i="1" smtClean="0">
                            <a:solidFill>
                              <a:srgbClr val="1F2328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tr-TR" sz="2200" b="0" i="1" smtClean="0">
                            <a:solidFill>
                              <a:srgbClr val="1F2328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sz="2200" b="0" i="1" smtClean="0">
                        <a:solidFill>
                          <a:srgbClr val="1F2328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∅=</m:t>
                    </m:r>
                    <m:sSub>
                      <m:sSubPr>
                        <m:ctrlPr>
                          <a:rPr lang="tr-TR" sz="2200" b="0" i="1" smtClean="0">
                            <a:solidFill>
                              <a:srgbClr val="1F2328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200" b="0" i="1" smtClean="0">
                            <a:solidFill>
                              <a:srgbClr val="1F2328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tr-TR" sz="2200" b="0" i="1" smtClean="0">
                            <a:solidFill>
                              <a:srgbClr val="1F2328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tr-TR" sz="2200" b="0" i="1" smtClean="0">
                            <a:solidFill>
                              <a:srgbClr val="1F2328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200" b="0" i="1" smtClean="0">
                            <a:solidFill>
                              <a:srgbClr val="1F2328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sz="2200" b="0" i="1" smtClean="0">
                            <a:solidFill>
                              <a:srgbClr val="1F2328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  <m:r>
                          <a:rPr lang="tr-TR" sz="2200" b="0" i="1" smtClean="0">
                            <a:solidFill>
                              <a:srgbClr val="1F2328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tr-TR" sz="2200" b="0" i="1" smtClean="0">
                            <a:solidFill>
                              <a:srgbClr val="1F2328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𝑝𝑟𝑖</m:t>
                        </m:r>
                      </m:sub>
                    </m:sSub>
                  </m:oMath>
                </a14:m>
                <a:endParaRPr lang="tr-TR" sz="2200" dirty="0">
                  <a:solidFill>
                    <a:srgbClr val="1F2328"/>
                  </a:solidFill>
                  <a:highlight>
                    <a:srgbClr val="FFFFFF"/>
                  </a:highlight>
                </a:endParaRPr>
              </a:p>
              <a:p>
                <a:pPr algn="just"/>
                <a:endParaRPr lang="tr-TR" sz="2200" b="1" dirty="0">
                  <a:solidFill>
                    <a:srgbClr val="1F2328"/>
                  </a:solidFill>
                  <a:highlight>
                    <a:srgbClr val="FFFFFF"/>
                  </a:highlight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254308"/>
                <a:ext cx="8229600" cy="4987925"/>
              </a:xfrm>
              <a:blipFill>
                <a:blip r:embed="rId2"/>
                <a:stretch>
                  <a:fillRect l="-889" t="-1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55FCB5-170B-9983-AAFC-E7DD7FBBD3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979" y="1837790"/>
            <a:ext cx="5875393" cy="44044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0961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121402"/>
            <a:ext cx="8229600" cy="1025525"/>
          </a:xfrm>
        </p:spPr>
        <p:txBody>
          <a:bodyPr/>
          <a:lstStyle/>
          <a:p>
            <a:pPr algn="just"/>
            <a:r>
              <a:rPr lang="tr-TR" b="1" dirty="0"/>
              <a:t>3. </a:t>
            </a:r>
            <a:r>
              <a:rPr lang="tr-TR" b="1" dirty="0" err="1"/>
              <a:t>Magnetic</a:t>
            </a:r>
            <a:r>
              <a:rPr lang="tr-TR" b="1" dirty="0"/>
              <a:t>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54308"/>
            <a:ext cx="8229600" cy="4987925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2400" b="1" dirty="0">
                <a:solidFill>
                  <a:srgbClr val="1F2328"/>
                </a:solidFill>
                <a:highlight>
                  <a:srgbClr val="FFFFFF"/>
                </a:highlight>
              </a:rPr>
              <a:t> </a:t>
            </a:r>
            <a:r>
              <a:rPr lang="tr-TR" sz="2200" b="1" dirty="0" err="1">
                <a:solidFill>
                  <a:srgbClr val="1F2328"/>
                </a:solidFill>
                <a:highlight>
                  <a:srgbClr val="FFFFFF"/>
                </a:highlight>
              </a:rPr>
              <a:t>Core</a:t>
            </a:r>
            <a:r>
              <a:rPr lang="tr-TR" sz="2200" b="1" dirty="0">
                <a:solidFill>
                  <a:srgbClr val="1F2328"/>
                </a:solidFill>
                <a:highlight>
                  <a:srgbClr val="FFFFFF"/>
                </a:highlight>
              </a:rPr>
              <a:t> </a:t>
            </a:r>
            <a:r>
              <a:rPr lang="tr-TR" sz="2200" b="1" dirty="0" err="1">
                <a:solidFill>
                  <a:srgbClr val="1F2328"/>
                </a:solidFill>
                <a:highlight>
                  <a:srgbClr val="FFFFFF"/>
                </a:highlight>
              </a:rPr>
              <a:t>Selection</a:t>
            </a:r>
            <a:r>
              <a:rPr lang="tr-TR" sz="2200" b="1" dirty="0">
                <a:solidFill>
                  <a:srgbClr val="1F2328"/>
                </a:solidFill>
                <a:highlight>
                  <a:srgbClr val="FFFFFF"/>
                </a:highlight>
              </a:rPr>
              <a:t>: </a:t>
            </a:r>
          </a:p>
          <a:p>
            <a:pPr algn="just"/>
            <a:endParaRPr lang="tr-TR" sz="2200" b="1" dirty="0">
              <a:solidFill>
                <a:srgbClr val="1F2328"/>
              </a:solidFill>
              <a:highlight>
                <a:srgbClr val="FFFFFF"/>
              </a:highligh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D75B8F-FBCC-98F5-3EDA-854741912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04" y="1968372"/>
            <a:ext cx="5888601" cy="4414263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1E8D66F-B47F-64CE-D420-916423DC4E96}"/>
                  </a:ext>
                </a:extLst>
              </p:cNvPr>
              <p:cNvSpPr txBox="1"/>
              <p:nvPr/>
            </p:nvSpPr>
            <p:spPr>
              <a:xfrm>
                <a:off x="3657599" y="1047820"/>
                <a:ext cx="1366784" cy="780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tr-TR" sz="2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tr-TR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tr-TR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sz="2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tr-TR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tr-TR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tr-TR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2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tr-TR" sz="2200" b="0" i="1" smtClean="0">
                                  <a:latin typeface="Cambria Math" panose="02040503050406030204" pitchFamily="18" charset="0"/>
                                </a:rPr>
                                <m:t>𝑔𝑎𝑝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1E8D66F-B47F-64CE-D420-916423DC4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599" y="1047820"/>
                <a:ext cx="1366784" cy="7801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1D496AA6-7515-6731-AB7A-1B8791F4972D}"/>
              </a:ext>
            </a:extLst>
          </p:cNvPr>
          <p:cNvSpPr txBox="1"/>
          <p:nvPr/>
        </p:nvSpPr>
        <p:spPr>
          <a:xfrm>
            <a:off x="6320316" y="3149749"/>
            <a:ext cx="273347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000" dirty="0">
                <a:latin typeface="Century Gothic" panose="020B0502020202020204" pitchFamily="34" charset="0"/>
              </a:rPr>
              <a:t>N1=N2=7 </a:t>
            </a:r>
            <a:r>
              <a:rPr lang="tr-TR" sz="2000" dirty="0" err="1">
                <a:latin typeface="Century Gothic" panose="020B0502020202020204" pitchFamily="34" charset="0"/>
              </a:rPr>
              <a:t>turns</a:t>
            </a:r>
            <a:endParaRPr lang="tr-TR" sz="2000" dirty="0">
              <a:latin typeface="Century Gothic" panose="020B0502020202020204" pitchFamily="34" charset="0"/>
            </a:endParaRPr>
          </a:p>
          <a:p>
            <a:pPr algn="just"/>
            <a:endParaRPr lang="tr-TR" sz="2000" dirty="0">
              <a:latin typeface="Century Gothic" panose="020B0502020202020204" pitchFamily="34" charset="0"/>
            </a:endParaRPr>
          </a:p>
          <a:p>
            <a:pPr algn="just"/>
            <a:r>
              <a:rPr lang="tr-TR" sz="2000" dirty="0" err="1">
                <a:latin typeface="Century Gothic" panose="020B0502020202020204" pitchFamily="34" charset="0"/>
              </a:rPr>
              <a:t>lgap</a:t>
            </a:r>
            <a:r>
              <a:rPr lang="tr-TR" sz="2000" dirty="0">
                <a:latin typeface="Century Gothic" panose="020B0502020202020204" pitchFamily="34" charset="0"/>
              </a:rPr>
              <a:t>=0.7 mm </a:t>
            </a:r>
          </a:p>
          <a:p>
            <a:pPr algn="just"/>
            <a:endParaRPr lang="tr-TR" sz="2000" dirty="0">
              <a:latin typeface="Century Gothic" panose="020B0502020202020204" pitchFamily="34" charset="0"/>
            </a:endParaRPr>
          </a:p>
          <a:p>
            <a:pPr algn="just"/>
            <a:r>
              <a:rPr lang="tr-TR" sz="2000" dirty="0" err="1">
                <a:latin typeface="Century Gothic" panose="020B0502020202020204" pitchFamily="34" charset="0"/>
              </a:rPr>
              <a:t>Bmax</a:t>
            </a:r>
            <a:r>
              <a:rPr lang="tr-TR" sz="2000" dirty="0">
                <a:latin typeface="Century Gothic" panose="020B0502020202020204" pitchFamily="34" charset="0"/>
              </a:rPr>
              <a:t>=96 </a:t>
            </a:r>
            <a:r>
              <a:rPr lang="tr-TR" sz="2000" dirty="0" err="1">
                <a:latin typeface="Century Gothic" panose="020B0502020202020204" pitchFamily="34" charset="0"/>
              </a:rPr>
              <a:t>mT</a:t>
            </a:r>
            <a:endParaRPr lang="en-US" sz="2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476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121402"/>
            <a:ext cx="8229600" cy="1025525"/>
          </a:xfrm>
        </p:spPr>
        <p:txBody>
          <a:bodyPr/>
          <a:lstStyle/>
          <a:p>
            <a:pPr algn="just"/>
            <a:r>
              <a:rPr lang="tr-TR" b="1" dirty="0"/>
              <a:t>3. </a:t>
            </a:r>
            <a:r>
              <a:rPr lang="tr-TR" b="1" dirty="0" err="1"/>
              <a:t>Magnetic</a:t>
            </a:r>
            <a:r>
              <a:rPr lang="tr-TR" b="1" dirty="0"/>
              <a:t> Design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254308"/>
                <a:ext cx="8229600" cy="4987925"/>
              </a:xfrm>
            </p:spPr>
            <p:txBody>
              <a:bodyPr/>
              <a:lstStyle/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tr-TR" sz="2400" b="1" dirty="0">
                    <a:solidFill>
                      <a:srgbClr val="1F2328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tr-TR" sz="2200" b="1" dirty="0">
                    <a:solidFill>
                      <a:srgbClr val="1F2328"/>
                    </a:solidFill>
                    <a:highlight>
                      <a:srgbClr val="FFFFFF"/>
                    </a:highlight>
                  </a:rPr>
                  <a:t>Cable </a:t>
                </a:r>
                <a:r>
                  <a:rPr lang="tr-TR" sz="2200" b="1" dirty="0" err="1">
                    <a:solidFill>
                      <a:srgbClr val="1F2328"/>
                    </a:solidFill>
                    <a:highlight>
                      <a:srgbClr val="FFFFFF"/>
                    </a:highlight>
                  </a:rPr>
                  <a:t>Selection</a:t>
                </a:r>
                <a:r>
                  <a:rPr lang="tr-TR" sz="2200" b="1" dirty="0">
                    <a:solidFill>
                      <a:srgbClr val="1F2328"/>
                    </a:solidFill>
                    <a:highlight>
                      <a:srgbClr val="FFFFFF"/>
                    </a:highlight>
                  </a:rPr>
                  <a:t>: </a:t>
                </a:r>
              </a:p>
              <a:p>
                <a:pPr algn="just"/>
                <a:r>
                  <a:rPr lang="tr-TR" sz="2200" dirty="0" err="1">
                    <a:solidFill>
                      <a:srgbClr val="1F2328"/>
                    </a:solidFill>
                    <a:highlight>
                      <a:srgbClr val="FFFFFF"/>
                    </a:highlight>
                  </a:rPr>
                  <a:t>Choose</a:t>
                </a:r>
                <a:r>
                  <a:rPr lang="tr-TR" sz="2200" dirty="0">
                    <a:solidFill>
                      <a:srgbClr val="1F2328"/>
                    </a:solidFill>
                    <a:highlight>
                      <a:srgbClr val="FFFFFF"/>
                    </a:highlight>
                  </a:rPr>
                  <a:t> 2δ (@90kHz 0.44 mm) &gt; </a:t>
                </a:r>
                <a:r>
                  <a:rPr lang="tr-TR" sz="2200" dirty="0" err="1">
                    <a:solidFill>
                      <a:srgbClr val="1F2328"/>
                    </a:solidFill>
                    <a:highlight>
                      <a:srgbClr val="FFFFFF"/>
                    </a:highlight>
                  </a:rPr>
                  <a:t>Dconductor</a:t>
                </a:r>
                <a:r>
                  <a:rPr lang="tr-TR" sz="2200" dirty="0">
                    <a:solidFill>
                      <a:srgbClr val="1F2328"/>
                    </a:solidFill>
                    <a:highlight>
                      <a:srgbClr val="FFFFFF"/>
                    </a:highlight>
                  </a:rPr>
                  <a:t> </a:t>
                </a:r>
              </a:p>
              <a:p>
                <a:pPr algn="just"/>
                <a:r>
                  <a:rPr lang="tr-TR" sz="2200" dirty="0">
                    <a:solidFill>
                      <a:srgbClr val="1F2328"/>
                    </a:solidFill>
                    <a:highlight>
                      <a:srgbClr val="FFFFFF"/>
                    </a:highlight>
                  </a:rPr>
                  <a:t>AWG 26 (</a:t>
                </a:r>
                <a14:m>
                  <m:oMath xmlns:m="http://schemas.openxmlformats.org/officeDocument/2006/math">
                    <m:r>
                      <a:rPr lang="tr-TR" sz="2200" i="1" dirty="0" smtClean="0">
                        <a:solidFill>
                          <a:srgbClr val="1F2328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𝐷</m:t>
                    </m:r>
                    <m:r>
                      <a:rPr lang="tr-TR" sz="2200" i="1" dirty="0" smtClean="0">
                        <a:solidFill>
                          <a:srgbClr val="1F2328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=0.4 </m:t>
                    </m:r>
                    <m:r>
                      <a:rPr lang="tr-TR" sz="2200" i="1" dirty="0" smtClean="0">
                        <a:solidFill>
                          <a:srgbClr val="1F2328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𝑚𝑚</m:t>
                    </m:r>
                    <m:r>
                      <a:rPr lang="tr-TR" sz="2200" i="1" dirty="0" smtClean="0">
                        <a:solidFill>
                          <a:srgbClr val="1F2328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, </m:t>
                    </m:r>
                    <m:r>
                      <a:rPr lang="tr-TR" sz="2200" i="1" dirty="0" smtClean="0">
                        <a:solidFill>
                          <a:srgbClr val="1F2328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𝐴</m:t>
                    </m:r>
                    <m:r>
                      <a:rPr lang="tr-TR" sz="2200" i="1" dirty="0" smtClean="0">
                        <a:solidFill>
                          <a:srgbClr val="1F2328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=0.129 </m:t>
                    </m:r>
                    <m:sSup>
                      <m:sSupPr>
                        <m:ctrlPr>
                          <a:rPr lang="tr-TR" sz="2200" i="1" dirty="0" smtClean="0">
                            <a:solidFill>
                              <a:srgbClr val="1F2328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sz="2200" b="0" i="1" dirty="0" smtClean="0">
                            <a:solidFill>
                              <a:srgbClr val="1F2328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𝑚𝑚</m:t>
                        </m:r>
                      </m:e>
                      <m:sup>
                        <m:r>
                          <a:rPr lang="tr-TR" sz="2200" b="0" i="1" dirty="0" smtClean="0">
                            <a:solidFill>
                              <a:srgbClr val="1F2328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tr-TR" sz="2200" dirty="0">
                    <a:solidFill>
                      <a:srgbClr val="1F2328"/>
                    </a:solidFill>
                    <a:highlight>
                      <a:srgbClr val="FFFFFF"/>
                    </a:highlight>
                  </a:rPr>
                  <a:t>)  </a:t>
                </a:r>
              </a:p>
              <a:p>
                <a:pPr algn="just"/>
                <a:r>
                  <a:rPr lang="tr-TR" sz="2200" dirty="0">
                    <a:solidFill>
                      <a:srgbClr val="1F2328"/>
                    </a:solidFill>
                    <a:highlight>
                      <a:srgbClr val="FFFFFF"/>
                    </a:highlight>
                  </a:rPr>
                  <a:t>Maximum RMS </a:t>
                </a:r>
                <a:r>
                  <a:rPr lang="tr-TR" sz="2200" dirty="0" err="1">
                    <a:solidFill>
                      <a:srgbClr val="1F2328"/>
                    </a:solidFill>
                    <a:highlight>
                      <a:srgbClr val="FFFFFF"/>
                    </a:highlight>
                  </a:rPr>
                  <a:t>Current</a:t>
                </a:r>
                <a:r>
                  <a:rPr lang="tr-TR" sz="2200" dirty="0">
                    <a:solidFill>
                      <a:srgbClr val="1F2328"/>
                    </a:solidFill>
                    <a:highlight>
                      <a:srgbClr val="FFFFFF"/>
                    </a:highlight>
                  </a:rPr>
                  <a:t> is 10A. 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200" i="1" dirty="0" smtClean="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tr-TR" sz="2200" i="1" dirty="0" smtClean="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tr-TR" sz="2200" b="0" i="0" dirty="0" smtClean="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tr-TR" sz="2200" b="0" i="0" dirty="0" smtClean="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tr-TR" sz="2200" b="0" i="0" dirty="0" smtClean="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tr-TR" sz="2200" i="1" dirty="0">
                              <a:solidFill>
                                <a:srgbClr val="1F2328"/>
                              </a:solidFill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sz="2200" i="1" dirty="0">
                              <a:solidFill>
                                <a:srgbClr val="1F2328"/>
                              </a:solidFill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𝑚𝑚</m:t>
                          </m:r>
                        </m:e>
                        <m:sup>
                          <m:r>
                            <a:rPr lang="tr-TR" sz="2200" i="1" dirty="0">
                              <a:solidFill>
                                <a:srgbClr val="1F2328"/>
                              </a:solidFill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tr-TR" sz="2200" dirty="0">
                  <a:solidFill>
                    <a:srgbClr val="1F2328"/>
                  </a:solidFill>
                  <a:highlight>
                    <a:srgbClr val="FFFFFF"/>
                  </a:highlight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200" b="0" i="1" smtClean="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tr-TR" sz="2200" b="0" i="1" smtClean="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</a:rPr>
                        <m:t>𝑝𝑎𝑟𝑎𝑙𝑙𝑒𝑙𝑠</m:t>
                      </m:r>
                      <m:r>
                        <a:rPr lang="tr-TR" sz="2200" b="0" i="1" smtClean="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2200" b="0" i="1" smtClean="0">
                              <a:solidFill>
                                <a:srgbClr val="1F2328"/>
                              </a:solidFill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sz="2200" b="0" i="1" smtClean="0">
                                  <a:solidFill>
                                    <a:srgbClr val="1F2328"/>
                                  </a:solidFill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200" b="0" i="1" smtClean="0">
                                  <a:solidFill>
                                    <a:srgbClr val="1F2328"/>
                                  </a:solidFill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tr-TR" sz="2200" b="0" i="1" smtClean="0">
                                  <a:solidFill>
                                    <a:srgbClr val="1F2328"/>
                                  </a:solidFill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  <m:t>𝑟𝑚𝑠</m:t>
                              </m:r>
                              <m:r>
                                <a:rPr lang="tr-TR" sz="2200" b="0" i="1" smtClean="0">
                                  <a:solidFill>
                                    <a:srgbClr val="1F2328"/>
                                  </a:solidFill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tr-TR" sz="2200" b="0" i="1" smtClean="0">
                                  <a:solidFill>
                                    <a:srgbClr val="1F2328"/>
                                  </a:solidFill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num>
                        <m:den>
                          <m:r>
                            <a:rPr lang="tr-TR" sz="2200" b="0" i="1" smtClean="0">
                              <a:solidFill>
                                <a:srgbClr val="1F2328"/>
                              </a:solidFill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tr-TR" sz="2200" b="0" i="1" smtClean="0">
                              <a:solidFill>
                                <a:srgbClr val="1F2328"/>
                              </a:solidFill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tr-TR" sz="2200" b="0" i="1" smtClean="0">
                              <a:solidFill>
                                <a:srgbClr val="1F2328"/>
                              </a:solidFill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tr-TR" sz="2200" b="0" i="1" smtClean="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</a:rPr>
                        <m:t>=26</m:t>
                      </m:r>
                    </m:oMath>
                  </m:oMathPara>
                </a14:m>
                <a:endParaRPr lang="tr-TR" sz="2200" dirty="0">
                  <a:solidFill>
                    <a:srgbClr val="1F2328"/>
                  </a:solidFill>
                  <a:highlight>
                    <a:srgbClr val="FFFFFF"/>
                  </a:highlight>
                </a:endParaRPr>
              </a:p>
              <a:p>
                <a:pPr algn="just"/>
                <a:r>
                  <a:rPr lang="tr-TR" sz="2200" dirty="0" err="1">
                    <a:solidFill>
                      <a:srgbClr val="1F2328"/>
                    </a:solidFill>
                    <a:highlight>
                      <a:srgbClr val="FFFFFF"/>
                    </a:highlight>
                  </a:rPr>
                  <a:t>For</a:t>
                </a:r>
                <a:r>
                  <a:rPr lang="tr-TR" sz="2200" dirty="0">
                    <a:solidFill>
                      <a:srgbClr val="1F2328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tr-TR" sz="2200" dirty="0" err="1">
                    <a:solidFill>
                      <a:srgbClr val="1F2328"/>
                    </a:solidFill>
                    <a:highlight>
                      <a:srgbClr val="FFFFFF"/>
                    </a:highlight>
                  </a:rPr>
                  <a:t>safety</a:t>
                </a:r>
                <a:r>
                  <a:rPr lang="tr-TR" sz="2200" dirty="0">
                    <a:solidFill>
                      <a:srgbClr val="1F2328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tr-TR" sz="2200" dirty="0" err="1">
                    <a:solidFill>
                      <a:srgbClr val="1F2328"/>
                    </a:solidFill>
                    <a:highlight>
                      <a:srgbClr val="FFFFFF"/>
                    </a:highlight>
                  </a:rPr>
                  <a:t>take</a:t>
                </a:r>
                <a:r>
                  <a:rPr lang="tr-TR" sz="2200" dirty="0">
                    <a:solidFill>
                      <a:srgbClr val="1F2328"/>
                    </a:solidFill>
                    <a:highlight>
                      <a:srgbClr val="FFFFFF"/>
                    </a:highlight>
                  </a:rPr>
                  <a:t> 30 </a:t>
                </a:r>
                <a:r>
                  <a:rPr lang="tr-TR" sz="2200" dirty="0" err="1">
                    <a:solidFill>
                      <a:srgbClr val="1F2328"/>
                    </a:solidFill>
                    <a:highlight>
                      <a:srgbClr val="FFFFFF"/>
                    </a:highlight>
                  </a:rPr>
                  <a:t>parallel</a:t>
                </a:r>
                <a:r>
                  <a:rPr lang="tr-TR" sz="2200" dirty="0">
                    <a:solidFill>
                      <a:srgbClr val="1F2328"/>
                    </a:solidFill>
                    <a:highlight>
                      <a:srgbClr val="FFFFFF"/>
                    </a:highlight>
                  </a:rPr>
                  <a:t>. </a:t>
                </a:r>
              </a:p>
              <a:p>
                <a:pPr algn="just"/>
                <a:r>
                  <a:rPr lang="tr-TR" sz="2200" dirty="0" err="1">
                    <a:solidFill>
                      <a:srgbClr val="1F2328"/>
                    </a:solidFill>
                    <a:highlight>
                      <a:srgbClr val="FFFFFF"/>
                    </a:highlight>
                  </a:rPr>
                  <a:t>From</a:t>
                </a:r>
                <a:r>
                  <a:rPr lang="tr-TR" sz="2200" dirty="0">
                    <a:solidFill>
                      <a:srgbClr val="1F2328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tr-TR" sz="2200" dirty="0" err="1">
                    <a:solidFill>
                      <a:srgbClr val="1F2328"/>
                    </a:solidFill>
                    <a:highlight>
                      <a:srgbClr val="FFFFFF"/>
                    </a:highlight>
                  </a:rPr>
                  <a:t>core</a:t>
                </a:r>
                <a:r>
                  <a:rPr lang="tr-TR" sz="2200" dirty="0">
                    <a:solidFill>
                      <a:srgbClr val="1F2328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tr-TR" sz="2200" dirty="0" err="1">
                    <a:solidFill>
                      <a:srgbClr val="1F2328"/>
                    </a:solidFill>
                    <a:highlight>
                      <a:srgbClr val="FFFFFF"/>
                    </a:highlight>
                  </a:rPr>
                  <a:t>geometry</a:t>
                </a:r>
                <a:r>
                  <a:rPr lang="tr-TR" sz="2200" dirty="0">
                    <a:solidFill>
                      <a:srgbClr val="1F2328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tr-TR" sz="2200" dirty="0" err="1">
                    <a:solidFill>
                      <a:srgbClr val="1F2328"/>
                    </a:solidFill>
                    <a:highlight>
                      <a:srgbClr val="FFFFFF"/>
                    </a:highlight>
                  </a:rPr>
                  <a:t>find</a:t>
                </a:r>
                <a:r>
                  <a:rPr lang="tr-TR" sz="2200" dirty="0">
                    <a:solidFill>
                      <a:srgbClr val="1F2328"/>
                    </a:solidFill>
                    <a:highlight>
                      <a:srgbClr val="FFFFFF"/>
                    </a:highlight>
                  </a:rPr>
                  <a:t> MLT </a:t>
                </a:r>
                <a:r>
                  <a:rPr lang="tr-TR" sz="2200" dirty="0" err="1">
                    <a:solidFill>
                      <a:srgbClr val="1F2328"/>
                    </a:solidFill>
                    <a:highlight>
                      <a:srgbClr val="FFFFFF"/>
                    </a:highlight>
                  </a:rPr>
                  <a:t>and</a:t>
                </a:r>
                <a:r>
                  <a:rPr lang="tr-TR" sz="2200" dirty="0">
                    <a:solidFill>
                      <a:srgbClr val="1F2328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tr-TR" sz="2200" dirty="0" err="1">
                    <a:solidFill>
                      <a:srgbClr val="1F2328"/>
                    </a:solidFill>
                    <a:highlight>
                      <a:srgbClr val="FFFFFF"/>
                    </a:highlight>
                  </a:rPr>
                  <a:t>length</a:t>
                </a:r>
                <a:r>
                  <a:rPr lang="tr-TR" sz="2200" dirty="0">
                    <a:solidFill>
                      <a:srgbClr val="1F2328"/>
                    </a:solidFill>
                    <a:highlight>
                      <a:srgbClr val="FFFFFF"/>
                    </a:highlight>
                  </a:rPr>
                  <a:t> of </a:t>
                </a:r>
                <a:r>
                  <a:rPr lang="tr-TR" sz="2200" dirty="0" err="1">
                    <a:solidFill>
                      <a:srgbClr val="1F2328"/>
                    </a:solidFill>
                    <a:highlight>
                      <a:srgbClr val="FFFFFF"/>
                    </a:highlight>
                  </a:rPr>
                  <a:t>the</a:t>
                </a:r>
                <a:r>
                  <a:rPr lang="tr-TR" sz="2200" dirty="0">
                    <a:solidFill>
                      <a:srgbClr val="1F2328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tr-TR" sz="2200" dirty="0" err="1">
                    <a:solidFill>
                      <a:srgbClr val="1F2328"/>
                    </a:solidFill>
                    <a:highlight>
                      <a:srgbClr val="FFFFFF"/>
                    </a:highlight>
                  </a:rPr>
                  <a:t>copper</a:t>
                </a:r>
                <a:r>
                  <a:rPr lang="tr-TR" sz="2200" dirty="0">
                    <a:solidFill>
                      <a:srgbClr val="1F2328"/>
                    </a:solidFill>
                    <a:highlight>
                      <a:srgbClr val="FFFFFF"/>
                    </a:highlight>
                  </a:rPr>
                  <a:t>. 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200" i="1" smtClean="0">
                              <a:solidFill>
                                <a:srgbClr val="1F2328"/>
                              </a:solidFill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200" b="0" i="1" smtClean="0">
                              <a:solidFill>
                                <a:srgbClr val="1F2328"/>
                              </a:solidFill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tr-TR" sz="2200" b="0" i="1" smtClean="0">
                              <a:solidFill>
                                <a:srgbClr val="1F2328"/>
                              </a:solidFill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𝑝𝑟𝑖𝑚𝑎𝑟𝑦</m:t>
                          </m:r>
                        </m:sub>
                      </m:sSub>
                      <m:r>
                        <a:rPr lang="tr-TR" sz="2200" b="0" i="1" smtClean="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sz="2200" i="1">
                              <a:solidFill>
                                <a:srgbClr val="1F2328"/>
                              </a:solidFill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200" b="0" i="1" smtClean="0">
                              <a:solidFill>
                                <a:srgbClr val="1F2328"/>
                              </a:solidFill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tr-TR" sz="2200" b="0" i="1" smtClean="0">
                              <a:solidFill>
                                <a:srgbClr val="1F2328"/>
                              </a:solidFill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𝑠𝑒𝑐𝑜𝑛𝑑𝑎𝑟𝑦</m:t>
                          </m:r>
                        </m:sub>
                      </m:sSub>
                      <m:r>
                        <a:rPr lang="tr-TR" sz="2200" i="1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sz="2200" b="0" i="1" smtClean="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</a:rPr>
                        <m:t>3.9</m:t>
                      </m:r>
                      <m:r>
                        <a:rPr lang="tr-TR" sz="2200" b="0" i="1" smtClean="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</a:rPr>
                        <m:t>𝑚</m:t>
                      </m:r>
                      <m:r>
                        <m:rPr>
                          <m:sty m:val="p"/>
                        </m:rPr>
                        <a:rPr lang="el-GR" sz="2200" b="0" i="1" smtClean="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tr-TR" sz="2200" dirty="0">
                  <a:solidFill>
                    <a:srgbClr val="1F2328"/>
                  </a:solidFill>
                  <a:highlight>
                    <a:srgbClr val="FFFFFF"/>
                  </a:highlight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200" i="1" smtClean="0">
                              <a:solidFill>
                                <a:srgbClr val="1F2328"/>
                              </a:solidFill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tr-TR" sz="2200" i="1">
                                  <a:solidFill>
                                    <a:srgbClr val="1F2328"/>
                                  </a:solidFill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200" i="1">
                                  <a:solidFill>
                                    <a:srgbClr val="1F2328"/>
                                  </a:solidFill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tr-TR" sz="2200" b="0" i="1" smtClean="0">
                                  <a:solidFill>
                                    <a:srgbClr val="1F2328"/>
                                  </a:solidFill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  <m:t>𝐶𝑢</m:t>
                              </m:r>
                            </m:sub>
                          </m:sSub>
                          <m:r>
                            <a:rPr lang="tr-TR" sz="2200" b="0" i="1" smtClean="0">
                              <a:solidFill>
                                <a:srgbClr val="1F2328"/>
                              </a:solidFill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sz="2200" b="0" i="1" smtClean="0">
                              <a:solidFill>
                                <a:srgbClr val="1F2328"/>
                              </a:solidFill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tr-TR" sz="2200" b="0" i="1" smtClean="0">
                              <a:solidFill>
                                <a:srgbClr val="1F2328"/>
                              </a:solidFill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𝑝𝑟𝑖𝑚𝑎𝑟𝑦</m:t>
                          </m:r>
                        </m:sub>
                      </m:sSub>
                      <m:r>
                        <a:rPr lang="tr-TR" sz="2200" b="0" i="1" smtClean="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tr-TR" sz="2200" i="1">
                              <a:solidFill>
                                <a:srgbClr val="1F2328"/>
                              </a:solidFill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200" i="1">
                              <a:solidFill>
                                <a:srgbClr val="1F2328"/>
                              </a:solidFill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tr-TR" sz="2200" b="0" i="1" smtClean="0">
                              <a:solidFill>
                                <a:srgbClr val="1F2328"/>
                              </a:solidFill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𝑠𝑒𝑐𝑜𝑛𝑑𝑎𝑟𝑦</m:t>
                          </m:r>
                        </m:sub>
                      </m:sSub>
                      <m:r>
                        <a:rPr lang="tr-TR" sz="2200" i="1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sz="2200" b="0" i="1" smtClean="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</a:rPr>
                        <m:t>0.793 </m:t>
                      </m:r>
                      <m:r>
                        <a:rPr lang="tr-TR" sz="2200" b="0" i="1" smtClean="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tr-TR" sz="2200" b="0" dirty="0">
                  <a:solidFill>
                    <a:srgbClr val="1F2328"/>
                  </a:solidFill>
                  <a:highlight>
                    <a:srgbClr val="FFFFFF"/>
                  </a:highlight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200" b="0" i="1" smtClean="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</a:rPr>
                        <m:t>𝐹𝑖𝑙𝑙</m:t>
                      </m:r>
                      <m:r>
                        <a:rPr lang="tr-TR" sz="2200" b="0" i="1" smtClean="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sz="2200" b="0" i="1" smtClean="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</a:rPr>
                        <m:t>𝐹𝑎𝑐𝑡𝑜𝑟</m:t>
                      </m:r>
                      <m:r>
                        <a:rPr lang="tr-TR" sz="2200" b="0" i="1" smtClean="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</a:rPr>
                        <m:t>=0.1683</m:t>
                      </m:r>
                    </m:oMath>
                  </m:oMathPara>
                </a14:m>
                <a:endParaRPr lang="tr-TR" sz="2200" dirty="0">
                  <a:solidFill>
                    <a:srgbClr val="1F2328"/>
                  </a:solidFill>
                  <a:highlight>
                    <a:srgbClr val="FFFFFF"/>
                  </a:highlight>
                </a:endParaRPr>
              </a:p>
              <a:p>
                <a:pPr algn="just"/>
                <a:endParaRPr lang="tr-TR" sz="2200" dirty="0">
                  <a:solidFill>
                    <a:srgbClr val="1F2328"/>
                  </a:solidFill>
                  <a:highlight>
                    <a:srgbClr val="FFFFFF"/>
                  </a:highlight>
                </a:endParaRPr>
              </a:p>
              <a:p>
                <a:pPr algn="just"/>
                <a:endParaRPr lang="tr-TR" sz="2200" dirty="0">
                  <a:solidFill>
                    <a:srgbClr val="1F2328"/>
                  </a:solidFill>
                  <a:highlight>
                    <a:srgbClr val="FFFFFF"/>
                  </a:highlight>
                </a:endParaRPr>
              </a:p>
              <a:p>
                <a:pPr algn="just"/>
                <a:endParaRPr lang="tr-TR" sz="2200" b="1" dirty="0">
                  <a:solidFill>
                    <a:srgbClr val="1F2328"/>
                  </a:solidFill>
                  <a:highlight>
                    <a:srgbClr val="FFFFFF"/>
                  </a:highlight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254308"/>
                <a:ext cx="8229600" cy="4987925"/>
              </a:xfrm>
              <a:blipFill>
                <a:blip r:embed="rId2"/>
                <a:stretch>
                  <a:fillRect l="-963" t="-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9F04E7-8E23-F944-71B7-8C4A048A21D5}"/>
              </a:ext>
            </a:extLst>
          </p:cNvPr>
          <p:cNvSpPr txBox="1"/>
          <p:nvPr/>
        </p:nvSpPr>
        <p:spPr>
          <a:xfrm>
            <a:off x="8686800" y="615370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[1]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065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121402"/>
            <a:ext cx="8229600" cy="1025525"/>
          </a:xfrm>
        </p:spPr>
        <p:txBody>
          <a:bodyPr/>
          <a:lstStyle/>
          <a:p>
            <a:pPr algn="just"/>
            <a:r>
              <a:rPr lang="tr-TR" b="1" dirty="0"/>
              <a:t>3. </a:t>
            </a:r>
            <a:r>
              <a:rPr lang="tr-TR" b="1" dirty="0" err="1"/>
              <a:t>Magnetic</a:t>
            </a:r>
            <a:r>
              <a:rPr lang="tr-TR" b="1" dirty="0"/>
              <a:t>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54308"/>
            <a:ext cx="8229600" cy="4987925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2400" b="1" dirty="0">
                <a:solidFill>
                  <a:srgbClr val="1F2328"/>
                </a:solidFill>
                <a:highlight>
                  <a:srgbClr val="FFFFFF"/>
                </a:highlight>
              </a:rPr>
              <a:t> </a:t>
            </a:r>
            <a:r>
              <a:rPr lang="tr-TR" sz="2200" b="1" dirty="0" err="1">
                <a:solidFill>
                  <a:srgbClr val="1F2328"/>
                </a:solidFill>
                <a:highlight>
                  <a:srgbClr val="FFFFFF"/>
                </a:highlight>
              </a:rPr>
              <a:t>Core</a:t>
            </a:r>
            <a:r>
              <a:rPr lang="tr-TR" sz="2200" b="1" dirty="0">
                <a:solidFill>
                  <a:srgbClr val="1F2328"/>
                </a:solidFill>
                <a:highlight>
                  <a:srgbClr val="FFFFFF"/>
                </a:highlight>
              </a:rPr>
              <a:t> </a:t>
            </a:r>
            <a:r>
              <a:rPr lang="tr-TR" sz="2200" b="1" dirty="0" err="1">
                <a:solidFill>
                  <a:srgbClr val="1F2328"/>
                </a:solidFill>
                <a:highlight>
                  <a:srgbClr val="FFFFFF"/>
                </a:highlight>
              </a:rPr>
              <a:t>Losses</a:t>
            </a:r>
            <a:r>
              <a:rPr lang="tr-TR" sz="2200" b="1" dirty="0">
                <a:solidFill>
                  <a:srgbClr val="1F2328"/>
                </a:solidFill>
                <a:highlight>
                  <a:srgbClr val="FFFFFF"/>
                </a:highlight>
              </a:rPr>
              <a:t>:</a:t>
            </a:r>
          </a:p>
          <a:p>
            <a:pPr algn="ctr"/>
            <a:r>
              <a:rPr lang="tr-TR" sz="2200" dirty="0" err="1">
                <a:solidFill>
                  <a:srgbClr val="1F2328"/>
                </a:solidFill>
                <a:highlight>
                  <a:srgbClr val="FFFFFF"/>
                </a:highlight>
              </a:rPr>
              <a:t>Steinmetz</a:t>
            </a:r>
            <a:r>
              <a:rPr lang="tr-TR" sz="2200" dirty="0">
                <a:solidFill>
                  <a:srgbClr val="1F2328"/>
                </a:solidFill>
                <a:highlight>
                  <a:srgbClr val="FFFFFF"/>
                </a:highlight>
              </a:rPr>
              <a:t> </a:t>
            </a:r>
            <a:r>
              <a:rPr lang="tr-TR" sz="2200" dirty="0" err="1">
                <a:solidFill>
                  <a:srgbClr val="1F2328"/>
                </a:solidFill>
                <a:highlight>
                  <a:srgbClr val="FFFFFF"/>
                </a:highlight>
              </a:rPr>
              <a:t>Coefficients</a:t>
            </a:r>
            <a:r>
              <a:rPr lang="tr-TR" sz="2200" dirty="0">
                <a:solidFill>
                  <a:srgbClr val="1F2328"/>
                </a:solidFill>
                <a:highlight>
                  <a:srgbClr val="FFFFFF"/>
                </a:highlight>
              </a:rPr>
              <a:t> </a:t>
            </a:r>
          </a:p>
          <a:p>
            <a:pPr algn="just"/>
            <a:endParaRPr lang="tr-TR" sz="2200" dirty="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algn="just"/>
            <a:endParaRPr lang="tr-TR" sz="2200" dirty="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algn="just"/>
            <a:endParaRPr lang="tr-TR" sz="2200" b="1" dirty="0">
              <a:solidFill>
                <a:srgbClr val="1F2328"/>
              </a:solidFill>
              <a:highlight>
                <a:srgbClr val="FFFFFF"/>
              </a:highligh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711FAB-D638-F59D-BF0A-FD7944714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156" y="2261861"/>
            <a:ext cx="7612725" cy="23688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15D0C9B-A7B8-AD0D-869C-1ECBB34FEFDE}"/>
                  </a:ext>
                </a:extLst>
              </p:cNvPr>
              <p:cNvSpPr txBox="1"/>
              <p:nvPr/>
            </p:nvSpPr>
            <p:spPr>
              <a:xfrm>
                <a:off x="3100760" y="5091127"/>
                <a:ext cx="32664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𝑐𝑜𝑟𝑒</m:t>
                          </m:r>
                        </m:sub>
                      </m:sSub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𝐶𝐿</m:t>
                          </m:r>
                        </m:sub>
                      </m:sSub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=3.21 </m:t>
                      </m:r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15D0C9B-A7B8-AD0D-869C-1ECBB34FE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0760" y="5091127"/>
                <a:ext cx="3266407" cy="369332"/>
              </a:xfrm>
              <a:prstGeom prst="rect">
                <a:avLst/>
              </a:prstGeom>
              <a:blipFill>
                <a:blip r:embed="rId3"/>
                <a:stretch>
                  <a:fillRect l="-1682" r="-1495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EAD9F3D-7217-827E-83F1-4B4461941DDE}"/>
              </a:ext>
            </a:extLst>
          </p:cNvPr>
          <p:cNvSpPr txBox="1"/>
          <p:nvPr/>
        </p:nvSpPr>
        <p:spPr>
          <a:xfrm>
            <a:off x="8686800" y="615370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[2]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626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121402"/>
            <a:ext cx="8229600" cy="1025525"/>
          </a:xfrm>
        </p:spPr>
        <p:txBody>
          <a:bodyPr/>
          <a:lstStyle/>
          <a:p>
            <a:pPr algn="just"/>
            <a:r>
              <a:rPr lang="tr-TR" b="1" dirty="0"/>
              <a:t>3. </a:t>
            </a:r>
            <a:r>
              <a:rPr lang="tr-TR" b="1" dirty="0" err="1"/>
              <a:t>Magnetic</a:t>
            </a:r>
            <a:r>
              <a:rPr lang="tr-TR" b="1" dirty="0"/>
              <a:t>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54308"/>
            <a:ext cx="8229600" cy="4987925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2400" b="1" dirty="0">
                <a:solidFill>
                  <a:srgbClr val="1F2328"/>
                </a:solidFill>
                <a:highlight>
                  <a:srgbClr val="FFFFFF"/>
                </a:highlight>
              </a:rPr>
              <a:t> </a:t>
            </a:r>
            <a:r>
              <a:rPr lang="tr-TR" sz="2200" b="1" dirty="0" err="1">
                <a:solidFill>
                  <a:srgbClr val="1F2328"/>
                </a:solidFill>
                <a:highlight>
                  <a:srgbClr val="FFFFFF"/>
                </a:highlight>
              </a:rPr>
              <a:t>Experimental</a:t>
            </a:r>
            <a:r>
              <a:rPr lang="tr-TR" sz="2200" b="1" dirty="0">
                <a:solidFill>
                  <a:srgbClr val="1F2328"/>
                </a:solidFill>
                <a:highlight>
                  <a:srgbClr val="FFFFFF"/>
                </a:highlight>
              </a:rPr>
              <a:t> </a:t>
            </a:r>
            <a:r>
              <a:rPr lang="tr-TR" sz="2200" b="1" dirty="0" err="1">
                <a:solidFill>
                  <a:srgbClr val="1F2328"/>
                </a:solidFill>
                <a:highlight>
                  <a:srgbClr val="FFFFFF"/>
                </a:highlight>
              </a:rPr>
              <a:t>Results</a:t>
            </a:r>
            <a:r>
              <a:rPr lang="tr-TR" sz="2200" b="1" dirty="0">
                <a:solidFill>
                  <a:srgbClr val="1F2328"/>
                </a:solidFill>
                <a:highlight>
                  <a:srgbClr val="FFFFFF"/>
                </a:highlight>
              </a:rPr>
              <a:t>:</a:t>
            </a:r>
          </a:p>
          <a:p>
            <a:pPr algn="just"/>
            <a:endParaRPr lang="tr-TR" sz="2200" dirty="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algn="just"/>
            <a:endParaRPr lang="tr-TR" sz="2200" dirty="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algn="just"/>
            <a:endParaRPr lang="tr-TR" sz="2200" b="1" dirty="0">
              <a:solidFill>
                <a:srgbClr val="1F2328"/>
              </a:solidFill>
              <a:highlight>
                <a:srgbClr val="FFFFFF"/>
              </a:highligh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35E057-112A-4CCA-7209-78F04B07316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6" r="24797" b="3187"/>
          <a:stretch/>
        </p:blipFill>
        <p:spPr bwMode="auto">
          <a:xfrm>
            <a:off x="630029" y="1851025"/>
            <a:ext cx="3078480" cy="315595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E70B91-4354-0495-9CC4-09F22FB71CD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33" t="22222" r="30899" b="874"/>
          <a:stretch/>
        </p:blipFill>
        <p:spPr bwMode="auto">
          <a:xfrm>
            <a:off x="5514177" y="1761071"/>
            <a:ext cx="3172623" cy="324590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581F5-E482-8DDE-2224-64151B8CB7D1}"/>
                  </a:ext>
                </a:extLst>
              </p:cNvPr>
              <p:cNvSpPr txBox="1"/>
              <p:nvPr/>
            </p:nvSpPr>
            <p:spPr>
              <a:xfrm>
                <a:off x="1593574" y="5439938"/>
                <a:ext cx="640996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=20.94 </m:t>
                      </m:r>
                      <m:r>
                        <a:rPr lang="tr-T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tr-T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tr-T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tr-T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tr-T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𝑙𝑒𝑎𝑘</m:t>
                          </m:r>
                        </m:sub>
                      </m:sSub>
                      <m:r>
                        <a:rPr lang="tr-T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=0.21</m:t>
                      </m:r>
                      <m:r>
                        <a:rPr lang="tr-T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tr-T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tr-T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tr-T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tr-T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𝐶𝑢</m:t>
                          </m:r>
                        </m:sub>
                      </m:sSub>
                      <m:r>
                        <a:rPr lang="tr-T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=4.6 </m:t>
                      </m:r>
                      <m:r>
                        <a:rPr lang="tr-TR" sz="2400" i="1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</a:rPr>
                        <m:t>𝑚</m:t>
                      </m:r>
                      <m:r>
                        <m:rPr>
                          <m:sty m:val="p"/>
                        </m:rPr>
                        <a:rPr lang="el-GR" sz="2400" i="1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581F5-E482-8DDE-2224-64151B8CB7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574" y="5439938"/>
                <a:ext cx="6409960" cy="369332"/>
              </a:xfrm>
              <a:prstGeom prst="rect">
                <a:avLst/>
              </a:prstGeom>
              <a:blipFill>
                <a:blip r:embed="rId4"/>
                <a:stretch>
                  <a:fillRect l="-570" r="-665" b="-31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4505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E33D-2B67-7861-5EC5-CD2397FAB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852487"/>
          </a:xfrm>
        </p:spPr>
        <p:txBody>
          <a:bodyPr/>
          <a:lstStyle/>
          <a:p>
            <a:r>
              <a:rPr lang="tr-TR" b="1" dirty="0"/>
              <a:t>4. </a:t>
            </a:r>
            <a:r>
              <a:rPr lang="tr-TR" b="1" dirty="0" err="1"/>
              <a:t>Simulation</a:t>
            </a:r>
            <a:r>
              <a:rPr lang="tr-TR" b="1" dirty="0"/>
              <a:t> </a:t>
            </a:r>
            <a:r>
              <a:rPr lang="tr-TR" b="1" dirty="0" err="1"/>
              <a:t>Results:Block</a:t>
            </a:r>
            <a:r>
              <a:rPr lang="tr-TR" b="1" dirty="0"/>
              <a:t> </a:t>
            </a:r>
            <a:r>
              <a:rPr lang="tr-TR" b="1" dirty="0" err="1"/>
              <a:t>diagram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2928A-3A18-B872-A87B-28F6E0BDC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C792AE-839D-F739-407B-4AEAD546A45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22" name="Resim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0" y="1875092"/>
            <a:ext cx="8783539" cy="3402964"/>
          </a:xfrm>
          <a:prstGeom prst="rect">
            <a:avLst/>
          </a:prstGeom>
        </p:spPr>
      </p:pic>
      <p:sp>
        <p:nvSpPr>
          <p:cNvPr id="25" name="Dikdörtgen 24"/>
          <p:cNvSpPr/>
          <p:nvPr/>
        </p:nvSpPr>
        <p:spPr>
          <a:xfrm>
            <a:off x="1272540" y="2407920"/>
            <a:ext cx="1154430" cy="822960"/>
          </a:xfrm>
          <a:prstGeom prst="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7" name="Dikdörtgen 26"/>
          <p:cNvSpPr/>
          <p:nvPr/>
        </p:nvSpPr>
        <p:spPr>
          <a:xfrm>
            <a:off x="2579370" y="2435607"/>
            <a:ext cx="590550" cy="862330"/>
          </a:xfrm>
          <a:prstGeom prst="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8" name="Dikdörtgen 27"/>
          <p:cNvSpPr/>
          <p:nvPr/>
        </p:nvSpPr>
        <p:spPr>
          <a:xfrm>
            <a:off x="3322320" y="2631187"/>
            <a:ext cx="396240" cy="355853"/>
          </a:xfrm>
          <a:prstGeom prst="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0" name="Dikdörtgen 29"/>
          <p:cNvSpPr/>
          <p:nvPr/>
        </p:nvSpPr>
        <p:spPr>
          <a:xfrm>
            <a:off x="3870960" y="2033779"/>
            <a:ext cx="743712" cy="1264157"/>
          </a:xfrm>
          <a:prstGeom prst="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1" name="Dikdörtgen 30"/>
          <p:cNvSpPr/>
          <p:nvPr/>
        </p:nvSpPr>
        <p:spPr>
          <a:xfrm>
            <a:off x="4647057" y="2211517"/>
            <a:ext cx="422148" cy="249744"/>
          </a:xfrm>
          <a:prstGeom prst="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2" name="Dikdörtgen 31"/>
          <p:cNvSpPr/>
          <p:nvPr/>
        </p:nvSpPr>
        <p:spPr>
          <a:xfrm>
            <a:off x="5131308" y="2430906"/>
            <a:ext cx="1379982" cy="906653"/>
          </a:xfrm>
          <a:prstGeom prst="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Dikdörtgen 32"/>
          <p:cNvSpPr/>
          <p:nvPr/>
        </p:nvSpPr>
        <p:spPr>
          <a:xfrm>
            <a:off x="6663690" y="2428112"/>
            <a:ext cx="1352550" cy="906653"/>
          </a:xfrm>
          <a:prstGeom prst="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" name="Dikdörtgen 33"/>
          <p:cNvSpPr/>
          <p:nvPr/>
        </p:nvSpPr>
        <p:spPr>
          <a:xfrm>
            <a:off x="8267699" y="2430906"/>
            <a:ext cx="519113" cy="903859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5" name="Dikdörtgen 34"/>
          <p:cNvSpPr/>
          <p:nvPr/>
        </p:nvSpPr>
        <p:spPr>
          <a:xfrm>
            <a:off x="4278629" y="3456623"/>
            <a:ext cx="2506981" cy="1172527"/>
          </a:xfrm>
          <a:prstGeom prst="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6" name="Dikdörtgen 35"/>
          <p:cNvSpPr/>
          <p:nvPr/>
        </p:nvSpPr>
        <p:spPr>
          <a:xfrm>
            <a:off x="1272540" y="3392138"/>
            <a:ext cx="1755140" cy="1190022"/>
          </a:xfrm>
          <a:prstGeom prst="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7" name="Dikdörtgen 36"/>
          <p:cNvSpPr/>
          <p:nvPr/>
        </p:nvSpPr>
        <p:spPr>
          <a:xfrm>
            <a:off x="3102991" y="3439128"/>
            <a:ext cx="798449" cy="698532"/>
          </a:xfrm>
          <a:prstGeom prst="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8" name="Dikdörtgen 37"/>
          <p:cNvSpPr/>
          <p:nvPr/>
        </p:nvSpPr>
        <p:spPr>
          <a:xfrm>
            <a:off x="179754" y="2394079"/>
            <a:ext cx="687039" cy="440562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9" name="Dikdörtgen 38"/>
          <p:cNvSpPr/>
          <p:nvPr/>
        </p:nvSpPr>
        <p:spPr>
          <a:xfrm>
            <a:off x="3102991" y="4193652"/>
            <a:ext cx="844169" cy="435498"/>
          </a:xfrm>
          <a:prstGeom prst="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0" name="Metin kutusu 39"/>
          <p:cNvSpPr txBox="1"/>
          <p:nvPr/>
        </p:nvSpPr>
        <p:spPr>
          <a:xfrm>
            <a:off x="3718560" y="177396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 err="1" smtClean="0"/>
              <a:t>Transformer</a:t>
            </a:r>
            <a:endParaRPr lang="tr-TR" dirty="0"/>
          </a:p>
        </p:txBody>
      </p:sp>
      <p:sp>
        <p:nvSpPr>
          <p:cNvPr id="41" name="Metin kutusu 40"/>
          <p:cNvSpPr txBox="1"/>
          <p:nvPr/>
        </p:nvSpPr>
        <p:spPr>
          <a:xfrm>
            <a:off x="1383690" y="2117080"/>
            <a:ext cx="7997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 err="1" smtClean="0"/>
              <a:t>Input</a:t>
            </a:r>
            <a:r>
              <a:rPr lang="tr-TR" sz="1200" dirty="0" smtClean="0"/>
              <a:t> Fil.</a:t>
            </a:r>
            <a:endParaRPr lang="tr-TR" dirty="0"/>
          </a:p>
        </p:txBody>
      </p:sp>
      <p:sp>
        <p:nvSpPr>
          <p:cNvPr id="42" name="Metin kutusu 41"/>
          <p:cNvSpPr txBox="1"/>
          <p:nvPr/>
        </p:nvSpPr>
        <p:spPr>
          <a:xfrm>
            <a:off x="5315712" y="2193136"/>
            <a:ext cx="9232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 err="1" smtClean="0"/>
              <a:t>Output</a:t>
            </a:r>
            <a:r>
              <a:rPr lang="tr-TR" sz="1200" dirty="0" smtClean="0"/>
              <a:t> Fil.</a:t>
            </a:r>
            <a:endParaRPr lang="tr-TR" dirty="0"/>
          </a:p>
        </p:txBody>
      </p:sp>
      <p:sp>
        <p:nvSpPr>
          <p:cNvPr id="43" name="Metin kutusu 42"/>
          <p:cNvSpPr txBox="1"/>
          <p:nvPr/>
        </p:nvSpPr>
        <p:spPr>
          <a:xfrm>
            <a:off x="6893366" y="2193136"/>
            <a:ext cx="858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 err="1" smtClean="0"/>
              <a:t>Indicators</a:t>
            </a:r>
            <a:endParaRPr lang="tr-TR" dirty="0"/>
          </a:p>
        </p:txBody>
      </p:sp>
      <p:sp>
        <p:nvSpPr>
          <p:cNvPr id="44" name="Metin kutusu 43"/>
          <p:cNvSpPr txBox="1"/>
          <p:nvPr/>
        </p:nvSpPr>
        <p:spPr>
          <a:xfrm>
            <a:off x="4588431" y="1947040"/>
            <a:ext cx="997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 err="1" smtClean="0"/>
              <a:t>Diode</a:t>
            </a:r>
            <a:r>
              <a:rPr lang="tr-TR" sz="1200" dirty="0" smtClean="0"/>
              <a:t> </a:t>
            </a:r>
            <a:r>
              <a:rPr lang="tr-TR" sz="1200" dirty="0" err="1" smtClean="0"/>
              <a:t>Snub</a:t>
            </a:r>
            <a:r>
              <a:rPr lang="tr-TR" sz="1200" dirty="0" smtClean="0"/>
              <a:t>.</a:t>
            </a:r>
            <a:endParaRPr lang="tr-TR" dirty="0"/>
          </a:p>
        </p:txBody>
      </p:sp>
      <p:sp>
        <p:nvSpPr>
          <p:cNvPr id="45" name="Metin kutusu 44"/>
          <p:cNvSpPr txBox="1"/>
          <p:nvPr/>
        </p:nvSpPr>
        <p:spPr>
          <a:xfrm>
            <a:off x="3232023" y="2364548"/>
            <a:ext cx="560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 err="1" smtClean="0"/>
              <a:t>Snub</a:t>
            </a:r>
            <a:r>
              <a:rPr lang="tr-TR" sz="1200" dirty="0" smtClean="0"/>
              <a:t>.</a:t>
            </a:r>
            <a:endParaRPr lang="tr-TR" dirty="0"/>
          </a:p>
        </p:txBody>
      </p:sp>
      <p:sp>
        <p:nvSpPr>
          <p:cNvPr id="46" name="Metin kutusu 45"/>
          <p:cNvSpPr txBox="1"/>
          <p:nvPr/>
        </p:nvSpPr>
        <p:spPr>
          <a:xfrm>
            <a:off x="2480618" y="2184262"/>
            <a:ext cx="8159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 err="1" smtClean="0"/>
              <a:t>Aux</a:t>
            </a:r>
            <a:r>
              <a:rPr lang="tr-TR" sz="1200" dirty="0" smtClean="0"/>
              <a:t>. Sup.</a:t>
            </a:r>
            <a:endParaRPr lang="tr-TR" dirty="0"/>
          </a:p>
        </p:txBody>
      </p:sp>
      <p:sp>
        <p:nvSpPr>
          <p:cNvPr id="47" name="Metin kutusu 46"/>
          <p:cNvSpPr txBox="1"/>
          <p:nvPr/>
        </p:nvSpPr>
        <p:spPr>
          <a:xfrm>
            <a:off x="5268" y="2089140"/>
            <a:ext cx="1087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 smtClean="0"/>
              <a:t>Source model</a:t>
            </a:r>
            <a:endParaRPr lang="tr-TR" dirty="0"/>
          </a:p>
        </p:txBody>
      </p:sp>
      <p:sp>
        <p:nvSpPr>
          <p:cNvPr id="48" name="Metin kutusu 47"/>
          <p:cNvSpPr txBox="1"/>
          <p:nvPr/>
        </p:nvSpPr>
        <p:spPr>
          <a:xfrm>
            <a:off x="8134331" y="2112051"/>
            <a:ext cx="906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 smtClean="0"/>
              <a:t>Bat. Model</a:t>
            </a:r>
            <a:endParaRPr lang="tr-TR" dirty="0"/>
          </a:p>
        </p:txBody>
      </p:sp>
      <p:sp>
        <p:nvSpPr>
          <p:cNvPr id="49" name="Metin kutusu 48"/>
          <p:cNvSpPr txBox="1"/>
          <p:nvPr/>
        </p:nvSpPr>
        <p:spPr>
          <a:xfrm>
            <a:off x="1520760" y="4631800"/>
            <a:ext cx="10585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 smtClean="0"/>
              <a:t>Controller IC</a:t>
            </a:r>
            <a:endParaRPr lang="tr-TR" dirty="0"/>
          </a:p>
        </p:txBody>
      </p:sp>
      <p:sp>
        <p:nvSpPr>
          <p:cNvPr id="50" name="Metin kutusu 49"/>
          <p:cNvSpPr txBox="1"/>
          <p:nvPr/>
        </p:nvSpPr>
        <p:spPr>
          <a:xfrm rot="16200000">
            <a:off x="3613302" y="3643079"/>
            <a:ext cx="7938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 smtClean="0"/>
              <a:t>MOSFET</a:t>
            </a:r>
            <a:endParaRPr lang="tr-TR" dirty="0"/>
          </a:p>
        </p:txBody>
      </p:sp>
      <p:sp>
        <p:nvSpPr>
          <p:cNvPr id="51" name="Metin kutusu 50"/>
          <p:cNvSpPr txBox="1"/>
          <p:nvPr/>
        </p:nvSpPr>
        <p:spPr>
          <a:xfrm rot="16200000">
            <a:off x="3747561" y="4259101"/>
            <a:ext cx="6799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000" dirty="0" err="1" smtClean="0"/>
              <a:t>Current</a:t>
            </a:r>
            <a:endParaRPr lang="tr-TR" sz="1000" dirty="0" smtClean="0"/>
          </a:p>
          <a:p>
            <a:pPr algn="ctr"/>
            <a:r>
              <a:rPr lang="tr-TR" sz="1000" dirty="0" err="1" smtClean="0"/>
              <a:t>feedback</a:t>
            </a:r>
            <a:endParaRPr lang="tr-TR" sz="1200" dirty="0"/>
          </a:p>
        </p:txBody>
      </p:sp>
      <p:sp>
        <p:nvSpPr>
          <p:cNvPr id="54" name="Metin kutusu 53"/>
          <p:cNvSpPr txBox="1"/>
          <p:nvPr/>
        </p:nvSpPr>
        <p:spPr>
          <a:xfrm>
            <a:off x="5101129" y="4629150"/>
            <a:ext cx="6799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000" dirty="0" err="1" smtClean="0"/>
              <a:t>Voltage</a:t>
            </a:r>
            <a:endParaRPr lang="tr-TR" sz="1000" dirty="0" smtClean="0"/>
          </a:p>
          <a:p>
            <a:pPr algn="ctr"/>
            <a:r>
              <a:rPr lang="tr-TR" sz="1000" dirty="0" err="1" smtClean="0"/>
              <a:t>feedback</a:t>
            </a:r>
            <a:endParaRPr lang="tr-TR" sz="1200" dirty="0"/>
          </a:p>
        </p:txBody>
      </p:sp>
      <p:sp>
        <p:nvSpPr>
          <p:cNvPr id="55" name="Dikdörtgen 54"/>
          <p:cNvSpPr/>
          <p:nvPr/>
        </p:nvSpPr>
        <p:spPr>
          <a:xfrm>
            <a:off x="3594352" y="4724356"/>
            <a:ext cx="204156" cy="355029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6" name="Metin kutusu 55"/>
          <p:cNvSpPr txBox="1"/>
          <p:nvPr/>
        </p:nvSpPr>
        <p:spPr>
          <a:xfrm>
            <a:off x="3801916" y="4879350"/>
            <a:ext cx="925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 smtClean="0"/>
              <a:t>PCB model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09939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E33D-2B67-7861-5EC5-CD2397FAB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852487"/>
          </a:xfrm>
        </p:spPr>
        <p:txBody>
          <a:bodyPr/>
          <a:lstStyle/>
          <a:p>
            <a:r>
              <a:rPr lang="tr-TR" b="1" dirty="0"/>
              <a:t>4. </a:t>
            </a:r>
            <a:r>
              <a:rPr lang="tr-TR" b="1" dirty="0" err="1"/>
              <a:t>Simulation</a:t>
            </a:r>
            <a:r>
              <a:rPr lang="tr-TR" b="1" dirty="0"/>
              <a:t> </a:t>
            </a:r>
            <a:r>
              <a:rPr lang="tr-TR" b="1" dirty="0" err="1"/>
              <a:t>Results:Block</a:t>
            </a:r>
            <a:r>
              <a:rPr lang="tr-TR" b="1" dirty="0"/>
              <a:t> </a:t>
            </a:r>
            <a:r>
              <a:rPr lang="tr-TR" b="1" dirty="0" err="1"/>
              <a:t>diagram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2928A-3A18-B872-A87B-28F6E0BDC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C792AE-839D-F739-407B-4AEAD546A45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sp>
        <p:nvSpPr>
          <p:cNvPr id="52" name="Metin kutusu 51"/>
          <p:cNvSpPr txBox="1"/>
          <p:nvPr/>
        </p:nvSpPr>
        <p:spPr>
          <a:xfrm>
            <a:off x="2537045" y="1276710"/>
            <a:ext cx="741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Single</a:t>
            </a:r>
            <a:r>
              <a:rPr lang="tr-TR" dirty="0" smtClean="0"/>
              <a:t> </a:t>
            </a:r>
            <a:r>
              <a:rPr lang="tr-TR" dirty="0" err="1" smtClean="0"/>
              <a:t>run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Vin</a:t>
            </a:r>
            <a:r>
              <a:rPr lang="tr-TR" dirty="0" smtClean="0"/>
              <a:t> = 40V, </a:t>
            </a:r>
            <a:r>
              <a:rPr lang="tr-TR" dirty="0" err="1" smtClean="0"/>
              <a:t>Vbat</a:t>
            </a:r>
            <a:r>
              <a:rPr lang="tr-TR" dirty="0" smtClean="0"/>
              <a:t> = 12V</a:t>
            </a:r>
            <a:endParaRPr lang="tr-TR" sz="800" dirty="0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1" y="1930957"/>
            <a:ext cx="8397239" cy="1848531"/>
          </a:xfrm>
          <a:prstGeom prst="rect">
            <a:avLst/>
          </a:prstGeom>
        </p:spPr>
      </p:pic>
      <p:sp>
        <p:nvSpPr>
          <p:cNvPr id="57" name="Metin kutusu 56"/>
          <p:cNvSpPr txBox="1"/>
          <p:nvPr/>
        </p:nvSpPr>
        <p:spPr>
          <a:xfrm>
            <a:off x="5807086" y="2888532"/>
            <a:ext cx="1543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Iin</a:t>
            </a:r>
            <a:endParaRPr lang="tr-TR" sz="800" dirty="0"/>
          </a:p>
        </p:txBody>
      </p:sp>
      <p:sp>
        <p:nvSpPr>
          <p:cNvPr id="58" name="Metin kutusu 57"/>
          <p:cNvSpPr txBox="1"/>
          <p:nvPr/>
        </p:nvSpPr>
        <p:spPr>
          <a:xfrm>
            <a:off x="6767206" y="2519200"/>
            <a:ext cx="1543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Iout</a:t>
            </a:r>
            <a:endParaRPr lang="tr-TR" sz="800" dirty="0"/>
          </a:p>
        </p:txBody>
      </p:sp>
      <p:sp>
        <p:nvSpPr>
          <p:cNvPr id="59" name="Metin kutusu 58"/>
          <p:cNvSpPr txBox="1"/>
          <p:nvPr/>
        </p:nvSpPr>
        <p:spPr>
          <a:xfrm>
            <a:off x="5685166" y="2201708"/>
            <a:ext cx="1543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Vin</a:t>
            </a:r>
            <a:endParaRPr lang="tr-TR" sz="800" dirty="0"/>
          </a:p>
        </p:txBody>
      </p:sp>
      <p:sp>
        <p:nvSpPr>
          <p:cNvPr id="60" name="Metin kutusu 59"/>
          <p:cNvSpPr txBox="1"/>
          <p:nvPr/>
        </p:nvSpPr>
        <p:spPr>
          <a:xfrm>
            <a:off x="7023425" y="3568902"/>
            <a:ext cx="1543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Vout</a:t>
            </a:r>
            <a:endParaRPr lang="tr-TR" sz="800" dirty="0"/>
          </a:p>
        </p:txBody>
      </p:sp>
      <p:pic>
        <p:nvPicPr>
          <p:cNvPr id="10" name="Resim 9"/>
          <p:cNvPicPr>
            <a:picLocks noChangeAspect="1"/>
          </p:cNvPicPr>
          <p:nvPr/>
        </p:nvPicPr>
        <p:blipFill rotWithShape="1">
          <a:blip r:embed="rId3"/>
          <a:srcRect l="1963" t="11086"/>
          <a:stretch/>
        </p:blipFill>
        <p:spPr>
          <a:xfrm>
            <a:off x="359923" y="4328055"/>
            <a:ext cx="3512951" cy="1958833"/>
          </a:xfrm>
          <a:prstGeom prst="rect">
            <a:avLst/>
          </a:prstGeom>
        </p:spPr>
      </p:pic>
      <p:sp>
        <p:nvSpPr>
          <p:cNvPr id="61" name="Metin kutusu 60"/>
          <p:cNvSpPr txBox="1"/>
          <p:nvPr/>
        </p:nvSpPr>
        <p:spPr>
          <a:xfrm>
            <a:off x="1755464" y="4389592"/>
            <a:ext cx="1543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600" dirty="0" err="1" smtClean="0"/>
              <a:t>Vin</a:t>
            </a:r>
            <a:endParaRPr lang="tr-TR" sz="1200" dirty="0"/>
          </a:p>
        </p:txBody>
      </p:sp>
      <p:pic>
        <p:nvPicPr>
          <p:cNvPr id="11" name="Resim 10"/>
          <p:cNvPicPr>
            <a:picLocks noChangeAspect="1"/>
          </p:cNvPicPr>
          <p:nvPr/>
        </p:nvPicPr>
        <p:blipFill rotWithShape="1">
          <a:blip r:embed="rId4"/>
          <a:srcRect l="1434" t="10988" r="-1"/>
          <a:stretch/>
        </p:blipFill>
        <p:spPr>
          <a:xfrm>
            <a:off x="4267200" y="4357613"/>
            <a:ext cx="4590201" cy="1899715"/>
          </a:xfrm>
          <a:prstGeom prst="rect">
            <a:avLst/>
          </a:prstGeom>
        </p:spPr>
      </p:pic>
      <p:sp>
        <p:nvSpPr>
          <p:cNvPr id="63" name="Metin kutusu 62"/>
          <p:cNvSpPr txBox="1"/>
          <p:nvPr/>
        </p:nvSpPr>
        <p:spPr>
          <a:xfrm>
            <a:off x="6244382" y="4391103"/>
            <a:ext cx="1543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600" dirty="0" err="1" smtClean="0"/>
              <a:t>Vout</a:t>
            </a:r>
            <a:endParaRPr lang="tr-TR" sz="1200" dirty="0"/>
          </a:p>
        </p:txBody>
      </p:sp>
      <p:cxnSp>
        <p:nvCxnSpPr>
          <p:cNvPr id="13" name="Düz Ok Bağlayıcısı 12"/>
          <p:cNvCxnSpPr/>
          <p:nvPr/>
        </p:nvCxnSpPr>
        <p:spPr>
          <a:xfrm flipH="1">
            <a:off x="2247089" y="2386374"/>
            <a:ext cx="279899" cy="19416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Düz Ok Bağlayıcısı 14"/>
          <p:cNvCxnSpPr/>
          <p:nvPr/>
        </p:nvCxnSpPr>
        <p:spPr>
          <a:xfrm>
            <a:off x="6456690" y="3637097"/>
            <a:ext cx="249556" cy="7524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947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BF8E33D-2B67-7861-5EC5-CD2397FAB91B}"/>
              </a:ext>
            </a:extLst>
          </p:cNvPr>
          <p:cNvSpPr txBox="1">
            <a:spLocks/>
          </p:cNvSpPr>
          <p:nvPr/>
        </p:nvSpPr>
        <p:spPr bwMode="auto">
          <a:xfrm>
            <a:off x="457200" y="338138"/>
            <a:ext cx="8229600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595959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9pPr>
          </a:lstStyle>
          <a:p>
            <a:pPr defTabSz="914400"/>
            <a:r>
              <a:rPr lang="tr-TR" b="1" dirty="0"/>
              <a:t>4. </a:t>
            </a:r>
            <a:r>
              <a:rPr lang="tr-TR" b="1" dirty="0" err="1"/>
              <a:t>Simulation</a:t>
            </a:r>
            <a:r>
              <a:rPr lang="tr-TR" b="1" dirty="0"/>
              <a:t> </a:t>
            </a:r>
            <a:r>
              <a:rPr lang="tr-TR" b="1" dirty="0" err="1"/>
              <a:t>models</a:t>
            </a:r>
            <a:r>
              <a:rPr lang="tr-TR" b="1" dirty="0"/>
              <a:t>: </a:t>
            </a:r>
            <a:r>
              <a:rPr lang="tr-TR" b="1" dirty="0" err="1"/>
              <a:t>Current</a:t>
            </a:r>
            <a:r>
              <a:rPr lang="tr-TR" b="1" dirty="0"/>
              <a:t> Feedback</a:t>
            </a:r>
            <a:endParaRPr lang="en-US" dirty="0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537" y="2013622"/>
            <a:ext cx="5499454" cy="3190674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2250936"/>
            <a:ext cx="2768842" cy="271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132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BF8E33D-2B67-7861-5EC5-CD2397FAB91B}"/>
              </a:ext>
            </a:extLst>
          </p:cNvPr>
          <p:cNvSpPr txBox="1">
            <a:spLocks/>
          </p:cNvSpPr>
          <p:nvPr/>
        </p:nvSpPr>
        <p:spPr bwMode="auto">
          <a:xfrm>
            <a:off x="457200" y="338138"/>
            <a:ext cx="8229600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595959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9pPr>
          </a:lstStyle>
          <a:p>
            <a:pPr defTabSz="914400"/>
            <a:r>
              <a:rPr lang="tr-TR" b="1" dirty="0"/>
              <a:t>4. </a:t>
            </a:r>
            <a:r>
              <a:rPr lang="tr-TR" b="1" dirty="0" err="1"/>
              <a:t>Simulation</a:t>
            </a:r>
            <a:r>
              <a:rPr lang="tr-TR" b="1" dirty="0"/>
              <a:t> </a:t>
            </a:r>
            <a:r>
              <a:rPr lang="tr-TR" b="1" dirty="0" err="1"/>
              <a:t>Results</a:t>
            </a:r>
            <a:r>
              <a:rPr lang="tr-TR" b="1" dirty="0"/>
              <a:t>: </a:t>
            </a:r>
            <a:r>
              <a:rPr lang="tr-TR" b="1" dirty="0" err="1"/>
              <a:t>Voltage</a:t>
            </a:r>
            <a:r>
              <a:rPr lang="tr-TR" b="1" dirty="0"/>
              <a:t> </a:t>
            </a:r>
            <a:r>
              <a:rPr lang="tr-TR" b="1" dirty="0" smtClean="0"/>
              <a:t>Feedback</a:t>
            </a:r>
            <a:endParaRPr lang="en-US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 rotWithShape="1">
          <a:blip r:embed="rId2"/>
          <a:srcRect b="18387"/>
          <a:stretch/>
        </p:blipFill>
        <p:spPr>
          <a:xfrm>
            <a:off x="350920" y="1536064"/>
            <a:ext cx="8442160" cy="390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933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A3241B5-6D12-4E56-029A-B6BAF27A09A0}"/>
              </a:ext>
            </a:extLst>
          </p:cNvPr>
          <p:cNvSpPr txBox="1"/>
          <p:nvPr/>
        </p:nvSpPr>
        <p:spPr>
          <a:xfrm>
            <a:off x="3735421" y="2042809"/>
            <a:ext cx="5000018" cy="1569660"/>
          </a:xfrm>
          <a:prstGeom prst="rect">
            <a:avLst/>
          </a:prstGeom>
          <a:solidFill>
            <a:srgbClr val="D0112B"/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EE464 HARDWARE PROJECT PRESENTATION </a:t>
            </a:r>
          </a:p>
          <a:p>
            <a:pPr algn="ctr"/>
            <a:r>
              <a:rPr lang="tr-TR" sz="24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By</a:t>
            </a:r>
            <a:r>
              <a:rPr lang="tr-TR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Emine </a:t>
            </a:r>
            <a:r>
              <a:rPr lang="tr-TR" sz="24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BOOSTancı</a:t>
            </a:r>
            <a:endParaRPr lang="tr-TR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en-US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2217C1-58FB-6483-79B3-660BF36E2A17}"/>
              </a:ext>
            </a:extLst>
          </p:cNvPr>
          <p:cNvSpPr txBox="1"/>
          <p:nvPr/>
        </p:nvSpPr>
        <p:spPr>
          <a:xfrm>
            <a:off x="4834646" y="3820738"/>
            <a:ext cx="3900793" cy="954107"/>
          </a:xfrm>
          <a:prstGeom prst="rect">
            <a:avLst/>
          </a:prstGeom>
          <a:solidFill>
            <a:srgbClr val="D0112B"/>
          </a:solidFill>
        </p:spPr>
        <p:txBody>
          <a:bodyPr wrap="square" rtlCol="0">
            <a:spAutoFit/>
          </a:bodyPr>
          <a:lstStyle/>
          <a:p>
            <a:r>
              <a:rPr lang="tr-TR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Canberk Kaçan</a:t>
            </a:r>
          </a:p>
          <a:p>
            <a:r>
              <a:rPr lang="tr-TR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Erdem </a:t>
            </a:r>
            <a:r>
              <a:rPr lang="tr-TR" sz="1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Canaz</a:t>
            </a:r>
            <a:endParaRPr lang="tr-TR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tr-TR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Erkin Atay Toka </a:t>
            </a:r>
          </a:p>
          <a:p>
            <a:endParaRPr lang="en-US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0259DF-C7C5-BEE2-19DB-F2F7B4803B53}"/>
              </a:ext>
            </a:extLst>
          </p:cNvPr>
          <p:cNvSpPr txBox="1"/>
          <p:nvPr/>
        </p:nvSpPr>
        <p:spPr>
          <a:xfrm>
            <a:off x="4891796" y="5576646"/>
            <a:ext cx="4027252" cy="523220"/>
          </a:xfrm>
          <a:prstGeom prst="rect">
            <a:avLst/>
          </a:prstGeom>
          <a:solidFill>
            <a:srgbClr val="D0112B"/>
          </a:solidFill>
        </p:spPr>
        <p:txBody>
          <a:bodyPr wrap="square" rtlCol="0">
            <a:spAutoFit/>
          </a:bodyPr>
          <a:lstStyle/>
          <a:p>
            <a:r>
              <a:rPr lang="tr-TR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24.04.2024</a:t>
            </a:r>
          </a:p>
          <a:p>
            <a:endParaRPr lang="en-US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2" descr="A logo with text and symbols&#10;&#10;Description automatically generated">
            <a:extLst>
              <a:ext uri="{FF2B5EF4-FFF2-40B4-BE49-F238E27FC236}">
                <a16:creationId xmlns:a16="http://schemas.microsoft.com/office/drawing/2014/main" id="{F8D57E2E-B56E-FF71-AF7A-B6E4F161FA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092" t="27778" r="26111" b="27361"/>
          <a:stretch/>
        </p:blipFill>
        <p:spPr>
          <a:xfrm>
            <a:off x="735651" y="2130735"/>
            <a:ext cx="2708561" cy="259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0868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4116409"/>
            <a:ext cx="8229600" cy="18039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BF8E33D-2B67-7861-5EC5-CD2397FAB91B}"/>
              </a:ext>
            </a:extLst>
          </p:cNvPr>
          <p:cNvSpPr txBox="1">
            <a:spLocks/>
          </p:cNvSpPr>
          <p:nvPr/>
        </p:nvSpPr>
        <p:spPr bwMode="auto">
          <a:xfrm>
            <a:off x="457200" y="338138"/>
            <a:ext cx="8229600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595959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9pPr>
          </a:lstStyle>
          <a:p>
            <a:pPr defTabSz="914400"/>
            <a:r>
              <a:rPr lang="tr-TR" b="1" dirty="0"/>
              <a:t>4. </a:t>
            </a:r>
            <a:r>
              <a:rPr lang="tr-TR" b="1" dirty="0" err="1"/>
              <a:t>Simulation</a:t>
            </a:r>
            <a:r>
              <a:rPr lang="tr-TR" b="1" dirty="0"/>
              <a:t> </a:t>
            </a:r>
            <a:r>
              <a:rPr lang="tr-TR" b="1" dirty="0" err="1"/>
              <a:t>Results</a:t>
            </a:r>
            <a:r>
              <a:rPr lang="tr-TR" b="1" dirty="0" smtClean="0"/>
              <a:t>: </a:t>
            </a:r>
            <a:r>
              <a:rPr lang="tr-TR" b="1" dirty="0" err="1" smtClean="0"/>
              <a:t>Snubber</a:t>
            </a:r>
            <a:r>
              <a:rPr lang="tr-TR" b="1" dirty="0" smtClean="0"/>
              <a:t> (40V </a:t>
            </a:r>
            <a:r>
              <a:rPr lang="tr-TR" b="1" dirty="0" err="1" smtClean="0"/>
              <a:t>Vin</a:t>
            </a:r>
            <a:r>
              <a:rPr lang="tr-TR" b="1" dirty="0" smtClean="0"/>
              <a:t>)</a:t>
            </a:r>
            <a:endParaRPr lang="en-US" dirty="0"/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465" y="1412240"/>
            <a:ext cx="4594884" cy="2185014"/>
          </a:xfrm>
          <a:prstGeom prst="rect">
            <a:avLst/>
          </a:prstGeom>
        </p:spPr>
      </p:pic>
      <p:sp>
        <p:nvSpPr>
          <p:cNvPr id="10" name="Metin kutusu 9"/>
          <p:cNvSpPr txBox="1"/>
          <p:nvPr/>
        </p:nvSpPr>
        <p:spPr>
          <a:xfrm>
            <a:off x="1373245" y="1435547"/>
            <a:ext cx="15430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800" dirty="0"/>
              <a:t>20v</a:t>
            </a:r>
            <a:endParaRPr lang="tr-TR" dirty="0"/>
          </a:p>
        </p:txBody>
      </p:sp>
      <p:cxnSp>
        <p:nvCxnSpPr>
          <p:cNvPr id="12" name="Düz Ok Bağlayıcısı 11"/>
          <p:cNvCxnSpPr/>
          <p:nvPr/>
        </p:nvCxnSpPr>
        <p:spPr>
          <a:xfrm>
            <a:off x="2457449" y="1964987"/>
            <a:ext cx="1073691" cy="3015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Metin kutusu 13"/>
          <p:cNvSpPr txBox="1"/>
          <p:nvPr/>
        </p:nvSpPr>
        <p:spPr>
          <a:xfrm>
            <a:off x="1105555" y="2953278"/>
            <a:ext cx="15430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800" dirty="0"/>
              <a:t>3.2w</a:t>
            </a:r>
            <a:endParaRPr lang="tr-TR" dirty="0"/>
          </a:p>
        </p:txBody>
      </p:sp>
      <p:cxnSp>
        <p:nvCxnSpPr>
          <p:cNvPr id="15" name="Düz Ok Bağlayıcısı 14"/>
          <p:cNvCxnSpPr/>
          <p:nvPr/>
        </p:nvCxnSpPr>
        <p:spPr>
          <a:xfrm flipV="1">
            <a:off x="2457449" y="3166730"/>
            <a:ext cx="1073691" cy="2746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Metin kutusu 18"/>
          <p:cNvSpPr txBox="1"/>
          <p:nvPr/>
        </p:nvSpPr>
        <p:spPr>
          <a:xfrm>
            <a:off x="5807086" y="2888532"/>
            <a:ext cx="15430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800" dirty="0"/>
              <a:t>60v</a:t>
            </a:r>
            <a:endParaRPr lang="tr-TR" dirty="0"/>
          </a:p>
        </p:txBody>
      </p:sp>
      <p:cxnSp>
        <p:nvCxnSpPr>
          <p:cNvPr id="20" name="Düz Ok Bağlayıcısı 19"/>
          <p:cNvCxnSpPr/>
          <p:nvPr/>
        </p:nvCxnSpPr>
        <p:spPr>
          <a:xfrm flipH="1" flipV="1">
            <a:off x="4764690" y="3104056"/>
            <a:ext cx="1042396" cy="2647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Metin kutusu 12"/>
          <p:cNvSpPr txBox="1"/>
          <p:nvPr/>
        </p:nvSpPr>
        <p:spPr>
          <a:xfrm>
            <a:off x="2073345" y="5959627"/>
            <a:ext cx="7467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err="1" smtClean="0"/>
              <a:t>Drain</a:t>
            </a:r>
            <a:r>
              <a:rPr lang="tr-TR" sz="2400" dirty="0" smtClean="0"/>
              <a:t>-</a:t>
            </a:r>
            <a:r>
              <a:rPr lang="tr-TR" sz="2400" dirty="0" err="1" smtClean="0"/>
              <a:t>to</a:t>
            </a:r>
            <a:r>
              <a:rPr lang="tr-TR" sz="2400" dirty="0" smtClean="0"/>
              <a:t>-Source </a:t>
            </a:r>
            <a:r>
              <a:rPr lang="tr-TR" sz="2400" dirty="0" err="1" smtClean="0"/>
              <a:t>Voltage</a:t>
            </a:r>
            <a:r>
              <a:rPr lang="tr-TR" sz="2400" dirty="0" smtClean="0"/>
              <a:t> of MOSFET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3623996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BF8E33D-2B67-7861-5EC5-CD2397FAB91B}"/>
              </a:ext>
            </a:extLst>
          </p:cNvPr>
          <p:cNvSpPr txBox="1">
            <a:spLocks/>
          </p:cNvSpPr>
          <p:nvPr/>
        </p:nvSpPr>
        <p:spPr bwMode="auto">
          <a:xfrm>
            <a:off x="457200" y="338138"/>
            <a:ext cx="8229600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595959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9pPr>
          </a:lstStyle>
          <a:p>
            <a:pPr defTabSz="914400"/>
            <a:r>
              <a:rPr lang="tr-TR" b="1" dirty="0"/>
              <a:t>4. </a:t>
            </a:r>
            <a:r>
              <a:rPr lang="tr-TR" b="1" dirty="0" err="1"/>
              <a:t>Simulation</a:t>
            </a:r>
            <a:r>
              <a:rPr lang="tr-TR" b="1" dirty="0"/>
              <a:t> </a:t>
            </a:r>
            <a:r>
              <a:rPr lang="tr-TR" b="1" dirty="0" err="1"/>
              <a:t>Results</a:t>
            </a:r>
            <a:r>
              <a:rPr lang="tr-TR" b="1" dirty="0"/>
              <a:t>: </a:t>
            </a:r>
            <a:r>
              <a:rPr lang="tr-TR" b="1" dirty="0" err="1" smtClean="0"/>
              <a:t>Transformer</a:t>
            </a:r>
            <a:r>
              <a:rPr lang="tr-TR" b="1" dirty="0" smtClean="0"/>
              <a:t> Model</a:t>
            </a:r>
            <a:endParaRPr lang="en-US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929" y="1460482"/>
            <a:ext cx="5413541" cy="4490186"/>
          </a:xfrm>
          <a:prstGeom prst="rect">
            <a:avLst/>
          </a:prstGeom>
        </p:spPr>
      </p:pic>
      <p:cxnSp>
        <p:nvCxnSpPr>
          <p:cNvPr id="7" name="Düz Ok Bağlayıcısı 6"/>
          <p:cNvCxnSpPr/>
          <p:nvPr/>
        </p:nvCxnSpPr>
        <p:spPr>
          <a:xfrm flipH="1">
            <a:off x="5377533" y="1867711"/>
            <a:ext cx="1130271" cy="1176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Metin kutusu 8"/>
          <p:cNvSpPr txBox="1"/>
          <p:nvPr/>
        </p:nvSpPr>
        <p:spPr>
          <a:xfrm>
            <a:off x="6676710" y="1667656"/>
            <a:ext cx="20100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dirty="0" err="1" smtClean="0"/>
              <a:t>Coupling</a:t>
            </a:r>
            <a:r>
              <a:rPr lang="tr-TR" sz="2000" dirty="0" smtClean="0"/>
              <a:t> </a:t>
            </a:r>
            <a:r>
              <a:rPr lang="tr-TR" sz="2000" dirty="0" err="1" smtClean="0"/>
              <a:t>Factor</a:t>
            </a:r>
            <a:endParaRPr lang="tr-TR" sz="2000" dirty="0" smtClean="0"/>
          </a:p>
          <a:p>
            <a:pPr algn="ctr"/>
            <a:r>
              <a:rPr lang="tr-TR" sz="2000" dirty="0" smtClean="0"/>
              <a:t>%1</a:t>
            </a:r>
            <a:endParaRPr lang="tr-TR" sz="900" dirty="0"/>
          </a:p>
        </p:txBody>
      </p:sp>
    </p:spTree>
    <p:extLst>
      <p:ext uri="{BB962C8B-B14F-4D97-AF65-F5344CB8AC3E}">
        <p14:creationId xmlns:p14="http://schemas.microsoft.com/office/powerpoint/2010/main" val="2724073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BF8E33D-2B67-7861-5EC5-CD2397FAB91B}"/>
              </a:ext>
            </a:extLst>
          </p:cNvPr>
          <p:cNvSpPr txBox="1">
            <a:spLocks/>
          </p:cNvSpPr>
          <p:nvPr/>
        </p:nvSpPr>
        <p:spPr bwMode="auto">
          <a:xfrm>
            <a:off x="457200" y="338138"/>
            <a:ext cx="8229600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595959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9pPr>
          </a:lstStyle>
          <a:p>
            <a:pPr defTabSz="914400"/>
            <a:r>
              <a:rPr lang="tr-TR" b="1" dirty="0"/>
              <a:t>4. </a:t>
            </a:r>
            <a:r>
              <a:rPr lang="tr-TR" b="1" dirty="0" err="1"/>
              <a:t>Simulation</a:t>
            </a:r>
            <a:r>
              <a:rPr lang="tr-TR" b="1" dirty="0"/>
              <a:t> </a:t>
            </a:r>
            <a:r>
              <a:rPr lang="tr-TR" b="1" dirty="0" err="1"/>
              <a:t>Results</a:t>
            </a:r>
            <a:r>
              <a:rPr lang="tr-TR" b="1" dirty="0"/>
              <a:t>: </a:t>
            </a:r>
            <a:r>
              <a:rPr lang="tr-TR" b="1" dirty="0" err="1"/>
              <a:t>Output</a:t>
            </a:r>
            <a:r>
              <a:rPr lang="tr-TR" b="1" dirty="0"/>
              <a:t> </a:t>
            </a:r>
            <a:r>
              <a:rPr lang="tr-TR" b="1" dirty="0" err="1" smtClean="0"/>
              <a:t>Filter</a:t>
            </a:r>
            <a:r>
              <a:rPr lang="tr-TR" b="1" dirty="0" smtClean="0"/>
              <a:t> Model</a:t>
            </a:r>
            <a:endParaRPr lang="en-US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019" y="1889880"/>
            <a:ext cx="8065362" cy="324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811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BF8E33D-2B67-7861-5EC5-CD2397FAB91B}"/>
              </a:ext>
            </a:extLst>
          </p:cNvPr>
          <p:cNvSpPr txBox="1">
            <a:spLocks/>
          </p:cNvSpPr>
          <p:nvPr/>
        </p:nvSpPr>
        <p:spPr bwMode="auto">
          <a:xfrm>
            <a:off x="457200" y="338138"/>
            <a:ext cx="8229600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595959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9pPr>
          </a:lstStyle>
          <a:p>
            <a:pPr defTabSz="914400"/>
            <a:r>
              <a:rPr lang="tr-TR" b="1" dirty="0"/>
              <a:t>4. </a:t>
            </a:r>
            <a:r>
              <a:rPr lang="tr-TR" b="1" dirty="0" err="1"/>
              <a:t>Simulation</a:t>
            </a:r>
            <a:r>
              <a:rPr lang="tr-TR" b="1" dirty="0"/>
              <a:t> </a:t>
            </a:r>
            <a:r>
              <a:rPr lang="tr-TR" b="1" dirty="0" err="1"/>
              <a:t>Results</a:t>
            </a:r>
            <a:r>
              <a:rPr lang="tr-TR" b="1" dirty="0"/>
              <a:t>: </a:t>
            </a:r>
            <a:r>
              <a:rPr lang="tr-TR" b="1" dirty="0" err="1" smtClean="0"/>
              <a:t>Capacitor</a:t>
            </a:r>
            <a:r>
              <a:rPr lang="tr-TR" b="1" dirty="0" smtClean="0"/>
              <a:t> Model</a:t>
            </a:r>
            <a:endParaRPr lang="en-US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056" y="1403365"/>
            <a:ext cx="5406765" cy="1278898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056" y="2877193"/>
            <a:ext cx="5406765" cy="1277843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9058" y="4349966"/>
            <a:ext cx="5406764" cy="1242270"/>
          </a:xfrm>
          <a:prstGeom prst="rect">
            <a:avLst/>
          </a:prstGeom>
        </p:spPr>
      </p:pic>
      <p:sp>
        <p:nvSpPr>
          <p:cNvPr id="8" name="Metin kutusu 7"/>
          <p:cNvSpPr txBox="1"/>
          <p:nvPr/>
        </p:nvSpPr>
        <p:spPr>
          <a:xfrm>
            <a:off x="494885" y="1656141"/>
            <a:ext cx="1543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600" dirty="0" smtClean="0"/>
              <a:t>C</a:t>
            </a:r>
            <a:endParaRPr lang="tr-TR" sz="1200" dirty="0"/>
          </a:p>
        </p:txBody>
      </p:sp>
      <p:sp>
        <p:nvSpPr>
          <p:cNvPr id="10" name="Metin kutusu 9"/>
          <p:cNvSpPr txBox="1"/>
          <p:nvPr/>
        </p:nvSpPr>
        <p:spPr>
          <a:xfrm>
            <a:off x="219269" y="3230910"/>
            <a:ext cx="1543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600" dirty="0" smtClean="0"/>
              <a:t>C-R</a:t>
            </a:r>
            <a:endParaRPr lang="tr-TR" dirty="0"/>
          </a:p>
        </p:txBody>
      </p:sp>
      <p:sp>
        <p:nvSpPr>
          <p:cNvPr id="11" name="Metin kutusu 10"/>
          <p:cNvSpPr txBox="1"/>
          <p:nvPr/>
        </p:nvSpPr>
        <p:spPr>
          <a:xfrm>
            <a:off x="1237430" y="5905763"/>
            <a:ext cx="6669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err="1" smtClean="0"/>
              <a:t>Output</a:t>
            </a:r>
            <a:r>
              <a:rPr lang="tr-TR" sz="2400" dirty="0" smtClean="0"/>
              <a:t> </a:t>
            </a:r>
            <a:r>
              <a:rPr lang="tr-TR" sz="2400" dirty="0" err="1" smtClean="0"/>
              <a:t>voltages</a:t>
            </a:r>
            <a:r>
              <a:rPr lang="tr-TR" sz="2400" dirty="0" smtClean="0"/>
              <a:t> </a:t>
            </a:r>
            <a:r>
              <a:rPr lang="tr-TR" sz="2400" dirty="0" err="1" smtClean="0"/>
              <a:t>seen</a:t>
            </a:r>
            <a:r>
              <a:rPr lang="tr-TR" sz="2400" dirty="0" smtClean="0"/>
              <a:t> at </a:t>
            </a:r>
            <a:r>
              <a:rPr lang="tr-TR" sz="2400" dirty="0" err="1" smtClean="0"/>
              <a:t>secondary</a:t>
            </a:r>
            <a:r>
              <a:rPr lang="tr-TR" sz="2400" dirty="0" smtClean="0"/>
              <a:t> </a:t>
            </a:r>
            <a:r>
              <a:rPr lang="tr-TR" sz="2400" dirty="0" err="1" smtClean="0"/>
              <a:t>terminals</a:t>
            </a:r>
            <a:endParaRPr lang="tr-TR" sz="1000" dirty="0"/>
          </a:p>
        </p:txBody>
      </p:sp>
      <p:pic>
        <p:nvPicPr>
          <p:cNvPr id="2050" name="Picture 2" descr="https://lh7-us.googleusercontent.com/YdzJlbRNjZRCSo2FJEFlCgby3IY6AtzsXGq1XlxD5JEgSd50joNTIzP87eVoEfwoZQEVXJvOktUahb3E8F_nUs0QQyL78B4o21_BDZ7YCKukUvB9qAWrc6et9GFXqudQFNbFV0s_g8-Nokw6oNVyjDOywQ=s204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134352" y="3122927"/>
            <a:ext cx="3946137" cy="582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Metin kutusu 11"/>
          <p:cNvSpPr txBox="1"/>
          <p:nvPr/>
        </p:nvSpPr>
        <p:spPr>
          <a:xfrm>
            <a:off x="165315" y="4941197"/>
            <a:ext cx="1543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 smtClean="0"/>
              <a:t>C-R-L</a:t>
            </a:r>
            <a:endParaRPr lang="tr-TR" sz="1100" dirty="0"/>
          </a:p>
        </p:txBody>
      </p:sp>
      <p:sp>
        <p:nvSpPr>
          <p:cNvPr id="7" name="Oval 6"/>
          <p:cNvSpPr/>
          <p:nvPr/>
        </p:nvSpPr>
        <p:spPr>
          <a:xfrm>
            <a:off x="7986409" y="1284051"/>
            <a:ext cx="243191" cy="243192"/>
          </a:xfrm>
          <a:prstGeom prst="ellipse">
            <a:avLst/>
          </a:prstGeom>
          <a:solidFill>
            <a:srgbClr val="7D0000"/>
          </a:solidFill>
          <a:ln>
            <a:solidFill>
              <a:srgbClr val="7D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Oval 13"/>
          <p:cNvSpPr/>
          <p:nvPr/>
        </p:nvSpPr>
        <p:spPr>
          <a:xfrm>
            <a:off x="7985824" y="5302236"/>
            <a:ext cx="243191" cy="243192"/>
          </a:xfrm>
          <a:prstGeom prst="ellipse">
            <a:avLst/>
          </a:prstGeom>
          <a:solidFill>
            <a:srgbClr val="7D0000"/>
          </a:solidFill>
          <a:ln>
            <a:solidFill>
              <a:srgbClr val="7D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479403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BF8E33D-2B67-7861-5EC5-CD2397FAB91B}"/>
              </a:ext>
            </a:extLst>
          </p:cNvPr>
          <p:cNvSpPr txBox="1">
            <a:spLocks/>
          </p:cNvSpPr>
          <p:nvPr/>
        </p:nvSpPr>
        <p:spPr bwMode="auto">
          <a:xfrm>
            <a:off x="457200" y="338138"/>
            <a:ext cx="8229600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595959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9pPr>
          </a:lstStyle>
          <a:p>
            <a:pPr defTabSz="914400"/>
            <a:r>
              <a:rPr lang="tr-TR" b="1" dirty="0"/>
              <a:t>4. </a:t>
            </a:r>
            <a:r>
              <a:rPr lang="tr-TR" b="1" dirty="0" err="1"/>
              <a:t>Simulation</a:t>
            </a:r>
            <a:r>
              <a:rPr lang="tr-TR" b="1" dirty="0"/>
              <a:t> </a:t>
            </a:r>
            <a:r>
              <a:rPr lang="tr-TR" b="1" dirty="0" err="1"/>
              <a:t>Results</a:t>
            </a:r>
            <a:r>
              <a:rPr lang="tr-TR" b="1" dirty="0"/>
              <a:t>: </a:t>
            </a:r>
            <a:r>
              <a:rPr lang="tr-TR" b="1" dirty="0" err="1"/>
              <a:t>Auxiliary</a:t>
            </a:r>
            <a:r>
              <a:rPr lang="tr-TR" b="1" dirty="0"/>
              <a:t> </a:t>
            </a:r>
            <a:r>
              <a:rPr lang="tr-TR" b="1" dirty="0" err="1" smtClean="0"/>
              <a:t>Supply</a:t>
            </a:r>
            <a:r>
              <a:rPr lang="tr-TR" b="1" dirty="0" smtClean="0"/>
              <a:t> Model</a:t>
            </a:r>
            <a:endParaRPr lang="en-US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284" y="1714967"/>
            <a:ext cx="6009908" cy="395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3915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BF8E33D-2B67-7861-5EC5-CD2397FAB91B}"/>
              </a:ext>
            </a:extLst>
          </p:cNvPr>
          <p:cNvSpPr txBox="1">
            <a:spLocks/>
          </p:cNvSpPr>
          <p:nvPr/>
        </p:nvSpPr>
        <p:spPr bwMode="auto">
          <a:xfrm>
            <a:off x="457200" y="338138"/>
            <a:ext cx="8229600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595959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9pPr>
          </a:lstStyle>
          <a:p>
            <a:pPr defTabSz="914400"/>
            <a:r>
              <a:rPr lang="tr-TR" b="1" dirty="0"/>
              <a:t>4. </a:t>
            </a:r>
            <a:r>
              <a:rPr lang="tr-TR" b="1" dirty="0" err="1"/>
              <a:t>Simulation</a:t>
            </a:r>
            <a:r>
              <a:rPr lang="tr-TR" b="1" dirty="0"/>
              <a:t> </a:t>
            </a:r>
            <a:r>
              <a:rPr lang="tr-TR" b="1" dirty="0" err="1"/>
              <a:t>Results</a:t>
            </a:r>
            <a:r>
              <a:rPr lang="tr-TR" b="1" dirty="0"/>
              <a:t>: </a:t>
            </a:r>
            <a:r>
              <a:rPr lang="tr-TR" b="1" dirty="0" err="1"/>
              <a:t>Indicator</a:t>
            </a:r>
            <a:r>
              <a:rPr lang="tr-TR" b="1" dirty="0"/>
              <a:t> </a:t>
            </a:r>
            <a:r>
              <a:rPr lang="tr-TR" b="1" dirty="0" err="1"/>
              <a:t>LEDs</a:t>
            </a:r>
            <a:endParaRPr lang="en-US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208" y="1668070"/>
            <a:ext cx="8321598" cy="354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7655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E33D-2B67-7861-5EC5-CD2397FAB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852487"/>
          </a:xfrm>
        </p:spPr>
        <p:txBody>
          <a:bodyPr/>
          <a:lstStyle/>
          <a:p>
            <a:r>
              <a:rPr lang="tr-TR" b="1" dirty="0"/>
              <a:t>4. </a:t>
            </a:r>
            <a:r>
              <a:rPr lang="tr-TR" b="1" dirty="0" err="1"/>
              <a:t>Simulation</a:t>
            </a:r>
            <a:r>
              <a:rPr lang="tr-TR" b="1" dirty="0"/>
              <a:t> </a:t>
            </a:r>
            <a:r>
              <a:rPr lang="tr-TR" b="1" dirty="0" err="1"/>
              <a:t>Results</a:t>
            </a:r>
            <a:r>
              <a:rPr lang="tr-TR" b="1" dirty="0"/>
              <a:t>: </a:t>
            </a:r>
            <a:r>
              <a:rPr lang="tr-TR" b="1" dirty="0" err="1"/>
              <a:t>Summary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2928A-3A18-B872-A87B-28F6E0BDC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C792AE-839D-F739-407B-4AEAD546A45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 rotWithShape="1">
          <a:blip r:embed="rId2"/>
          <a:srcRect l="3682" r="1660" b="5696"/>
          <a:stretch/>
        </p:blipFill>
        <p:spPr>
          <a:xfrm>
            <a:off x="778213" y="1939365"/>
            <a:ext cx="7519481" cy="4071194"/>
          </a:xfrm>
          <a:prstGeom prst="rect">
            <a:avLst/>
          </a:prstGeom>
        </p:spPr>
      </p:pic>
      <p:sp>
        <p:nvSpPr>
          <p:cNvPr id="9" name="Metin kutusu 8"/>
          <p:cNvSpPr txBox="1"/>
          <p:nvPr/>
        </p:nvSpPr>
        <p:spPr>
          <a:xfrm>
            <a:off x="1588824" y="1369143"/>
            <a:ext cx="2710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tr-TR" dirty="0" err="1"/>
              <a:t>Vin</a:t>
            </a:r>
            <a:r>
              <a:rPr lang="tr-TR" dirty="0"/>
              <a:t> = {20, 25, 30, 35, 40}V</a:t>
            </a:r>
          </a:p>
        </p:txBody>
      </p:sp>
      <p:sp>
        <p:nvSpPr>
          <p:cNvPr id="10" name="Dikdörtgen 9"/>
          <p:cNvSpPr/>
          <p:nvPr/>
        </p:nvSpPr>
        <p:spPr>
          <a:xfrm>
            <a:off x="5223292" y="1369143"/>
            <a:ext cx="19545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tr-TR" dirty="0" err="1"/>
              <a:t>Vbat</a:t>
            </a:r>
            <a:r>
              <a:rPr lang="tr-TR" dirty="0"/>
              <a:t> = {11, 12, 13}V</a:t>
            </a:r>
          </a:p>
        </p:txBody>
      </p:sp>
      <p:cxnSp>
        <p:nvCxnSpPr>
          <p:cNvPr id="15" name="Düz Ok Bağlayıcısı 14"/>
          <p:cNvCxnSpPr>
            <a:stCxn id="9" idx="3"/>
            <a:endCxn id="10" idx="1"/>
          </p:cNvCxnSpPr>
          <p:nvPr/>
        </p:nvCxnSpPr>
        <p:spPr>
          <a:xfrm>
            <a:off x="4299246" y="1553809"/>
            <a:ext cx="92404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3615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E33D-2B67-7861-5EC5-CD2397FAB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852487"/>
          </a:xfrm>
        </p:spPr>
        <p:txBody>
          <a:bodyPr/>
          <a:lstStyle/>
          <a:p>
            <a:r>
              <a:rPr lang="tr-TR" b="1" dirty="0"/>
              <a:t>4. </a:t>
            </a:r>
            <a:r>
              <a:rPr lang="tr-TR" b="1" dirty="0" err="1"/>
              <a:t>Simulation</a:t>
            </a:r>
            <a:r>
              <a:rPr lang="tr-TR" b="1" dirty="0"/>
              <a:t> </a:t>
            </a:r>
            <a:r>
              <a:rPr lang="tr-TR" b="1" dirty="0" err="1"/>
              <a:t>Results</a:t>
            </a:r>
            <a:r>
              <a:rPr lang="tr-TR" b="1" dirty="0"/>
              <a:t>: </a:t>
            </a:r>
            <a:r>
              <a:rPr lang="tr-TR" b="1" dirty="0" err="1"/>
              <a:t>Detailed</a:t>
            </a:r>
            <a:r>
              <a:rPr lang="tr-TR" b="1" dirty="0"/>
              <a:t> </a:t>
            </a:r>
            <a:r>
              <a:rPr lang="tr-TR" b="1" dirty="0" err="1"/>
              <a:t>results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2928A-3A18-B872-A87B-28F6E0BDC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C792AE-839D-F739-407B-4AEAD546A45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786" y="1384299"/>
            <a:ext cx="7144428" cy="494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8906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E33D-2B67-7861-5EC5-CD2397FAB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852487"/>
          </a:xfrm>
        </p:spPr>
        <p:txBody>
          <a:bodyPr/>
          <a:lstStyle/>
          <a:p>
            <a:r>
              <a:rPr lang="tr-TR" b="1" dirty="0"/>
              <a:t>4. </a:t>
            </a:r>
            <a:r>
              <a:rPr lang="tr-TR" b="1" dirty="0" err="1"/>
              <a:t>Simulation</a:t>
            </a:r>
            <a:r>
              <a:rPr lang="tr-TR" b="1" dirty="0"/>
              <a:t> </a:t>
            </a:r>
            <a:r>
              <a:rPr lang="tr-TR" b="1" dirty="0" err="1"/>
              <a:t>Results</a:t>
            </a:r>
            <a:r>
              <a:rPr lang="tr-TR" b="1" dirty="0"/>
              <a:t>: </a:t>
            </a:r>
            <a:r>
              <a:rPr lang="tr-TR" b="1" dirty="0" err="1"/>
              <a:t>Summary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2928A-3A18-B872-A87B-28F6E0BDC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C792AE-839D-F739-407B-4AEAD546A45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sz="quarter" idx="2"/>
          </p:nvPr>
        </p:nvSpPr>
        <p:spPr>
          <a:xfrm>
            <a:off x="402220" y="4158359"/>
            <a:ext cx="8339560" cy="1404305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3200" dirty="0" err="1">
                <a:solidFill>
                  <a:schemeClr val="tx1"/>
                </a:solidFill>
              </a:rPr>
              <a:t>About</a:t>
            </a:r>
            <a:r>
              <a:rPr lang="tr-TR" sz="3200" dirty="0">
                <a:solidFill>
                  <a:schemeClr val="tx1"/>
                </a:solidFill>
              </a:rPr>
              <a:t> %75-80 </a:t>
            </a:r>
            <a:r>
              <a:rPr lang="tr-TR" sz="3200" dirty="0" err="1">
                <a:solidFill>
                  <a:schemeClr val="tx1"/>
                </a:solidFill>
              </a:rPr>
              <a:t>efficiency</a:t>
            </a:r>
            <a:r>
              <a:rPr lang="tr-TR" sz="3200" dirty="0">
                <a:solidFill>
                  <a:schemeClr val="tx1"/>
                </a:solidFill>
              </a:rPr>
              <a:t> is </a:t>
            </a:r>
            <a:r>
              <a:rPr lang="tr-TR" sz="3200" dirty="0" err="1" smtClean="0">
                <a:solidFill>
                  <a:schemeClr val="tx1"/>
                </a:solidFill>
              </a:rPr>
              <a:t>expected</a:t>
            </a:r>
            <a:endParaRPr lang="tr-TR" sz="3200" dirty="0" smtClean="0">
              <a:solidFill>
                <a:schemeClr val="tx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3200" dirty="0" err="1" smtClean="0">
                <a:solidFill>
                  <a:schemeClr val="tx1"/>
                </a:solidFill>
              </a:rPr>
              <a:t>Ratings</a:t>
            </a:r>
            <a:r>
              <a:rPr lang="tr-TR" sz="3200" dirty="0" smtClean="0">
                <a:solidFill>
                  <a:schemeClr val="tx1"/>
                </a:solidFill>
              </a:rPr>
              <a:t> </a:t>
            </a:r>
            <a:r>
              <a:rPr lang="tr-TR" sz="3200" dirty="0" err="1" smtClean="0">
                <a:solidFill>
                  <a:schemeClr val="tx1"/>
                </a:solidFill>
              </a:rPr>
              <a:t>are</a:t>
            </a:r>
            <a:r>
              <a:rPr lang="tr-TR" sz="3200" dirty="0">
                <a:solidFill>
                  <a:schemeClr val="tx1"/>
                </a:solidFill>
              </a:rPr>
              <a:t> </a:t>
            </a:r>
            <a:r>
              <a:rPr lang="tr-TR" sz="3200" dirty="0" err="1">
                <a:solidFill>
                  <a:schemeClr val="tx1"/>
                </a:solidFill>
              </a:rPr>
              <a:t>acceptable</a:t>
            </a:r>
            <a:endParaRPr lang="tr-TR" sz="3200" dirty="0">
              <a:solidFill>
                <a:schemeClr val="tx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3200" dirty="0" err="1">
                <a:solidFill>
                  <a:schemeClr val="tx1"/>
                </a:solidFill>
              </a:rPr>
              <a:t>The</a:t>
            </a:r>
            <a:r>
              <a:rPr lang="tr-TR" sz="3200" dirty="0">
                <a:solidFill>
                  <a:schemeClr val="tx1"/>
                </a:solidFill>
              </a:rPr>
              <a:t> </a:t>
            </a:r>
            <a:r>
              <a:rPr lang="tr-TR" sz="3200" dirty="0" err="1">
                <a:solidFill>
                  <a:schemeClr val="tx1"/>
                </a:solidFill>
              </a:rPr>
              <a:t>snubber</a:t>
            </a:r>
            <a:r>
              <a:rPr lang="tr-TR" sz="3200" dirty="0">
                <a:solidFill>
                  <a:schemeClr val="tx1"/>
                </a:solidFill>
              </a:rPr>
              <a:t> </a:t>
            </a:r>
            <a:r>
              <a:rPr lang="tr-TR" sz="3200" dirty="0" err="1">
                <a:solidFill>
                  <a:schemeClr val="tx1"/>
                </a:solidFill>
              </a:rPr>
              <a:t>works</a:t>
            </a:r>
            <a:r>
              <a:rPr lang="tr-TR" sz="3200" dirty="0">
                <a:solidFill>
                  <a:schemeClr val="tx1"/>
                </a:solidFill>
              </a:rPr>
              <a:t> </a:t>
            </a:r>
            <a:r>
              <a:rPr lang="tr-TR" sz="3200" dirty="0" err="1">
                <a:solidFill>
                  <a:schemeClr val="tx1"/>
                </a:solidFill>
              </a:rPr>
              <a:t>properly</a:t>
            </a:r>
            <a:endParaRPr lang="tr-TR" sz="3200" dirty="0">
              <a:solidFill>
                <a:schemeClr val="tx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3200" dirty="0" err="1" smtClean="0">
                <a:solidFill>
                  <a:schemeClr val="tx1"/>
                </a:solidFill>
              </a:rPr>
              <a:t>Voltage</a:t>
            </a:r>
            <a:r>
              <a:rPr lang="tr-TR" sz="3200" dirty="0" smtClean="0">
                <a:solidFill>
                  <a:schemeClr val="tx1"/>
                </a:solidFill>
              </a:rPr>
              <a:t> </a:t>
            </a:r>
            <a:r>
              <a:rPr lang="tr-TR" sz="3200" dirty="0" err="1" smtClean="0">
                <a:solidFill>
                  <a:schemeClr val="tx1"/>
                </a:solidFill>
              </a:rPr>
              <a:t>regulations</a:t>
            </a:r>
            <a:r>
              <a:rPr lang="tr-TR" sz="3200" dirty="0" smtClean="0">
                <a:solidFill>
                  <a:schemeClr val="tx1"/>
                </a:solidFill>
              </a:rPr>
              <a:t> </a:t>
            </a:r>
            <a:r>
              <a:rPr lang="tr-TR" sz="3200" dirty="0" err="1" smtClean="0">
                <a:solidFill>
                  <a:schemeClr val="tx1"/>
                </a:solidFill>
              </a:rPr>
              <a:t>are</a:t>
            </a:r>
            <a:r>
              <a:rPr lang="tr-TR" sz="3200" dirty="0" smtClean="0">
                <a:solidFill>
                  <a:schemeClr val="tx1"/>
                </a:solidFill>
              </a:rPr>
              <a:t> </a:t>
            </a:r>
            <a:r>
              <a:rPr lang="tr-TR" sz="3200" dirty="0" err="1">
                <a:solidFill>
                  <a:schemeClr val="tx1"/>
                </a:solidFill>
              </a:rPr>
              <a:t>satisfied</a:t>
            </a:r>
            <a:endParaRPr lang="tr-TR" sz="3200" dirty="0">
              <a:solidFill>
                <a:schemeClr val="tx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3200" dirty="0">
              <a:solidFill>
                <a:schemeClr val="accent4"/>
              </a:solidFill>
            </a:endParaRPr>
          </a:p>
          <a:p>
            <a:endParaRPr lang="tr-TR" sz="4400" dirty="0"/>
          </a:p>
        </p:txBody>
      </p:sp>
      <p:sp>
        <p:nvSpPr>
          <p:cNvPr id="8" name="Veri Yer Tutucusu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66050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E33D-2B67-7861-5EC5-CD2397FAB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852487"/>
          </a:xfrm>
        </p:spPr>
        <p:txBody>
          <a:bodyPr/>
          <a:lstStyle/>
          <a:p>
            <a:r>
              <a:rPr lang="tr-TR" b="1" dirty="0"/>
              <a:t>5. Component </a:t>
            </a:r>
            <a:r>
              <a:rPr lang="tr-TR" b="1" dirty="0" err="1"/>
              <a:t>Selection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8AB7-CBE6-594D-DC48-EB016695B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0626"/>
            <a:ext cx="8229600" cy="52276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b="1" dirty="0"/>
              <a:t>MOSFET: </a:t>
            </a:r>
            <a:r>
              <a:rPr lang="tr-TR" dirty="0">
                <a:hlinkClick r:id="rId2"/>
              </a:rPr>
              <a:t>IRFU3710ZPbF</a:t>
            </a:r>
            <a:endParaRPr lang="tr-TR" sz="1200" dirty="0"/>
          </a:p>
          <a:p>
            <a:r>
              <a:rPr lang="tr-TR" dirty="0"/>
              <a:t>          </a:t>
            </a:r>
            <a:r>
              <a:rPr lang="tr-TR" dirty="0" err="1"/>
              <a:t>I</a:t>
            </a:r>
            <a:r>
              <a:rPr lang="tr-TR" baseline="-25000" dirty="0" err="1"/>
              <a:t>D,max</a:t>
            </a:r>
            <a:r>
              <a:rPr lang="tr-TR" baseline="-25000" dirty="0"/>
              <a:t> </a:t>
            </a:r>
            <a:r>
              <a:rPr lang="tr-TR" dirty="0"/>
              <a:t>≈ 10A</a:t>
            </a:r>
          </a:p>
          <a:p>
            <a:r>
              <a:rPr lang="tr-TR" dirty="0"/>
              <a:t>         </a:t>
            </a:r>
            <a:r>
              <a:rPr lang="tr-TR" dirty="0" err="1"/>
              <a:t>V</a:t>
            </a:r>
            <a:r>
              <a:rPr lang="tr-TR" baseline="-25000" dirty="0" err="1"/>
              <a:t>DS,max</a:t>
            </a:r>
            <a:r>
              <a:rPr lang="tr-TR" baseline="-25000" dirty="0"/>
              <a:t> </a:t>
            </a:r>
            <a:r>
              <a:rPr lang="tr-TR" dirty="0"/>
              <a:t>≈ 65V</a:t>
            </a:r>
          </a:p>
          <a:p>
            <a:endParaRPr lang="tr-TR" dirty="0"/>
          </a:p>
          <a:p>
            <a:r>
              <a:rPr lang="tr-TR" dirty="0"/>
              <a:t> 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2928A-3A18-B872-A87B-28F6E0BDC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C792AE-839D-F739-407B-4AEAD546A45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6D27038-61FE-9A1E-E3C4-23C127A6D7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522653"/>
              </p:ext>
            </p:extLst>
          </p:nvPr>
        </p:nvGraphicFramePr>
        <p:xfrm>
          <a:off x="628652" y="3065463"/>
          <a:ext cx="8172448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3112">
                  <a:extLst>
                    <a:ext uri="{9D8B030D-6E8A-4147-A177-3AD203B41FA5}">
                      <a16:colId xmlns:a16="http://schemas.microsoft.com/office/drawing/2014/main" val="2997352964"/>
                    </a:ext>
                  </a:extLst>
                </a:gridCol>
                <a:gridCol w="3662361">
                  <a:extLst>
                    <a:ext uri="{9D8B030D-6E8A-4147-A177-3AD203B41FA5}">
                      <a16:colId xmlns:a16="http://schemas.microsoft.com/office/drawing/2014/main" val="1089610485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1188186011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4090682079"/>
                    </a:ext>
                  </a:extLst>
                </a:gridCol>
              </a:tblGrid>
              <a:tr h="311701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>
                          <a:latin typeface="Century Gothic" panose="020B0502020202020204" pitchFamily="34" charset="0"/>
                        </a:rPr>
                        <a:t>Parameter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>
                          <a:latin typeface="Century Gothic" panose="020B0502020202020204" pitchFamily="34" charset="0"/>
                        </a:rPr>
                        <a:t>Max</a:t>
                      </a:r>
                      <a:r>
                        <a:rPr lang="tr-TR" dirty="0">
                          <a:latin typeface="Century Gothic" panose="020B0502020202020204" pitchFamily="34" charset="0"/>
                        </a:rPr>
                        <a:t>.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>
                          <a:latin typeface="Century Gothic" panose="020B0502020202020204" pitchFamily="34" charset="0"/>
                        </a:rPr>
                        <a:t>Units</a:t>
                      </a:r>
                      <a:endParaRPr lang="tr-TR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436617"/>
                  </a:ext>
                </a:extLst>
              </a:tr>
              <a:tr h="3117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I</a:t>
                      </a:r>
                      <a:r>
                        <a:rPr lang="en-US" baseline="-25000" dirty="0">
                          <a:latin typeface="Century Gothic" panose="020B0502020202020204" pitchFamily="34" charset="0"/>
                        </a:rPr>
                        <a:t>D</a:t>
                      </a:r>
                      <a:r>
                        <a:rPr lang="en-US" dirty="0">
                          <a:latin typeface="Century Gothic" panose="020B0502020202020204" pitchFamily="34" charset="0"/>
                        </a:rPr>
                        <a:t> @ TC = 25°C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>
                          <a:latin typeface="Century Gothic" panose="020B0502020202020204" pitchFamily="34" charset="0"/>
                        </a:rPr>
                        <a:t>Continuous</a:t>
                      </a:r>
                      <a:r>
                        <a:rPr lang="fr-FR" sz="1600" dirty="0">
                          <a:latin typeface="Century Gothic" panose="020B0502020202020204" pitchFamily="34" charset="0"/>
                        </a:rPr>
                        <a:t> Drain </a:t>
                      </a:r>
                      <a:r>
                        <a:rPr lang="fr-FR" sz="1600" dirty="0" err="1">
                          <a:latin typeface="Century Gothic" panose="020B0502020202020204" pitchFamily="34" charset="0"/>
                        </a:rPr>
                        <a:t>Current</a:t>
                      </a:r>
                      <a:r>
                        <a:rPr lang="fr-FR" sz="1600" dirty="0">
                          <a:latin typeface="Century Gothic" panose="020B0502020202020204" pitchFamily="34" charset="0"/>
                        </a:rPr>
                        <a:t> VGS @ 10V</a:t>
                      </a:r>
                      <a:endParaRPr lang="en-US" sz="16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Century Gothic" panose="020B0502020202020204" pitchFamily="34" charset="0"/>
                        </a:rPr>
                        <a:t>56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Century Gothic" panose="020B0502020202020204" pitchFamily="34" charset="0"/>
                        </a:rPr>
                        <a:t>A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077337"/>
                  </a:ext>
                </a:extLst>
              </a:tr>
              <a:tr h="3117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I</a:t>
                      </a:r>
                      <a:r>
                        <a:rPr lang="en-US" baseline="-25000" dirty="0">
                          <a:latin typeface="Century Gothic" panose="020B0502020202020204" pitchFamily="34" charset="0"/>
                        </a:rPr>
                        <a:t>D</a:t>
                      </a:r>
                      <a:r>
                        <a:rPr lang="en-US" dirty="0">
                          <a:latin typeface="Century Gothic" panose="020B0502020202020204" pitchFamily="34" charset="0"/>
                        </a:rPr>
                        <a:t> @ TC = 100°C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>
                          <a:latin typeface="Century Gothic" panose="020B0502020202020204" pitchFamily="34" charset="0"/>
                        </a:rPr>
                        <a:t>Continuous</a:t>
                      </a:r>
                      <a:r>
                        <a:rPr lang="fr-FR" sz="1600" dirty="0">
                          <a:latin typeface="Century Gothic" panose="020B0502020202020204" pitchFamily="34" charset="0"/>
                        </a:rPr>
                        <a:t> Drain </a:t>
                      </a:r>
                      <a:r>
                        <a:rPr lang="fr-FR" sz="1600" dirty="0" err="1">
                          <a:latin typeface="Century Gothic" panose="020B0502020202020204" pitchFamily="34" charset="0"/>
                        </a:rPr>
                        <a:t>Current</a:t>
                      </a:r>
                      <a:r>
                        <a:rPr lang="fr-FR" sz="1600" dirty="0">
                          <a:latin typeface="Century Gothic" panose="020B0502020202020204" pitchFamily="34" charset="0"/>
                        </a:rPr>
                        <a:t>, VGS @ 10V</a:t>
                      </a:r>
                      <a:endParaRPr lang="en-US" sz="16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Century Gothic" panose="020B0502020202020204" pitchFamily="34" charset="0"/>
                        </a:rPr>
                        <a:t>39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Century Gothic" panose="020B0502020202020204" pitchFamily="34" charset="0"/>
                        </a:rPr>
                        <a:t>A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515372"/>
                  </a:ext>
                </a:extLst>
              </a:tr>
              <a:tr h="3117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V</a:t>
                      </a:r>
                      <a:r>
                        <a:rPr lang="en-US" baseline="-25000" dirty="0">
                          <a:latin typeface="Century Gothic" panose="020B0502020202020204" pitchFamily="34" charset="0"/>
                        </a:rPr>
                        <a:t>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Gate-to-Source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±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Century Gothic" panose="020B0502020202020204" pitchFamily="34" charset="0"/>
                        </a:rPr>
                        <a:t>V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430751"/>
                  </a:ext>
                </a:extLst>
              </a:tr>
              <a:tr h="3117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R</a:t>
                      </a:r>
                      <a:r>
                        <a:rPr lang="en-US" baseline="-25000" dirty="0">
                          <a:latin typeface="Century Gothic" panose="020B0502020202020204" pitchFamily="34" charset="0"/>
                        </a:rPr>
                        <a:t>DS(on)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Drain-to-Source On-Resistance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Century Gothic" panose="020B0502020202020204" pitchFamily="34" charset="0"/>
                        </a:rPr>
                        <a:t>18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m</a:t>
                      </a:r>
                      <a:r>
                        <a:rPr lang="el-GR" dirty="0">
                          <a:latin typeface="Century Gothic" panose="020B0502020202020204" pitchFamily="34" charset="0"/>
                        </a:rPr>
                        <a:t>Ω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493549"/>
                  </a:ext>
                </a:extLst>
              </a:tr>
              <a:tr h="3117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V</a:t>
                      </a:r>
                      <a:r>
                        <a:rPr lang="en-US" baseline="-25000" dirty="0">
                          <a:latin typeface="Century Gothic" panose="020B0502020202020204" pitchFamily="34" charset="0"/>
                        </a:rPr>
                        <a:t>GS(</a:t>
                      </a:r>
                      <a:r>
                        <a:rPr lang="en-US" baseline="-25000" dirty="0" err="1">
                          <a:latin typeface="Century Gothic" panose="020B0502020202020204" pitchFamily="34" charset="0"/>
                        </a:rPr>
                        <a:t>th</a:t>
                      </a:r>
                      <a:r>
                        <a:rPr lang="en-US" baseline="-25000" dirty="0">
                          <a:latin typeface="Century Gothic" panose="020B050202020202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Gate Threshold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Century Gothic" panose="020B0502020202020204" pitchFamily="34" charset="0"/>
                        </a:rPr>
                        <a:t>4.0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Century Gothic" panose="020B0502020202020204" pitchFamily="34" charset="0"/>
                        </a:rPr>
                        <a:t>V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412961"/>
                  </a:ext>
                </a:extLst>
              </a:tr>
              <a:tr h="3117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t</a:t>
                      </a:r>
                      <a:r>
                        <a:rPr lang="en-US" baseline="-25000" dirty="0">
                          <a:latin typeface="Century Gothic" panose="020B0502020202020204" pitchFamily="34" charset="0"/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Rise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Century Gothic" panose="020B0502020202020204" pitchFamily="34" charset="0"/>
                        </a:rPr>
                        <a:t>43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>
                          <a:latin typeface="Century Gothic" panose="020B0502020202020204" pitchFamily="34" charset="0"/>
                        </a:rPr>
                        <a:t>ns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87940"/>
                  </a:ext>
                </a:extLst>
              </a:tr>
              <a:tr h="311701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Century Gothic" panose="020B0502020202020204" pitchFamily="34" charset="0"/>
                        </a:rPr>
                        <a:t>t</a:t>
                      </a:r>
                      <a:r>
                        <a:rPr lang="en-US" baseline="-25000" dirty="0" err="1">
                          <a:latin typeface="Century Gothic" panose="020B0502020202020204" pitchFamily="34" charset="0"/>
                        </a:rPr>
                        <a:t>f</a:t>
                      </a:r>
                      <a:endParaRPr lang="en-US" baseline="-250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Fall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Century Gothic" panose="020B0502020202020204" pitchFamily="34" charset="0"/>
                        </a:rPr>
                        <a:t>42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>
                          <a:latin typeface="Century Gothic" panose="020B0502020202020204" pitchFamily="34" charset="0"/>
                        </a:rPr>
                        <a:t>ns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23481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5FC0AFA8-FFC6-BDDA-6BAD-73F3046BD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700" y="1413670"/>
            <a:ext cx="4822028" cy="14287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702D16-91EF-7B5E-7EAB-7561386B9AE8}"/>
              </a:ext>
            </a:extLst>
          </p:cNvPr>
          <p:cNvSpPr txBox="1"/>
          <p:nvPr/>
        </p:nvSpPr>
        <p:spPr>
          <a:xfrm>
            <a:off x="8734427" y="6101319"/>
            <a:ext cx="514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[</a:t>
            </a:r>
            <a:r>
              <a:rPr lang="tr-TR" dirty="0">
                <a:latin typeface="Century Gothic" panose="020B0502020202020204" pitchFamily="34" charset="0"/>
              </a:rPr>
              <a:t>3</a:t>
            </a:r>
            <a:r>
              <a:rPr lang="tr-TR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378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tr-TR" b="1" dirty="0" err="1"/>
              <a:t>Table</a:t>
            </a:r>
            <a:r>
              <a:rPr lang="tr-TR" b="1" dirty="0"/>
              <a:t> of </a:t>
            </a:r>
            <a:r>
              <a:rPr lang="tr-TR" b="1" dirty="0" err="1"/>
              <a:t>Contents</a:t>
            </a:r>
            <a:endParaRPr lang="tr-T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tr-TR" sz="2400" dirty="0"/>
              <a:t>Design </a:t>
            </a:r>
            <a:r>
              <a:rPr lang="tr-TR" sz="2400" dirty="0" err="1"/>
              <a:t>Criteria</a:t>
            </a:r>
            <a:endParaRPr lang="tr-TR" sz="2400" dirty="0"/>
          </a:p>
          <a:p>
            <a:pPr marL="457200" indent="-457200" algn="just">
              <a:buFont typeface="+mj-lt"/>
              <a:buAutoNum type="arabicPeriod"/>
            </a:pPr>
            <a:r>
              <a:rPr lang="tr-TR" sz="2400" dirty="0" err="1"/>
              <a:t>Topology</a:t>
            </a:r>
            <a:r>
              <a:rPr lang="tr-TR" sz="2400" dirty="0"/>
              <a:t> &amp; Design </a:t>
            </a:r>
            <a:r>
              <a:rPr lang="tr-TR" sz="2400" dirty="0" err="1"/>
              <a:t>Selection</a:t>
            </a:r>
            <a:endParaRPr lang="tr-TR" sz="2400" dirty="0"/>
          </a:p>
          <a:p>
            <a:pPr marL="457200" indent="-457200" algn="just">
              <a:buFont typeface="+mj-lt"/>
              <a:buAutoNum type="arabicPeriod"/>
            </a:pPr>
            <a:r>
              <a:rPr lang="tr-TR" sz="2400" dirty="0" err="1"/>
              <a:t>Magnetic</a:t>
            </a:r>
            <a:r>
              <a:rPr lang="tr-TR" sz="2400" dirty="0"/>
              <a:t> Design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tr-TR" sz="2400" dirty="0" err="1"/>
              <a:t>Simulation</a:t>
            </a:r>
            <a:r>
              <a:rPr lang="tr-TR" sz="2400" dirty="0"/>
              <a:t> </a:t>
            </a:r>
            <a:r>
              <a:rPr lang="tr-TR" sz="2400" dirty="0" err="1"/>
              <a:t>Results</a:t>
            </a:r>
            <a:endParaRPr lang="tr-TR" sz="2400" dirty="0"/>
          </a:p>
          <a:p>
            <a:pPr marL="457200" indent="-457200" algn="just">
              <a:buFont typeface="+mj-lt"/>
              <a:buAutoNum type="arabicPeriod"/>
            </a:pPr>
            <a:r>
              <a:rPr lang="tr-TR" sz="2400" dirty="0"/>
              <a:t>Component </a:t>
            </a:r>
            <a:r>
              <a:rPr lang="tr-TR" sz="2400" dirty="0" err="1"/>
              <a:t>Selection</a:t>
            </a:r>
            <a:endParaRPr lang="tr-TR" sz="2400" dirty="0"/>
          </a:p>
          <a:p>
            <a:pPr marL="457200" indent="-457200" algn="just">
              <a:buFont typeface="+mj-lt"/>
              <a:buAutoNum type="arabicPeriod"/>
            </a:pPr>
            <a:r>
              <a:rPr lang="tr-TR" sz="2400" dirty="0" err="1"/>
              <a:t>Future</a:t>
            </a:r>
            <a:r>
              <a:rPr lang="tr-TR" sz="2400" dirty="0"/>
              <a:t> </a:t>
            </a:r>
            <a:r>
              <a:rPr lang="tr-TR" sz="2400" dirty="0" err="1"/>
              <a:t>Work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2297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2F0C1-1201-8EB2-2EAF-0145ECA64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5860"/>
            <a:ext cx="8229600" cy="1025525"/>
          </a:xfrm>
        </p:spPr>
        <p:txBody>
          <a:bodyPr/>
          <a:lstStyle/>
          <a:p>
            <a:r>
              <a:rPr lang="tr-TR" b="1" dirty="0"/>
              <a:t>5. Component </a:t>
            </a:r>
            <a:r>
              <a:rPr lang="tr-TR" b="1" dirty="0" err="1"/>
              <a:t>Selection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45D2A-699F-5E43-2A9F-FAE42133E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20834"/>
            <a:ext cx="8229600" cy="519743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b="1" dirty="0" err="1"/>
              <a:t>Diode</a:t>
            </a:r>
            <a:r>
              <a:rPr lang="tr-TR" b="1" dirty="0"/>
              <a:t>: </a:t>
            </a:r>
            <a:r>
              <a:rPr lang="tr-TR" sz="1800" dirty="0">
                <a:hlinkClick r:id="rId2"/>
              </a:rPr>
              <a:t>DSA30C100PB</a:t>
            </a:r>
            <a:r>
              <a:rPr lang="tr-TR" dirty="0"/>
              <a:t>  </a:t>
            </a:r>
            <a:r>
              <a:rPr lang="tr-TR" sz="1800" dirty="0"/>
              <a:t>(</a:t>
            </a:r>
            <a:r>
              <a:rPr lang="tr-TR" sz="1800" dirty="0" err="1"/>
              <a:t>Both</a:t>
            </a:r>
            <a:r>
              <a:rPr lang="tr-TR" sz="1800" dirty="0"/>
              <a:t> </a:t>
            </a:r>
            <a:r>
              <a:rPr lang="tr-TR" sz="1800" dirty="0" err="1"/>
              <a:t>for</a:t>
            </a:r>
            <a:r>
              <a:rPr lang="tr-TR" sz="1800" dirty="0"/>
              <a:t> </a:t>
            </a:r>
            <a:r>
              <a:rPr lang="tr-TR" sz="1800" dirty="0" err="1"/>
              <a:t>the</a:t>
            </a:r>
            <a:r>
              <a:rPr lang="tr-TR" sz="1800" dirty="0"/>
              <a:t> </a:t>
            </a:r>
            <a:r>
              <a:rPr lang="tr-TR" sz="1800" dirty="0" err="1"/>
              <a:t>snubber</a:t>
            </a:r>
            <a:r>
              <a:rPr lang="tr-TR" sz="1800" dirty="0"/>
              <a:t> </a:t>
            </a:r>
            <a:r>
              <a:rPr lang="tr-TR" sz="1800" dirty="0" err="1"/>
              <a:t>and</a:t>
            </a:r>
            <a:r>
              <a:rPr lang="tr-TR" sz="1800" dirty="0"/>
              <a:t> </a:t>
            </a:r>
            <a:r>
              <a:rPr lang="tr-TR" sz="1800" dirty="0" err="1"/>
              <a:t>the</a:t>
            </a:r>
            <a:r>
              <a:rPr lang="tr-TR" sz="1800" dirty="0"/>
              <a:t> </a:t>
            </a:r>
            <a:r>
              <a:rPr lang="tr-TR" sz="1800" dirty="0" err="1"/>
              <a:t>secondary</a:t>
            </a:r>
            <a:r>
              <a:rPr lang="tr-TR" sz="1800" dirty="0"/>
              <a:t> </a:t>
            </a:r>
            <a:r>
              <a:rPr lang="tr-TR" sz="1800" dirty="0" err="1"/>
              <a:t>side</a:t>
            </a:r>
            <a:r>
              <a:rPr lang="tr-TR" sz="18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1800" dirty="0" err="1"/>
              <a:t>Schottky</a:t>
            </a:r>
            <a:r>
              <a:rPr lang="tr-TR" sz="1800" dirty="0"/>
              <a:t> </a:t>
            </a:r>
            <a:r>
              <a:rPr lang="tr-TR" sz="1800" dirty="0" err="1"/>
              <a:t>diode</a:t>
            </a:r>
            <a:r>
              <a:rPr lang="tr-TR" sz="1800" dirty="0"/>
              <a:t> is </a:t>
            </a:r>
            <a:r>
              <a:rPr lang="tr-TR" sz="1800" dirty="0" err="1"/>
              <a:t>chosen</a:t>
            </a:r>
            <a:r>
              <a:rPr lang="tr-TR" sz="1800" dirty="0"/>
              <a:t> </a:t>
            </a:r>
            <a:r>
              <a:rPr lang="tr-TR" sz="1800" dirty="0" err="1"/>
              <a:t>due</a:t>
            </a:r>
            <a:r>
              <a:rPr lang="tr-TR" sz="1800" dirty="0"/>
              <a:t> </a:t>
            </a:r>
            <a:r>
              <a:rPr lang="tr-TR" sz="1800" dirty="0" err="1"/>
              <a:t>to</a:t>
            </a:r>
            <a:r>
              <a:rPr lang="tr-TR" sz="1800" dirty="0"/>
              <a:t> </a:t>
            </a:r>
            <a:r>
              <a:rPr lang="tr-TR" sz="1800" dirty="0" err="1"/>
              <a:t>its</a:t>
            </a:r>
            <a:r>
              <a:rPr lang="tr-TR" sz="1800" dirty="0"/>
              <a:t> </a:t>
            </a:r>
            <a:r>
              <a:rPr lang="tr-TR" sz="1800" dirty="0" err="1"/>
              <a:t>speed</a:t>
            </a:r>
            <a:r>
              <a:rPr lang="tr-TR" sz="1800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C8ECD2-AFC0-4F88-6889-42707CE7E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AE1300-4FFD-B7BD-A18D-A12389E155B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718AF1-D799-42A2-3456-778569BBECE5}"/>
              </a:ext>
            </a:extLst>
          </p:cNvPr>
          <p:cNvSpPr txBox="1"/>
          <p:nvPr/>
        </p:nvSpPr>
        <p:spPr>
          <a:xfrm>
            <a:off x="1857374" y="2082441"/>
            <a:ext cx="139065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dirty="0" err="1"/>
              <a:t>Snubber</a:t>
            </a:r>
            <a:r>
              <a:rPr lang="tr-TR" dirty="0"/>
              <a:t>                                              </a:t>
            </a:r>
          </a:p>
          <a:p>
            <a:pPr algn="ctr"/>
            <a:r>
              <a:rPr lang="tr-TR" dirty="0"/>
              <a:t> </a:t>
            </a:r>
            <a:r>
              <a:rPr lang="tr-TR" dirty="0" err="1"/>
              <a:t>I</a:t>
            </a:r>
            <a:r>
              <a:rPr lang="tr-TR" baseline="-25000" dirty="0" err="1"/>
              <a:t>F,max</a:t>
            </a:r>
            <a:r>
              <a:rPr lang="tr-TR" baseline="-25000" dirty="0"/>
              <a:t> </a:t>
            </a:r>
            <a:r>
              <a:rPr lang="tr-TR" dirty="0"/>
              <a:t>≈ 8A</a:t>
            </a:r>
          </a:p>
          <a:p>
            <a:pPr algn="ctr"/>
            <a:r>
              <a:rPr lang="tr-TR" dirty="0"/>
              <a:t> </a:t>
            </a:r>
            <a:r>
              <a:rPr lang="tr-TR" dirty="0" err="1"/>
              <a:t>V</a:t>
            </a:r>
            <a:r>
              <a:rPr lang="tr-TR" baseline="-25000" dirty="0" err="1"/>
              <a:t>max</a:t>
            </a:r>
            <a:r>
              <a:rPr lang="tr-TR" baseline="-25000" dirty="0"/>
              <a:t> </a:t>
            </a:r>
            <a:r>
              <a:rPr lang="tr-TR" dirty="0"/>
              <a:t>≈ 65V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6A7548-C2FA-FF22-9C55-3AE605CAF493}"/>
              </a:ext>
            </a:extLst>
          </p:cNvPr>
          <p:cNvSpPr txBox="1"/>
          <p:nvPr/>
        </p:nvSpPr>
        <p:spPr>
          <a:xfrm>
            <a:off x="5457824" y="2068243"/>
            <a:ext cx="16954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dirty="0" err="1"/>
              <a:t>Secondary</a:t>
            </a:r>
            <a:r>
              <a:rPr lang="tr-TR" dirty="0"/>
              <a:t> Side                                              </a:t>
            </a:r>
          </a:p>
          <a:p>
            <a:pPr algn="ctr"/>
            <a:r>
              <a:rPr lang="tr-TR" dirty="0"/>
              <a:t> </a:t>
            </a:r>
            <a:r>
              <a:rPr lang="tr-TR" dirty="0" err="1"/>
              <a:t>I</a:t>
            </a:r>
            <a:r>
              <a:rPr lang="tr-TR" baseline="-25000" dirty="0" err="1"/>
              <a:t>F,max</a:t>
            </a:r>
            <a:r>
              <a:rPr lang="tr-TR" baseline="-25000" dirty="0"/>
              <a:t> </a:t>
            </a:r>
            <a:r>
              <a:rPr lang="tr-TR" dirty="0"/>
              <a:t>≈ 9.5A</a:t>
            </a:r>
          </a:p>
          <a:p>
            <a:pPr algn="ctr"/>
            <a:r>
              <a:rPr lang="tr-TR" dirty="0"/>
              <a:t> </a:t>
            </a:r>
            <a:r>
              <a:rPr lang="tr-TR" dirty="0" err="1"/>
              <a:t>V</a:t>
            </a:r>
            <a:r>
              <a:rPr lang="tr-TR" baseline="-25000" dirty="0" err="1"/>
              <a:t>max</a:t>
            </a:r>
            <a:r>
              <a:rPr lang="tr-TR" baseline="-25000" dirty="0"/>
              <a:t> </a:t>
            </a:r>
            <a:r>
              <a:rPr lang="tr-TR" dirty="0"/>
              <a:t>≈ 62V</a:t>
            </a:r>
            <a:endParaRPr lang="en-US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BB15DBEA-BC9E-B298-A4BB-C09ABA4790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695804"/>
              </p:ext>
            </p:extLst>
          </p:nvPr>
        </p:nvGraphicFramePr>
        <p:xfrm>
          <a:off x="628652" y="3158715"/>
          <a:ext cx="8229600" cy="3254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997352964"/>
                    </a:ext>
                  </a:extLst>
                </a:gridCol>
                <a:gridCol w="3687973">
                  <a:extLst>
                    <a:ext uri="{9D8B030D-6E8A-4147-A177-3AD203B41FA5}">
                      <a16:colId xmlns:a16="http://schemas.microsoft.com/office/drawing/2014/main" val="1089610485"/>
                    </a:ext>
                  </a:extLst>
                </a:gridCol>
                <a:gridCol w="1122218">
                  <a:extLst>
                    <a:ext uri="{9D8B030D-6E8A-4147-A177-3AD203B41FA5}">
                      <a16:colId xmlns:a16="http://schemas.microsoft.com/office/drawing/2014/main" val="1188186011"/>
                    </a:ext>
                  </a:extLst>
                </a:gridCol>
                <a:gridCol w="1362009">
                  <a:extLst>
                    <a:ext uri="{9D8B030D-6E8A-4147-A177-3AD203B41FA5}">
                      <a16:colId xmlns:a16="http://schemas.microsoft.com/office/drawing/2014/main" val="4090682079"/>
                    </a:ext>
                  </a:extLst>
                </a:gridCol>
              </a:tblGrid>
              <a:tr h="419327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>
                          <a:latin typeface="Century Gothic" panose="020B0502020202020204" pitchFamily="34" charset="0"/>
                        </a:rPr>
                        <a:t>Parameter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>
                          <a:latin typeface="Century Gothic" panose="020B0502020202020204" pitchFamily="34" charset="0"/>
                        </a:rPr>
                        <a:t>Max</a:t>
                      </a:r>
                      <a:r>
                        <a:rPr lang="tr-TR" dirty="0">
                          <a:latin typeface="Century Gothic" panose="020B0502020202020204" pitchFamily="34" charset="0"/>
                        </a:rPr>
                        <a:t>.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>
                          <a:latin typeface="Century Gothic" panose="020B0502020202020204" pitchFamily="34" charset="0"/>
                        </a:rPr>
                        <a:t>Units</a:t>
                      </a:r>
                      <a:endParaRPr lang="tr-TR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436617"/>
                  </a:ext>
                </a:extLst>
              </a:tr>
              <a:tr h="41932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V</a:t>
                      </a:r>
                      <a:r>
                        <a:rPr lang="en-US" baseline="-25000" dirty="0">
                          <a:latin typeface="Century Gothic" panose="020B0502020202020204" pitchFamily="34" charset="0"/>
                        </a:rPr>
                        <a:t>RRM</a:t>
                      </a:r>
                      <a:r>
                        <a:rPr lang="tr-TR" sz="1400" dirty="0">
                          <a:latin typeface="Century Gothic" panose="020B0502020202020204" pitchFamily="34" charset="0"/>
                        </a:rPr>
                        <a:t>(</a:t>
                      </a:r>
                      <a:r>
                        <a:rPr lang="en-US" sz="1400" dirty="0">
                          <a:latin typeface="Century Gothic" panose="020B0502020202020204" pitchFamily="34" charset="0"/>
                        </a:rPr>
                        <a:t>T</a:t>
                      </a:r>
                      <a:r>
                        <a:rPr lang="tr-TR" sz="1400" baseline="-25000" dirty="0">
                          <a:latin typeface="Century Gothic" panose="020B0502020202020204" pitchFamily="34" charset="0"/>
                        </a:rPr>
                        <a:t>VJ</a:t>
                      </a:r>
                      <a:r>
                        <a:rPr lang="en-US" sz="1400" dirty="0">
                          <a:latin typeface="Century Gothic" panose="020B0502020202020204" pitchFamily="34" charset="0"/>
                        </a:rPr>
                        <a:t> = 25°C</a:t>
                      </a:r>
                      <a:r>
                        <a:rPr lang="tr-TR" sz="1400" dirty="0">
                          <a:latin typeface="Century Gothic" panose="020B0502020202020204" pitchFamily="34" charset="0"/>
                        </a:rPr>
                        <a:t>)</a:t>
                      </a:r>
                      <a:endParaRPr lang="en-US" sz="1400" baseline="-250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max. repetitive reverse blocking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Century Gothic" panose="020B0502020202020204" pitchFamily="34" charset="0"/>
                        </a:rPr>
                        <a:t>100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Century Gothic" panose="020B0502020202020204" pitchFamily="34" charset="0"/>
                        </a:rPr>
                        <a:t>V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077337"/>
                  </a:ext>
                </a:extLst>
              </a:tr>
              <a:tr h="41932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V</a:t>
                      </a:r>
                      <a:r>
                        <a:rPr lang="en-US" baseline="-25000" dirty="0">
                          <a:latin typeface="Century Gothic" panose="020B0502020202020204" pitchFamily="34" charset="0"/>
                        </a:rPr>
                        <a:t>F</a:t>
                      </a:r>
                      <a:r>
                        <a:rPr lang="tr-TR" dirty="0"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tr-TR" sz="1400" dirty="0">
                          <a:latin typeface="Century Gothic" panose="020B0502020202020204" pitchFamily="34" charset="0"/>
                        </a:rPr>
                        <a:t>(</a:t>
                      </a:r>
                      <a:r>
                        <a:rPr lang="en-US" sz="1400" dirty="0">
                          <a:latin typeface="Century Gothic" panose="020B0502020202020204" pitchFamily="34" charset="0"/>
                        </a:rPr>
                        <a:t>I</a:t>
                      </a:r>
                      <a:r>
                        <a:rPr lang="tr-TR" sz="1400" baseline="-25000" dirty="0">
                          <a:latin typeface="Century Gothic" panose="020B0502020202020204" pitchFamily="34" charset="0"/>
                        </a:rPr>
                        <a:t>F</a:t>
                      </a:r>
                      <a:r>
                        <a:rPr lang="en-US" sz="1400" dirty="0">
                          <a:latin typeface="Century Gothic" panose="020B0502020202020204" pitchFamily="34" charset="0"/>
                        </a:rPr>
                        <a:t> = </a:t>
                      </a:r>
                      <a:r>
                        <a:rPr lang="tr-TR" sz="1400" dirty="0">
                          <a:latin typeface="Century Gothic" panose="020B0502020202020204" pitchFamily="34" charset="0"/>
                        </a:rPr>
                        <a:t>15</a:t>
                      </a:r>
                      <a:r>
                        <a:rPr lang="en-US" sz="1400" dirty="0">
                          <a:latin typeface="Century Gothic" panose="020B0502020202020204" pitchFamily="34" charset="0"/>
                        </a:rPr>
                        <a:t>A</a:t>
                      </a:r>
                      <a:r>
                        <a:rPr lang="tr-TR" sz="1400" dirty="0">
                          <a:latin typeface="Century Gothic" panose="020B0502020202020204" pitchFamily="34" charset="0"/>
                        </a:rPr>
                        <a:t>, </a:t>
                      </a:r>
                      <a:r>
                        <a:rPr lang="en-US" sz="1400" dirty="0">
                          <a:latin typeface="Century Gothic" panose="020B0502020202020204" pitchFamily="34" charset="0"/>
                        </a:rPr>
                        <a:t>T</a:t>
                      </a:r>
                      <a:r>
                        <a:rPr lang="tr-TR" sz="1400" baseline="-25000" dirty="0">
                          <a:latin typeface="Century Gothic" panose="020B0502020202020204" pitchFamily="34" charset="0"/>
                        </a:rPr>
                        <a:t>VJ</a:t>
                      </a:r>
                      <a:r>
                        <a:rPr lang="en-US" sz="1400" baseline="-25000" dirty="0"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n-US" sz="1400" dirty="0">
                          <a:latin typeface="Century Gothic" panose="020B0502020202020204" pitchFamily="34" charset="0"/>
                        </a:rPr>
                        <a:t>= 25°C</a:t>
                      </a:r>
                      <a:r>
                        <a:rPr lang="tr-TR" sz="1400" dirty="0">
                          <a:latin typeface="Century Gothic" panose="020B0502020202020204" pitchFamily="34" charset="0"/>
                        </a:rPr>
                        <a:t>)</a:t>
                      </a:r>
                      <a:endParaRPr lang="en-US" sz="14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forward voltage drop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Century Gothic" panose="020B0502020202020204" pitchFamily="34" charset="0"/>
                        </a:rPr>
                        <a:t>0.91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Century Gothic" panose="020B0502020202020204" pitchFamily="34" charset="0"/>
                        </a:rPr>
                        <a:t>V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515372"/>
                  </a:ext>
                </a:extLst>
              </a:tr>
              <a:tr h="41932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V</a:t>
                      </a:r>
                      <a:r>
                        <a:rPr lang="en-US" baseline="-25000" dirty="0">
                          <a:latin typeface="Century Gothic" panose="020B0502020202020204" pitchFamily="34" charset="0"/>
                        </a:rPr>
                        <a:t>F</a:t>
                      </a:r>
                      <a:r>
                        <a:rPr lang="tr-TR" dirty="0"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tr-TR" sz="1200" dirty="0">
                          <a:latin typeface="Century Gothic" panose="020B0502020202020204" pitchFamily="34" charset="0"/>
                        </a:rPr>
                        <a:t>(</a:t>
                      </a:r>
                      <a:r>
                        <a:rPr lang="en-US" sz="1200" dirty="0">
                          <a:latin typeface="Century Gothic" panose="020B0502020202020204" pitchFamily="34" charset="0"/>
                        </a:rPr>
                        <a:t>I</a:t>
                      </a:r>
                      <a:r>
                        <a:rPr lang="tr-TR" sz="1200" baseline="-25000" dirty="0">
                          <a:latin typeface="Century Gothic" panose="020B0502020202020204" pitchFamily="34" charset="0"/>
                        </a:rPr>
                        <a:t>F</a:t>
                      </a:r>
                      <a:r>
                        <a:rPr lang="en-US" sz="1200" dirty="0">
                          <a:latin typeface="Century Gothic" panose="020B0502020202020204" pitchFamily="34" charset="0"/>
                        </a:rPr>
                        <a:t> = </a:t>
                      </a:r>
                      <a:r>
                        <a:rPr lang="tr-TR" sz="1200" dirty="0">
                          <a:latin typeface="Century Gothic" panose="020B0502020202020204" pitchFamily="34" charset="0"/>
                        </a:rPr>
                        <a:t>15</a:t>
                      </a:r>
                      <a:r>
                        <a:rPr lang="en-US" sz="1200" dirty="0">
                          <a:latin typeface="Century Gothic" panose="020B0502020202020204" pitchFamily="34" charset="0"/>
                        </a:rPr>
                        <a:t>A</a:t>
                      </a:r>
                      <a:r>
                        <a:rPr lang="tr-TR" sz="1200" dirty="0">
                          <a:latin typeface="Century Gothic" panose="020B0502020202020204" pitchFamily="34" charset="0"/>
                        </a:rPr>
                        <a:t>, </a:t>
                      </a:r>
                      <a:r>
                        <a:rPr lang="en-US" sz="1200" dirty="0">
                          <a:latin typeface="Century Gothic" panose="020B0502020202020204" pitchFamily="34" charset="0"/>
                        </a:rPr>
                        <a:t>T</a:t>
                      </a:r>
                      <a:r>
                        <a:rPr lang="tr-TR" sz="1200" baseline="-25000" dirty="0">
                          <a:latin typeface="Century Gothic" panose="020B0502020202020204" pitchFamily="34" charset="0"/>
                        </a:rPr>
                        <a:t>VJ</a:t>
                      </a:r>
                      <a:r>
                        <a:rPr lang="en-US" sz="1200" dirty="0">
                          <a:latin typeface="Century Gothic" panose="020B0502020202020204" pitchFamily="34" charset="0"/>
                        </a:rPr>
                        <a:t> = </a:t>
                      </a:r>
                      <a:r>
                        <a:rPr lang="tr-TR" sz="1200" dirty="0">
                          <a:latin typeface="Century Gothic" panose="020B0502020202020204" pitchFamily="34" charset="0"/>
                        </a:rPr>
                        <a:t>1</a:t>
                      </a:r>
                      <a:r>
                        <a:rPr lang="en-US" sz="1200" dirty="0">
                          <a:latin typeface="Century Gothic" panose="020B0502020202020204" pitchFamily="34" charset="0"/>
                        </a:rPr>
                        <a:t>25°C</a:t>
                      </a:r>
                      <a:r>
                        <a:rPr lang="tr-TR" sz="1200" dirty="0">
                          <a:latin typeface="Century Gothic" panose="020B0502020202020204" pitchFamily="34" charset="0"/>
                        </a:rPr>
                        <a:t>)</a:t>
                      </a:r>
                      <a:endParaRPr lang="en-US" sz="12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forward voltage drop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Century Gothic" panose="020B0502020202020204" pitchFamily="34" charset="0"/>
                        </a:rPr>
                        <a:t>0.73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Century Gothic" panose="020B0502020202020204" pitchFamily="34" charset="0"/>
                        </a:rPr>
                        <a:t>V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430751"/>
                  </a:ext>
                </a:extLst>
              </a:tr>
              <a:tr h="41932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I</a:t>
                      </a:r>
                      <a:r>
                        <a:rPr lang="tr-TR" baseline="-25000" dirty="0">
                          <a:latin typeface="Century Gothic" panose="020B0502020202020204" pitchFamily="34" charset="0"/>
                        </a:rPr>
                        <a:t>FAV</a:t>
                      </a:r>
                      <a:r>
                        <a:rPr lang="en-US" sz="1800" dirty="0"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tr-TR" sz="1200" dirty="0">
                          <a:latin typeface="Century Gothic" panose="020B0502020202020204" pitchFamily="34" charset="0"/>
                        </a:rPr>
                        <a:t>(</a:t>
                      </a:r>
                      <a:r>
                        <a:rPr lang="en-US" sz="1200" dirty="0">
                          <a:latin typeface="Century Gothic" panose="020B0502020202020204" pitchFamily="34" charset="0"/>
                        </a:rPr>
                        <a:t>T</a:t>
                      </a:r>
                      <a:r>
                        <a:rPr lang="tr-TR" sz="1200" baseline="-25000" dirty="0">
                          <a:latin typeface="Century Gothic" panose="020B0502020202020204" pitchFamily="34" charset="0"/>
                        </a:rPr>
                        <a:t>VJ</a:t>
                      </a:r>
                      <a:r>
                        <a:rPr lang="en-US" sz="1200" dirty="0">
                          <a:latin typeface="Century Gothic" panose="020B0502020202020204" pitchFamily="34" charset="0"/>
                        </a:rPr>
                        <a:t> = </a:t>
                      </a:r>
                      <a:r>
                        <a:rPr lang="tr-TR" sz="1200" dirty="0">
                          <a:latin typeface="Century Gothic" panose="020B0502020202020204" pitchFamily="34" charset="0"/>
                        </a:rPr>
                        <a:t>1</a:t>
                      </a:r>
                      <a:r>
                        <a:rPr lang="en-US" sz="1200" dirty="0">
                          <a:latin typeface="Century Gothic" panose="020B0502020202020204" pitchFamily="34" charset="0"/>
                        </a:rPr>
                        <a:t>25°C</a:t>
                      </a:r>
                      <a:r>
                        <a:rPr lang="tr-TR" sz="1200" dirty="0">
                          <a:latin typeface="Century Gothic" panose="020B0502020202020204" pitchFamily="34" charset="0"/>
                        </a:rPr>
                        <a:t>)</a:t>
                      </a:r>
                      <a:endParaRPr lang="en-US" sz="1200" baseline="-250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average forward current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Century Gothic" panose="020B0502020202020204" pitchFamily="34" charset="0"/>
                        </a:rPr>
                        <a:t>15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Century Gothic" panose="020B0502020202020204" pitchFamily="34" charset="0"/>
                        </a:rPr>
                        <a:t>A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493549"/>
                  </a:ext>
                </a:extLst>
              </a:tr>
              <a:tr h="41932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C</a:t>
                      </a:r>
                      <a:r>
                        <a:rPr lang="en-US" baseline="-25000" dirty="0">
                          <a:latin typeface="Century Gothic" panose="020B0502020202020204" pitchFamily="34" charset="0"/>
                        </a:rPr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junction capacitance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Century Gothic" panose="020B0502020202020204" pitchFamily="34" charset="0"/>
                        </a:rPr>
                        <a:t>146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>
                          <a:latin typeface="Century Gothic" panose="020B0502020202020204" pitchFamily="34" charset="0"/>
                        </a:rPr>
                        <a:t>pF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412961"/>
                  </a:ext>
                </a:extLst>
              </a:tr>
              <a:tr h="41932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I</a:t>
                      </a:r>
                      <a:r>
                        <a:rPr lang="en-US" baseline="-25000" dirty="0">
                          <a:latin typeface="Century Gothic" panose="020B0502020202020204" pitchFamily="34" charset="0"/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reverse current, drain current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Century Gothic" panose="020B0502020202020204" pitchFamily="34" charset="0"/>
                        </a:rPr>
                        <a:t>250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Century Gothic" panose="020B0502020202020204" pitchFamily="34" charset="0"/>
                        </a:rPr>
                        <a:t>µA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8794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F112E45-7A84-B1EC-A0D8-D25EAA31103F}"/>
              </a:ext>
            </a:extLst>
          </p:cNvPr>
          <p:cNvSpPr txBox="1"/>
          <p:nvPr/>
        </p:nvSpPr>
        <p:spPr>
          <a:xfrm>
            <a:off x="8772527" y="6098982"/>
            <a:ext cx="57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[4]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5794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CFF2C-2602-AB8B-3655-FBB7FA3A6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5. Component </a:t>
            </a:r>
            <a:r>
              <a:rPr lang="tr-TR" b="1" dirty="0" err="1"/>
              <a:t>Selection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1428D-D901-4510-E536-E1037144F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b="1" dirty="0" err="1"/>
              <a:t>Output</a:t>
            </a:r>
            <a:r>
              <a:rPr lang="tr-TR" b="1" dirty="0"/>
              <a:t> </a:t>
            </a:r>
            <a:r>
              <a:rPr lang="tr-TR" b="1" dirty="0" err="1"/>
              <a:t>Filter</a:t>
            </a:r>
            <a:r>
              <a:rPr lang="tr-TR" b="1" dirty="0"/>
              <a:t> </a:t>
            </a:r>
            <a:r>
              <a:rPr lang="tr-TR" b="1" dirty="0" err="1"/>
              <a:t>Inductance</a:t>
            </a:r>
            <a:r>
              <a:rPr lang="tr-TR" b="1" dirty="0"/>
              <a:t>: </a:t>
            </a:r>
            <a:r>
              <a:rPr lang="en-US" dirty="0">
                <a:hlinkClick r:id="rId2"/>
              </a:rPr>
              <a:t>SRI1209-100M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9CE793-26BD-1FAA-42A7-EE954AD70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5376C-FA04-BDAE-DAF5-0C40F9361BB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454F0D8-B027-94CD-982D-CE0610D5C2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339954"/>
              </p:ext>
            </p:extLst>
          </p:nvPr>
        </p:nvGraphicFramePr>
        <p:xfrm>
          <a:off x="628653" y="2655664"/>
          <a:ext cx="3943347" cy="1546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6373">
                  <a:extLst>
                    <a:ext uri="{9D8B030D-6E8A-4147-A177-3AD203B41FA5}">
                      <a16:colId xmlns:a16="http://schemas.microsoft.com/office/drawing/2014/main" val="2997352964"/>
                    </a:ext>
                  </a:extLst>
                </a:gridCol>
                <a:gridCol w="1191462">
                  <a:extLst>
                    <a:ext uri="{9D8B030D-6E8A-4147-A177-3AD203B41FA5}">
                      <a16:colId xmlns:a16="http://schemas.microsoft.com/office/drawing/2014/main" val="1188186011"/>
                    </a:ext>
                  </a:extLst>
                </a:gridCol>
                <a:gridCol w="965512">
                  <a:extLst>
                    <a:ext uri="{9D8B030D-6E8A-4147-A177-3AD203B41FA5}">
                      <a16:colId xmlns:a16="http://schemas.microsoft.com/office/drawing/2014/main" val="4090682079"/>
                    </a:ext>
                  </a:extLst>
                </a:gridCol>
              </a:tblGrid>
              <a:tr h="3914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err="1">
                          <a:latin typeface="Century Gothic" panose="020B0502020202020204" pitchFamily="34" charset="0"/>
                        </a:rPr>
                        <a:t>Parameter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>
                          <a:latin typeface="Century Gothic" panose="020B0502020202020204" pitchFamily="34" charset="0"/>
                        </a:rPr>
                        <a:t>Max</a:t>
                      </a:r>
                      <a:r>
                        <a:rPr lang="tr-TR" dirty="0">
                          <a:latin typeface="Century Gothic" panose="020B0502020202020204" pitchFamily="34" charset="0"/>
                        </a:rPr>
                        <a:t>.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>
                          <a:latin typeface="Century Gothic" panose="020B0502020202020204" pitchFamily="34" charset="0"/>
                        </a:rPr>
                        <a:t>Units</a:t>
                      </a:r>
                      <a:endParaRPr lang="tr-TR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436617"/>
                  </a:ext>
                </a:extLst>
              </a:tr>
              <a:tr h="39149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L</a:t>
                      </a:r>
                      <a:endParaRPr lang="en-US" sz="1400" baseline="-250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10 ± 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Century Gothic" panose="020B0502020202020204" pitchFamily="34" charset="0"/>
                        </a:rPr>
                        <a:t>µH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077337"/>
                  </a:ext>
                </a:extLst>
              </a:tr>
              <a:tr h="37218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entury Gothic" panose="020B0502020202020204" pitchFamily="34" charset="0"/>
                        </a:rPr>
                        <a:t>R</a:t>
                      </a:r>
                      <a:r>
                        <a:rPr lang="en-US" sz="1800" baseline="-25000" dirty="0">
                          <a:latin typeface="Century Gothic" panose="020B0502020202020204" pitchFamily="34" charset="0"/>
                        </a:rPr>
                        <a:t>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latin typeface="Century Gothic" panose="020B0502020202020204" pitchFamily="34" charset="0"/>
                        </a:rPr>
                        <a:t>Ω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515372"/>
                  </a:ext>
                </a:extLst>
              </a:tr>
              <a:tr h="39149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I</a:t>
                      </a:r>
                      <a:r>
                        <a:rPr lang="en-US" baseline="-25000" dirty="0">
                          <a:latin typeface="Century Gothic" panose="020B0502020202020204" pitchFamily="34" charset="0"/>
                        </a:rPr>
                        <a:t>DC</a:t>
                      </a:r>
                      <a:endParaRPr lang="en-US" sz="1200" baseline="-250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Century Gothic" panose="020B0502020202020204" pitchFamily="34" charset="0"/>
                        </a:rPr>
                        <a:t>A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43075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DA441A4-D69A-C6A3-6275-A5B1EB7C587B}"/>
              </a:ext>
            </a:extLst>
          </p:cNvPr>
          <p:cNvSpPr txBox="1"/>
          <p:nvPr/>
        </p:nvSpPr>
        <p:spPr>
          <a:xfrm>
            <a:off x="876301" y="4374433"/>
            <a:ext cx="3448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latin typeface="Century Gothic" panose="020B0502020202020204" pitchFamily="34" charset="0"/>
              </a:rPr>
              <a:t>Test </a:t>
            </a:r>
            <a:r>
              <a:rPr lang="tr-TR" dirty="0" err="1">
                <a:latin typeface="Century Gothic" panose="020B0502020202020204" pitchFamily="34" charset="0"/>
              </a:rPr>
              <a:t>Conditions</a:t>
            </a:r>
            <a:r>
              <a:rPr lang="tr-TR" dirty="0">
                <a:latin typeface="Century Gothic" panose="020B0502020202020204" pitchFamily="34" charset="0"/>
              </a:rPr>
              <a:t>:</a:t>
            </a:r>
          </a:p>
          <a:p>
            <a:pPr algn="ctr"/>
            <a:r>
              <a:rPr lang="tr-TR" dirty="0">
                <a:latin typeface="Century Gothic" panose="020B0502020202020204" pitchFamily="34" charset="0"/>
              </a:rPr>
              <a:t>1</a:t>
            </a:r>
            <a:r>
              <a:rPr lang="en-US" dirty="0">
                <a:latin typeface="Century Gothic" panose="020B0502020202020204" pitchFamily="34" charset="0"/>
              </a:rPr>
              <a:t>KHZ / 0.25V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2D12E2-4585-793E-0FF6-36D929429A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880"/>
          <a:stretch/>
        </p:blipFill>
        <p:spPr>
          <a:xfrm>
            <a:off x="4935944" y="2228850"/>
            <a:ext cx="4169957" cy="300297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C07F7F8-E47D-1D61-0D57-91AF02AFAFE6}"/>
              </a:ext>
            </a:extLst>
          </p:cNvPr>
          <p:cNvCxnSpPr>
            <a:cxnSpLocks/>
          </p:cNvCxnSpPr>
          <p:nvPr/>
        </p:nvCxnSpPr>
        <p:spPr>
          <a:xfrm flipV="1">
            <a:off x="5554980" y="4927131"/>
            <a:ext cx="434340" cy="435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6F84E60-3698-9CA5-F4E6-6D890DF44C8D}"/>
              </a:ext>
            </a:extLst>
          </p:cNvPr>
          <p:cNvSpPr txBox="1"/>
          <p:nvPr/>
        </p:nvSpPr>
        <p:spPr>
          <a:xfrm>
            <a:off x="4564380" y="5341453"/>
            <a:ext cx="1493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err="1"/>
              <a:t>Output</a:t>
            </a:r>
            <a:endParaRPr lang="tr-TR" dirty="0"/>
          </a:p>
          <a:p>
            <a:pPr algn="ctr"/>
            <a:r>
              <a:rPr lang="tr-TR" dirty="0" err="1"/>
              <a:t>Current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A2402C-524D-9CD7-510E-EBA910525E45}"/>
              </a:ext>
            </a:extLst>
          </p:cNvPr>
          <p:cNvSpPr txBox="1"/>
          <p:nvPr/>
        </p:nvSpPr>
        <p:spPr>
          <a:xfrm>
            <a:off x="8624890" y="6101319"/>
            <a:ext cx="57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[</a:t>
            </a:r>
            <a:r>
              <a:rPr lang="tr-TR" dirty="0">
                <a:latin typeface="Century Gothic" panose="020B0502020202020204" pitchFamily="34" charset="0"/>
              </a:rPr>
              <a:t>5</a:t>
            </a:r>
            <a:r>
              <a:rPr lang="tr-TR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8343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733A8-DB3B-11C8-51C5-1C12CE36E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66688"/>
            <a:ext cx="8229600" cy="1025525"/>
          </a:xfrm>
        </p:spPr>
        <p:txBody>
          <a:bodyPr/>
          <a:lstStyle/>
          <a:p>
            <a:r>
              <a:rPr lang="tr-TR" b="1" dirty="0"/>
              <a:t>5. Component </a:t>
            </a:r>
            <a:r>
              <a:rPr lang="tr-TR" b="1" dirty="0" err="1"/>
              <a:t>Selection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B78CB7-D499-BF35-CE7F-DF9B6BFD5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5F07A-CA05-A88A-4E98-9BDC71EB1D8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FEBCCA-60CE-1596-2A32-179A47C22E28}"/>
              </a:ext>
            </a:extLst>
          </p:cNvPr>
          <p:cNvSpPr txBox="1"/>
          <p:nvPr/>
        </p:nvSpPr>
        <p:spPr>
          <a:xfrm>
            <a:off x="1195386" y="1828070"/>
            <a:ext cx="24860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 err="1">
                <a:latin typeface="Century Gothic" panose="020B0502020202020204" pitchFamily="34" charset="0"/>
              </a:rPr>
              <a:t>Input</a:t>
            </a:r>
            <a:r>
              <a:rPr lang="tr-TR" b="1" dirty="0">
                <a:latin typeface="Century Gothic" panose="020B0502020202020204" pitchFamily="34" charset="0"/>
              </a:rPr>
              <a:t> </a:t>
            </a:r>
            <a:r>
              <a:rPr lang="tr-TR" b="1" dirty="0" err="1">
                <a:latin typeface="Century Gothic" panose="020B0502020202020204" pitchFamily="34" charset="0"/>
              </a:rPr>
              <a:t>Capacitor</a:t>
            </a:r>
            <a:r>
              <a:rPr lang="tr-TR" b="1" dirty="0">
                <a:latin typeface="Century Gothic" panose="020B0502020202020204" pitchFamily="34" charset="0"/>
              </a:rPr>
              <a:t>:</a:t>
            </a:r>
          </a:p>
          <a:p>
            <a:pPr algn="ctr"/>
            <a:r>
              <a:rPr lang="tr-TR" dirty="0">
                <a:latin typeface="Century Gothic" panose="020B0502020202020204" pitchFamily="34" charset="0"/>
              </a:rPr>
              <a:t>4x</a:t>
            </a:r>
            <a:r>
              <a:rPr lang="tr-TR" dirty="0">
                <a:latin typeface="Century Gothic" panose="020B0502020202020204" pitchFamily="34" charset="0"/>
                <a:hlinkClick r:id="rId2"/>
              </a:rPr>
              <a:t>PKLH-063V471</a:t>
            </a:r>
            <a:endParaRPr lang="tr-TR" dirty="0">
              <a:latin typeface="Century Gothic" panose="020B0502020202020204" pitchFamily="34" charset="0"/>
            </a:endParaRPr>
          </a:p>
          <a:p>
            <a:pPr algn="ctr"/>
            <a:r>
              <a:rPr lang="tr-TR" dirty="0">
                <a:latin typeface="Century Gothic" panose="020B0502020202020204" pitchFamily="34" charset="0"/>
              </a:rPr>
              <a:t>63V 470µF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F920B1-9DA8-650A-959A-1A004CD24599}"/>
              </a:ext>
            </a:extLst>
          </p:cNvPr>
          <p:cNvSpPr txBox="1"/>
          <p:nvPr/>
        </p:nvSpPr>
        <p:spPr>
          <a:xfrm>
            <a:off x="5348286" y="1828070"/>
            <a:ext cx="24860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 err="1">
                <a:latin typeface="Century Gothic" panose="020B0502020202020204" pitchFamily="34" charset="0"/>
              </a:rPr>
              <a:t>Output</a:t>
            </a:r>
            <a:r>
              <a:rPr lang="tr-TR" b="1" dirty="0">
                <a:latin typeface="Century Gothic" panose="020B0502020202020204" pitchFamily="34" charset="0"/>
              </a:rPr>
              <a:t> </a:t>
            </a:r>
            <a:r>
              <a:rPr lang="tr-TR" b="1" dirty="0" err="1">
                <a:latin typeface="Century Gothic" panose="020B0502020202020204" pitchFamily="34" charset="0"/>
              </a:rPr>
              <a:t>Capacitor</a:t>
            </a:r>
            <a:r>
              <a:rPr lang="tr-TR" b="1" dirty="0">
                <a:latin typeface="Century Gothic" panose="020B0502020202020204" pitchFamily="34" charset="0"/>
              </a:rPr>
              <a:t>:</a:t>
            </a:r>
          </a:p>
          <a:p>
            <a:pPr algn="ctr"/>
            <a:r>
              <a:rPr lang="tr-TR" dirty="0">
                <a:latin typeface="Century Gothic" panose="020B0502020202020204" pitchFamily="34" charset="0"/>
              </a:rPr>
              <a:t>4x</a:t>
            </a:r>
            <a:r>
              <a:rPr lang="tr-TR" dirty="0">
                <a:latin typeface="Century Gothic" panose="020B0502020202020204" pitchFamily="34" charset="0"/>
                <a:hlinkClick r:id="rId3"/>
              </a:rPr>
              <a:t>PKLH-016V471</a:t>
            </a:r>
            <a:endParaRPr lang="tr-TR" dirty="0">
              <a:latin typeface="Century Gothic" panose="020B0502020202020204" pitchFamily="34" charset="0"/>
            </a:endParaRPr>
          </a:p>
          <a:p>
            <a:pPr algn="ctr"/>
            <a:r>
              <a:rPr lang="tr-TR" dirty="0">
                <a:latin typeface="Century Gothic" panose="020B0502020202020204" pitchFamily="34" charset="0"/>
              </a:rPr>
              <a:t>16V 470µF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6F265D-4061-6932-1578-50CDFFE3B007}"/>
              </a:ext>
            </a:extLst>
          </p:cNvPr>
          <p:cNvSpPr txBox="1"/>
          <p:nvPr/>
        </p:nvSpPr>
        <p:spPr>
          <a:xfrm>
            <a:off x="1195386" y="3543941"/>
            <a:ext cx="2486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 err="1">
                <a:latin typeface="Century Gothic" panose="020B0502020202020204" pitchFamily="34" charset="0"/>
              </a:rPr>
              <a:t>Current</a:t>
            </a:r>
            <a:r>
              <a:rPr lang="tr-TR" b="1" dirty="0">
                <a:latin typeface="Century Gothic" panose="020B0502020202020204" pitchFamily="34" charset="0"/>
              </a:rPr>
              <a:t> Sensor IC:</a:t>
            </a:r>
          </a:p>
          <a:p>
            <a:pPr algn="ctr"/>
            <a:r>
              <a:rPr lang="tr-TR" dirty="0">
                <a:latin typeface="Century Gothic" panose="020B0502020202020204" pitchFamily="34" charset="0"/>
                <a:hlinkClick r:id="rId4"/>
              </a:rPr>
              <a:t>ACS712-30A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9ED052-71EC-145A-A3EE-3E0E3568AA10}"/>
              </a:ext>
            </a:extLst>
          </p:cNvPr>
          <p:cNvSpPr txBox="1"/>
          <p:nvPr/>
        </p:nvSpPr>
        <p:spPr>
          <a:xfrm>
            <a:off x="5348285" y="3247980"/>
            <a:ext cx="2486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>
                <a:latin typeface="Century Gothic" panose="020B0502020202020204" pitchFamily="34" charset="0"/>
              </a:rPr>
              <a:t>Control IC:</a:t>
            </a:r>
          </a:p>
          <a:p>
            <a:pPr algn="ctr"/>
            <a:r>
              <a:rPr lang="tr-TR" dirty="0">
                <a:latin typeface="Century Gothic" panose="020B0502020202020204" pitchFamily="34" charset="0"/>
                <a:hlinkClick r:id="rId5"/>
              </a:rPr>
              <a:t>UC3845AN</a:t>
            </a:r>
            <a:endParaRPr lang="tr-TR" dirty="0">
              <a:latin typeface="Century Gothic" panose="020B0502020202020204" pitchFamily="34" charset="0"/>
            </a:endParaRPr>
          </a:p>
          <a:p>
            <a:pPr algn="ctr"/>
            <a:r>
              <a:rPr lang="tr-TR" dirty="0" err="1">
                <a:latin typeface="Century Gothic" panose="020B0502020202020204" pitchFamily="34" charset="0"/>
              </a:rPr>
              <a:t>Due</a:t>
            </a:r>
            <a:r>
              <a:rPr lang="tr-TR" dirty="0">
                <a:latin typeface="Century Gothic" panose="020B0502020202020204" pitchFamily="34" charset="0"/>
              </a:rPr>
              <a:t> </a:t>
            </a:r>
            <a:r>
              <a:rPr lang="tr-TR" dirty="0" err="1">
                <a:latin typeface="Century Gothic" panose="020B0502020202020204" pitchFamily="34" charset="0"/>
              </a:rPr>
              <a:t>to</a:t>
            </a:r>
            <a:r>
              <a:rPr lang="tr-TR" dirty="0">
                <a:latin typeface="Century Gothic" panose="020B0502020202020204" pitchFamily="34" charset="0"/>
              </a:rPr>
              <a:t> </a:t>
            </a:r>
            <a:r>
              <a:rPr lang="tr-TR" dirty="0" err="1">
                <a:latin typeface="Century Gothic" panose="020B0502020202020204" pitchFamily="34" charset="0"/>
              </a:rPr>
              <a:t>duty</a:t>
            </a:r>
            <a:r>
              <a:rPr lang="tr-TR" dirty="0">
                <a:latin typeface="Century Gothic" panose="020B0502020202020204" pitchFamily="34" charset="0"/>
              </a:rPr>
              <a:t> </a:t>
            </a:r>
            <a:r>
              <a:rPr lang="tr-TR" dirty="0" err="1">
                <a:latin typeface="Century Gothic" panose="020B0502020202020204" pitchFamily="34" charset="0"/>
              </a:rPr>
              <a:t>cycle</a:t>
            </a:r>
            <a:r>
              <a:rPr lang="tr-TR" dirty="0">
                <a:latin typeface="Century Gothic" panose="020B0502020202020204" pitchFamily="34" charset="0"/>
              </a:rPr>
              <a:t> </a:t>
            </a:r>
            <a:r>
              <a:rPr lang="tr-TR" dirty="0" err="1">
                <a:latin typeface="Century Gothic" panose="020B0502020202020204" pitchFamily="34" charset="0"/>
              </a:rPr>
              <a:t>limiting</a:t>
            </a:r>
            <a:r>
              <a:rPr lang="tr-TR" dirty="0">
                <a:latin typeface="Century Gothic" panose="020B0502020202020204" pitchFamily="34" charset="0"/>
              </a:rPr>
              <a:t> </a:t>
            </a:r>
            <a:r>
              <a:rPr lang="tr-TR" dirty="0" err="1">
                <a:latin typeface="Century Gothic" panose="020B0502020202020204" pitchFamily="34" charset="0"/>
              </a:rPr>
              <a:t>behaviour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244D48-8664-3C59-4B5B-538F2F9F8C09}"/>
              </a:ext>
            </a:extLst>
          </p:cNvPr>
          <p:cNvSpPr txBox="1"/>
          <p:nvPr/>
        </p:nvSpPr>
        <p:spPr>
          <a:xfrm>
            <a:off x="1290635" y="5789016"/>
            <a:ext cx="6543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 err="1"/>
              <a:t>And</a:t>
            </a:r>
            <a:r>
              <a:rPr lang="tr-TR" sz="2400" b="1" dirty="0"/>
              <a:t> </a:t>
            </a:r>
            <a:r>
              <a:rPr lang="tr-TR" sz="2400" b="1" dirty="0" err="1"/>
              <a:t>various</a:t>
            </a:r>
            <a:r>
              <a:rPr lang="tr-TR" sz="2400" b="1" dirty="0"/>
              <a:t> </a:t>
            </a:r>
            <a:r>
              <a:rPr lang="tr-TR" sz="2400" b="1" dirty="0" err="1"/>
              <a:t>resistors</a:t>
            </a:r>
            <a:endParaRPr lang="en-US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A0A3AA-B171-005B-0F3B-E2AF54F3A16E}"/>
              </a:ext>
            </a:extLst>
          </p:cNvPr>
          <p:cNvSpPr txBox="1"/>
          <p:nvPr/>
        </p:nvSpPr>
        <p:spPr>
          <a:xfrm>
            <a:off x="8462962" y="6071275"/>
            <a:ext cx="1171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[</a:t>
            </a:r>
            <a:r>
              <a:rPr lang="tr-TR" dirty="0">
                <a:latin typeface="Century Gothic" panose="020B0502020202020204" pitchFamily="34" charset="0"/>
              </a:rPr>
              <a:t>6-9</a:t>
            </a:r>
            <a:r>
              <a:rPr lang="tr-TR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2125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D3D84-8E67-8105-B98C-EC7338C2F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6. </a:t>
            </a:r>
            <a:r>
              <a:rPr lang="tr-TR" b="1" dirty="0" err="1"/>
              <a:t>Future</a:t>
            </a:r>
            <a:r>
              <a:rPr lang="tr-TR" b="1" dirty="0"/>
              <a:t> </a:t>
            </a:r>
            <a:r>
              <a:rPr lang="tr-TR" b="1" dirty="0" err="1"/>
              <a:t>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89333-F19F-7D7B-8D1E-0E10D0BE7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tr-TR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 err="1"/>
              <a:t>Optocoupler</a:t>
            </a:r>
            <a:r>
              <a:rPr lang="tr-TR" sz="2400" dirty="0"/>
              <a:t> Design </a:t>
            </a:r>
            <a:r>
              <a:rPr lang="tr-TR" sz="2400" dirty="0" err="1"/>
              <a:t>Finalization</a:t>
            </a:r>
            <a:endParaRPr lang="tr-T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/>
              <a:t>Design </a:t>
            </a:r>
            <a:r>
              <a:rPr lang="tr-TR" sz="2400" dirty="0" err="1"/>
              <a:t>Implementation</a:t>
            </a:r>
            <a:r>
              <a:rPr lang="tr-TR" sz="2400" dirty="0"/>
              <a:t> on </a:t>
            </a:r>
            <a:r>
              <a:rPr lang="tr-TR" sz="2400" dirty="0" err="1"/>
              <a:t>Stripboard</a:t>
            </a:r>
            <a:endParaRPr lang="tr-T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 err="1"/>
              <a:t>Thermal</a:t>
            </a:r>
            <a:r>
              <a:rPr lang="tr-TR" sz="2400" dirty="0"/>
              <a:t>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/>
              <a:t>PCB Design (Bonus)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/>
              <a:t>Case Design (Bonus)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223163-8AE7-8A13-9ABD-4A71685C3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3A6A32-758C-8F40-60F2-52CFC64AD82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5339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EC5B5-EE57-4320-BA31-24C9A9AAD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6B82CF-D217-463E-A20B-B8F45CA8845C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B93173-E600-DC26-F85A-D7D9F6123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6. </a:t>
            </a:r>
            <a:r>
              <a:rPr lang="tr-TR" b="1" dirty="0" err="1"/>
              <a:t>References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62AD0-3131-6B41-20D3-267C71475E3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9379D2-1248-5B41-F5CF-6F4B8BAA102C}"/>
              </a:ext>
            </a:extLst>
          </p:cNvPr>
          <p:cNvSpPr txBox="1"/>
          <p:nvPr/>
        </p:nvSpPr>
        <p:spPr>
          <a:xfrm>
            <a:off x="457200" y="2037606"/>
            <a:ext cx="752475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[1] W. (n.d.). Round Wire ac Resistance Calculator. https://chemandy.com/calculators/round-wireac-resistance-calculator.htm </a:t>
            </a:r>
            <a:endParaRPr lang="tr-TR" dirty="0">
              <a:latin typeface="Century Gothic" panose="020B0502020202020204" pitchFamily="34" charset="0"/>
            </a:endParaRPr>
          </a:p>
          <a:p>
            <a:r>
              <a:rPr lang="en-US" dirty="0">
                <a:latin typeface="Century Gothic" panose="020B0502020202020204" pitchFamily="34" charset="0"/>
              </a:rPr>
              <a:t>[2]“Magnetics - Ferrite Core Loss Calculator.” https://www.mag-inc.com/Design/DesignTools/Ferrite-Core-Loss-Calculator </a:t>
            </a:r>
            <a:endParaRPr lang="tr-TR" dirty="0">
              <a:latin typeface="Century Gothic" panose="020B0502020202020204" pitchFamily="34" charset="0"/>
            </a:endParaRPr>
          </a:p>
          <a:p>
            <a:r>
              <a:rPr lang="en-US" dirty="0">
                <a:latin typeface="Century Gothic" panose="020B0502020202020204" pitchFamily="34" charset="0"/>
              </a:rPr>
              <a:t>[3] https://cdn.ozdisan.com/ETicaret_Dosya/652386_243124.pdf [4]https://cdn.ozdisan.com/ETicaret_Dosya/483083_5853486.pdf</a:t>
            </a:r>
            <a:endParaRPr lang="tr-TR" dirty="0">
              <a:latin typeface="Century Gothic" panose="020B0502020202020204" pitchFamily="34" charset="0"/>
            </a:endParaRPr>
          </a:p>
          <a:p>
            <a:r>
              <a:rPr lang="en-US" dirty="0">
                <a:latin typeface="Century Gothic" panose="020B0502020202020204" pitchFamily="34" charset="0"/>
              </a:rPr>
              <a:t>[5] https://pdf.direnc.net/upload/10uh-12x12-datasheet.pdf</a:t>
            </a:r>
            <a:endParaRPr lang="tr-TR" dirty="0">
              <a:latin typeface="Century Gothic" panose="020B0502020202020204" pitchFamily="34" charset="0"/>
            </a:endParaRPr>
          </a:p>
          <a:p>
            <a:r>
              <a:rPr lang="en-US" dirty="0">
                <a:latin typeface="Century Gothic" panose="020B0502020202020204" pitchFamily="34" charset="0"/>
              </a:rPr>
              <a:t>[6] https://cdn.ozdisan.com/ETicaret_Dosya/465839_6115297.pdf</a:t>
            </a:r>
            <a:endParaRPr lang="tr-TR" dirty="0">
              <a:latin typeface="Century Gothic" panose="020B0502020202020204" pitchFamily="34" charset="0"/>
            </a:endParaRPr>
          </a:p>
          <a:p>
            <a:r>
              <a:rPr lang="en-US" dirty="0">
                <a:latin typeface="Century Gothic" panose="020B0502020202020204" pitchFamily="34" charset="0"/>
              </a:rPr>
              <a:t>[7] </a:t>
            </a:r>
            <a:r>
              <a:rPr lang="en-US" dirty="0">
                <a:latin typeface="Century Gothic" panose="020B0502020202020204" pitchFamily="34" charset="0"/>
                <a:hlinkClick r:id="rId2"/>
              </a:rPr>
              <a:t>https://cdn.ozdisan.com/ETicaret_Dosya/342170_703953.pdf</a:t>
            </a:r>
            <a:endParaRPr lang="tr-TR" dirty="0">
              <a:latin typeface="Century Gothic" panose="020B0502020202020204" pitchFamily="34" charset="0"/>
            </a:endParaRPr>
          </a:p>
          <a:p>
            <a:r>
              <a:rPr lang="tr-TR" dirty="0">
                <a:latin typeface="Century Gothic" panose="020B0502020202020204" pitchFamily="34" charset="0"/>
              </a:rPr>
              <a:t>[8] https://pdf.direnc.net/upload/acs712-datasheet.pdf</a:t>
            </a:r>
          </a:p>
          <a:p>
            <a:r>
              <a:rPr lang="tr-TR" dirty="0">
                <a:latin typeface="Century Gothic" panose="020B0502020202020204" pitchFamily="34" charset="0"/>
              </a:rPr>
              <a:t>[9] https://cdn.ozdisan.com/ETicaret_Dosya/501245_5372110.pdf</a:t>
            </a:r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7830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78205B-094B-42C0-0932-7ED63961B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6B82CF-D217-463E-A20B-B8F45CA8845C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5C6090-8308-2461-1B0E-B2BD76582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373348"/>
            <a:ext cx="8229600" cy="1143000"/>
          </a:xfrm>
        </p:spPr>
        <p:txBody>
          <a:bodyPr/>
          <a:lstStyle/>
          <a:p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memory</a:t>
            </a:r>
            <a:r>
              <a:rPr lang="tr-TR" dirty="0"/>
              <a:t> of …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5528E-4D8C-D14B-7EF6-4FFC4BF3D49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1026" name="Picture 2" descr="Powerlab - Team">
            <a:extLst>
              <a:ext uri="{FF2B5EF4-FFF2-40B4-BE49-F238E27FC236}">
                <a16:creationId xmlns:a16="http://schemas.microsoft.com/office/drawing/2014/main" id="{46C9797A-9720-CF7A-9AC6-400F6BFE0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465" y="1636511"/>
            <a:ext cx="4448073" cy="446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58540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5474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tr-TR" b="1" dirty="0"/>
              <a:t>1. Design </a:t>
            </a:r>
            <a:r>
              <a:rPr lang="tr-TR" b="1" dirty="0" err="1"/>
              <a:t>Criteria</a:t>
            </a:r>
            <a:endParaRPr lang="tr-T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2400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2400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Minimum Input Voltage</a:t>
            </a:r>
            <a:r>
              <a:rPr lang="en-US" sz="24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: 20 V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400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2400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Maximum Input Voltage</a:t>
            </a:r>
            <a:r>
              <a:rPr lang="en-US" sz="24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: 40 V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400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2400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Output Voltage</a:t>
            </a:r>
            <a:r>
              <a:rPr lang="en-US" sz="24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: 12 V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400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2400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Output Power</a:t>
            </a:r>
            <a:r>
              <a:rPr lang="en-US" sz="24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: 60 W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400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2400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Output Voltage Peak-to-Peak Ripple</a:t>
            </a:r>
            <a:r>
              <a:rPr lang="en-US" sz="24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: 3%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400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2400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Line Regulation</a:t>
            </a:r>
            <a:r>
              <a:rPr lang="tr-TR" sz="2400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: </a:t>
            </a:r>
            <a:r>
              <a:rPr lang="en-US" sz="24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3%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400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2400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Load Regulation</a:t>
            </a:r>
            <a:r>
              <a:rPr lang="tr-TR" sz="2400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: </a:t>
            </a:r>
            <a:r>
              <a:rPr lang="en-US" sz="24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3%</a:t>
            </a:r>
            <a:endParaRPr lang="tr-TR" sz="2400" b="0" i="0" dirty="0">
              <a:solidFill>
                <a:srgbClr val="1F2328"/>
              </a:solidFill>
              <a:effectLst/>
              <a:highlight>
                <a:srgbClr val="FFFFFF"/>
              </a:highlight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400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tr-TR" sz="2400" b="1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Isolated</a:t>
            </a:r>
            <a:r>
              <a:rPr lang="tr-TR" sz="2400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 Converter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400" b="1" dirty="0">
                <a:solidFill>
                  <a:srgbClr val="1F2328"/>
                </a:solidFill>
                <a:highlight>
                  <a:srgbClr val="FFFFFF"/>
                </a:highlight>
              </a:rPr>
              <a:t> Close </a:t>
            </a:r>
            <a:r>
              <a:rPr lang="tr-TR" sz="2400" b="1" dirty="0" err="1">
                <a:solidFill>
                  <a:srgbClr val="1F2328"/>
                </a:solidFill>
                <a:highlight>
                  <a:srgbClr val="FFFFFF"/>
                </a:highlight>
              </a:rPr>
              <a:t>Loop</a:t>
            </a:r>
            <a:r>
              <a:rPr lang="tr-TR" sz="2400" b="1" dirty="0">
                <a:solidFill>
                  <a:srgbClr val="1F2328"/>
                </a:solidFill>
                <a:highlight>
                  <a:srgbClr val="FFFFFF"/>
                </a:highlight>
              </a:rPr>
              <a:t> Feedback</a:t>
            </a:r>
            <a:endParaRPr lang="en-US" sz="2400" b="1" i="0" dirty="0">
              <a:solidFill>
                <a:srgbClr val="1F2328"/>
              </a:solidFill>
              <a:effectLst/>
              <a:highlight>
                <a:srgbClr val="FFFFFF"/>
              </a:highlight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446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tr-TR" b="1" dirty="0"/>
              <a:t>2. </a:t>
            </a:r>
            <a:r>
              <a:rPr lang="tr-TR" b="1" dirty="0" err="1"/>
              <a:t>Topology</a:t>
            </a:r>
            <a:r>
              <a:rPr lang="tr-TR" b="1" dirty="0"/>
              <a:t> &amp; Design </a:t>
            </a:r>
            <a:r>
              <a:rPr lang="tr-TR" b="1" dirty="0" err="1"/>
              <a:t>Selection</a:t>
            </a:r>
            <a:r>
              <a:rPr lang="tr-TR" b="1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2400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  </a:t>
            </a:r>
            <a:r>
              <a:rPr lang="tr-TR" sz="2400" b="1" dirty="0" err="1">
                <a:solidFill>
                  <a:srgbClr val="1F2328"/>
                </a:solidFill>
                <a:highlight>
                  <a:srgbClr val="FFFFFF"/>
                </a:highlight>
              </a:rPr>
              <a:t>Flyback</a:t>
            </a:r>
            <a:r>
              <a:rPr lang="tr-TR" sz="2400" b="1" dirty="0">
                <a:solidFill>
                  <a:srgbClr val="1F2328"/>
                </a:solidFill>
                <a:highlight>
                  <a:srgbClr val="FFFFFF"/>
                </a:highlight>
              </a:rPr>
              <a:t> Converter: </a:t>
            </a:r>
            <a:r>
              <a:rPr lang="tr-TR" sz="2400" dirty="0" err="1">
                <a:solidFill>
                  <a:srgbClr val="1F2328"/>
                </a:solidFill>
                <a:highlight>
                  <a:srgbClr val="FFFFFF"/>
                </a:highlight>
              </a:rPr>
              <a:t>low</a:t>
            </a:r>
            <a:r>
              <a:rPr lang="en-US" sz="2400" dirty="0">
                <a:solidFill>
                  <a:srgbClr val="1F2328"/>
                </a:solidFill>
                <a:highlight>
                  <a:srgbClr val="FFFFFF"/>
                </a:highlight>
              </a:rPr>
              <a:t> power applications </a:t>
            </a:r>
            <a:endParaRPr lang="tr-TR" sz="2400" dirty="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algn="just"/>
            <a:r>
              <a:rPr lang="tr-TR" sz="2400" dirty="0">
                <a:solidFill>
                  <a:srgbClr val="1F2328"/>
                </a:solidFill>
                <a:highlight>
                  <a:srgbClr val="FFFFFF"/>
                </a:highlight>
              </a:rPr>
              <a:t>(</a:t>
            </a:r>
            <a:r>
              <a:rPr lang="en-US" sz="2400" dirty="0">
                <a:solidFill>
                  <a:srgbClr val="1F2328"/>
                </a:solidFill>
                <a:highlight>
                  <a:srgbClr val="FFFFFF"/>
                </a:highlight>
              </a:rPr>
              <a:t>up to 100 Watts</a:t>
            </a:r>
            <a:r>
              <a:rPr lang="tr-TR" sz="2400" dirty="0">
                <a:solidFill>
                  <a:srgbClr val="1F2328"/>
                </a:solidFill>
                <a:highlight>
                  <a:srgbClr val="FFFFFF"/>
                </a:highlight>
              </a:rPr>
              <a:t>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2400" b="1" dirty="0" err="1"/>
              <a:t>Forward</a:t>
            </a:r>
            <a:r>
              <a:rPr lang="tr-TR" sz="2400" b="1" dirty="0"/>
              <a:t> Converter: </a:t>
            </a:r>
            <a:r>
              <a:rPr lang="en-US" sz="2400" dirty="0"/>
              <a:t>50 Watts to a couple of hundred watts</a:t>
            </a:r>
            <a:endParaRPr lang="tr-TR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2400" b="1" dirty="0" err="1"/>
              <a:t>Push</a:t>
            </a:r>
            <a:r>
              <a:rPr lang="tr-TR" sz="2400" b="1" dirty="0"/>
              <a:t> </a:t>
            </a:r>
            <a:r>
              <a:rPr lang="tr-TR" sz="2400" b="1" dirty="0" err="1"/>
              <a:t>Pull</a:t>
            </a:r>
            <a:r>
              <a:rPr lang="tr-TR" sz="2400" b="1" dirty="0"/>
              <a:t> Converter: </a:t>
            </a:r>
            <a:r>
              <a:rPr lang="en-US" sz="2400" dirty="0"/>
              <a:t>medium power levels (100 Watts to a few kilowatts)</a:t>
            </a:r>
            <a:endParaRPr lang="tr-TR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2400" b="1" dirty="0" err="1"/>
              <a:t>Half</a:t>
            </a:r>
            <a:r>
              <a:rPr lang="tr-TR" sz="2400" b="1" dirty="0"/>
              <a:t> </a:t>
            </a:r>
            <a:r>
              <a:rPr lang="tr-TR" sz="2400" b="1" dirty="0" err="1"/>
              <a:t>and</a:t>
            </a:r>
            <a:r>
              <a:rPr lang="tr-TR" sz="2400" b="1" dirty="0"/>
              <a:t> Full Bridge Converter: </a:t>
            </a:r>
            <a:r>
              <a:rPr lang="en-US" sz="2400" dirty="0"/>
              <a:t>medium to high power ranges (100 Watts to over 500 Watts)</a:t>
            </a:r>
            <a:endParaRPr lang="tr-TR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2400" dirty="0" err="1"/>
              <a:t>Push</a:t>
            </a:r>
            <a:r>
              <a:rPr lang="tr-TR" sz="2400" dirty="0"/>
              <a:t> </a:t>
            </a:r>
            <a:r>
              <a:rPr lang="tr-TR" sz="2400" dirty="0" err="1"/>
              <a:t>Pull</a:t>
            </a:r>
            <a:r>
              <a:rPr lang="tr-TR" sz="2400" dirty="0"/>
              <a:t>, </a:t>
            </a:r>
            <a:r>
              <a:rPr lang="tr-TR" sz="2400" dirty="0" err="1"/>
              <a:t>Half</a:t>
            </a:r>
            <a:r>
              <a:rPr lang="tr-TR" sz="2400" dirty="0"/>
              <a:t> </a:t>
            </a:r>
            <a:r>
              <a:rPr lang="tr-TR" sz="2400" dirty="0" err="1"/>
              <a:t>and</a:t>
            </a:r>
            <a:r>
              <a:rPr lang="tr-TR" sz="2400" dirty="0"/>
              <a:t> Full Bridge </a:t>
            </a:r>
            <a:r>
              <a:rPr lang="tr-TR" sz="2400" dirty="0" err="1"/>
              <a:t>Convertes</a:t>
            </a:r>
            <a:r>
              <a:rPr lang="tr-TR" sz="2400" dirty="0"/>
              <a:t> </a:t>
            </a:r>
            <a:r>
              <a:rPr lang="tr-TR" sz="2400" dirty="0" err="1"/>
              <a:t>are</a:t>
            </a:r>
            <a:r>
              <a:rPr lang="tr-TR" sz="2400" dirty="0"/>
              <a:t> </a:t>
            </a:r>
            <a:r>
              <a:rPr lang="tr-TR" sz="2400" b="1" dirty="0" err="1"/>
              <a:t>overdesign</a:t>
            </a:r>
            <a:r>
              <a:rPr lang="tr-TR" sz="2400" dirty="0"/>
              <a:t>.</a:t>
            </a:r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85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7680"/>
            <a:ext cx="8229600" cy="1143000"/>
          </a:xfrm>
        </p:spPr>
        <p:txBody>
          <a:bodyPr/>
          <a:lstStyle/>
          <a:p>
            <a:r>
              <a:rPr lang="tr-TR" b="1" dirty="0"/>
              <a:t>2. </a:t>
            </a:r>
            <a:r>
              <a:rPr lang="tr-TR" b="1" dirty="0" err="1"/>
              <a:t>Topology</a:t>
            </a:r>
            <a:r>
              <a:rPr lang="tr-TR" b="1" dirty="0"/>
              <a:t> &amp; Design </a:t>
            </a:r>
            <a:r>
              <a:rPr lang="tr-TR" b="1" dirty="0" err="1"/>
              <a:t>Selection</a:t>
            </a:r>
            <a:r>
              <a:rPr lang="tr-TR" b="1" dirty="0"/>
              <a:t> </a:t>
            </a:r>
            <a:endParaRPr lang="tr-T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7964"/>
            <a:ext cx="4040188" cy="659352"/>
          </a:xfrm>
        </p:spPr>
        <p:txBody>
          <a:bodyPr/>
          <a:lstStyle/>
          <a:p>
            <a:r>
              <a:rPr lang="tr-TR" dirty="0" err="1"/>
              <a:t>Flyback</a:t>
            </a:r>
            <a:r>
              <a:rPr lang="tr-TR" dirty="0"/>
              <a:t> Converter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3398"/>
            <a:ext cx="4041775" cy="654843"/>
          </a:xfrm>
        </p:spPr>
        <p:txBody>
          <a:bodyPr/>
          <a:lstStyle/>
          <a:p>
            <a:r>
              <a:rPr lang="tr-TR" dirty="0" err="1"/>
              <a:t>Forward</a:t>
            </a:r>
            <a:r>
              <a:rPr lang="tr-TR" dirty="0"/>
              <a:t> Converter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61639"/>
            <a:ext cx="4040188" cy="3845720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chemeClr val="accent4"/>
                </a:solidFill>
              </a:rPr>
              <a:t>No </a:t>
            </a:r>
            <a:r>
              <a:rPr lang="tr-TR" dirty="0" err="1">
                <a:solidFill>
                  <a:schemeClr val="accent4"/>
                </a:solidFill>
              </a:rPr>
              <a:t>restriction</a:t>
            </a:r>
            <a:r>
              <a:rPr lang="tr-TR" dirty="0">
                <a:solidFill>
                  <a:schemeClr val="accent4"/>
                </a:solidFill>
              </a:rPr>
              <a:t> on D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dirty="0" err="1">
                <a:solidFill>
                  <a:schemeClr val="accent4"/>
                </a:solidFill>
              </a:rPr>
              <a:t>Less</a:t>
            </a:r>
            <a:r>
              <a:rPr lang="tr-TR" dirty="0">
                <a:solidFill>
                  <a:schemeClr val="accent4"/>
                </a:solidFill>
              </a:rPr>
              <a:t> </a:t>
            </a:r>
            <a:r>
              <a:rPr lang="tr-TR" dirty="0" err="1">
                <a:solidFill>
                  <a:schemeClr val="accent4"/>
                </a:solidFill>
              </a:rPr>
              <a:t>components</a:t>
            </a:r>
            <a:r>
              <a:rPr lang="tr-TR" dirty="0">
                <a:solidFill>
                  <a:schemeClr val="accent4"/>
                </a:solidFill>
              </a:rPr>
              <a:t> (</a:t>
            </a:r>
            <a:r>
              <a:rPr lang="tr-TR" dirty="0" err="1">
                <a:solidFill>
                  <a:schemeClr val="accent4"/>
                </a:solidFill>
              </a:rPr>
              <a:t>only</a:t>
            </a:r>
            <a:r>
              <a:rPr lang="tr-TR" dirty="0">
                <a:solidFill>
                  <a:schemeClr val="accent4"/>
                </a:solidFill>
              </a:rPr>
              <a:t> </a:t>
            </a:r>
            <a:r>
              <a:rPr lang="tr-TR" dirty="0" err="1">
                <a:solidFill>
                  <a:schemeClr val="accent4"/>
                </a:solidFill>
              </a:rPr>
              <a:t>transformer</a:t>
            </a:r>
            <a:r>
              <a:rPr lang="tr-TR" dirty="0">
                <a:solidFill>
                  <a:schemeClr val="accent4"/>
                </a:solidFill>
              </a:rPr>
              <a:t>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chemeClr val="accent4"/>
                </a:solidFill>
              </a:rPr>
              <a:t>No </a:t>
            </a:r>
            <a:r>
              <a:rPr lang="tr-TR" dirty="0" err="1">
                <a:solidFill>
                  <a:schemeClr val="accent4"/>
                </a:solidFill>
              </a:rPr>
              <a:t>resetting</a:t>
            </a:r>
            <a:r>
              <a:rPr lang="tr-TR" dirty="0">
                <a:solidFill>
                  <a:schemeClr val="accent4"/>
                </a:solidFill>
              </a:rPr>
              <a:t> </a:t>
            </a:r>
            <a:r>
              <a:rPr lang="tr-TR" dirty="0" err="1">
                <a:solidFill>
                  <a:schemeClr val="accent4"/>
                </a:solidFill>
              </a:rPr>
              <a:t>the</a:t>
            </a:r>
            <a:r>
              <a:rPr lang="tr-TR" dirty="0">
                <a:solidFill>
                  <a:schemeClr val="accent4"/>
                </a:solidFill>
              </a:rPr>
              <a:t> </a:t>
            </a:r>
            <a:r>
              <a:rPr lang="tr-TR" dirty="0" err="1">
                <a:solidFill>
                  <a:schemeClr val="accent4"/>
                </a:solidFill>
              </a:rPr>
              <a:t>core’s</a:t>
            </a:r>
            <a:r>
              <a:rPr lang="tr-TR" dirty="0">
                <a:solidFill>
                  <a:schemeClr val="accent4"/>
                </a:solidFill>
              </a:rPr>
              <a:t> </a:t>
            </a:r>
            <a:r>
              <a:rPr lang="tr-TR" dirty="0" err="1">
                <a:solidFill>
                  <a:schemeClr val="accent4"/>
                </a:solidFill>
              </a:rPr>
              <a:t>flux</a:t>
            </a:r>
            <a:endParaRPr lang="tr-TR" dirty="0">
              <a:solidFill>
                <a:schemeClr val="accent4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dirty="0" err="1">
                <a:solidFill>
                  <a:schemeClr val="accent4"/>
                </a:solidFill>
              </a:rPr>
              <a:t>Easiest</a:t>
            </a:r>
            <a:r>
              <a:rPr lang="tr-TR" dirty="0">
                <a:solidFill>
                  <a:schemeClr val="accent4"/>
                </a:solidFill>
              </a:rPr>
              <a:t> </a:t>
            </a:r>
            <a:r>
              <a:rPr lang="tr-TR" dirty="0" err="1">
                <a:solidFill>
                  <a:schemeClr val="accent4"/>
                </a:solidFill>
              </a:rPr>
              <a:t>to</a:t>
            </a:r>
            <a:r>
              <a:rPr lang="tr-TR" dirty="0">
                <a:solidFill>
                  <a:schemeClr val="accent4"/>
                </a:solidFill>
              </a:rPr>
              <a:t> </a:t>
            </a:r>
            <a:r>
              <a:rPr lang="tr-TR" dirty="0" err="1">
                <a:solidFill>
                  <a:schemeClr val="accent4"/>
                </a:solidFill>
              </a:rPr>
              <a:t>design</a:t>
            </a:r>
            <a:endParaRPr lang="tr-TR" dirty="0">
              <a:solidFill>
                <a:schemeClr val="accent4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dirty="0" err="1">
                <a:solidFill>
                  <a:srgbClr val="FF0000"/>
                </a:solidFill>
              </a:rPr>
              <a:t>Leakage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inductance</a:t>
            </a:r>
            <a:endParaRPr lang="tr-TR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>
                <a:solidFill>
                  <a:srgbClr val="FF0000"/>
                </a:solidFill>
              </a:rPr>
              <a:t>Less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efficiency</a:t>
            </a:r>
            <a:endParaRPr lang="tr-TR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>
                <a:solidFill>
                  <a:srgbClr val="FF0000"/>
                </a:solidFill>
              </a:rPr>
              <a:t>More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ripple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and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worse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regulation</a:t>
            </a:r>
            <a:endParaRPr lang="tr-TR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4" y="2476900"/>
            <a:ext cx="4041775" cy="38457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>
                <a:solidFill>
                  <a:srgbClr val="FF0000"/>
                </a:solidFill>
              </a:rPr>
              <a:t>Restriction</a:t>
            </a:r>
            <a:r>
              <a:rPr lang="tr-TR" dirty="0">
                <a:solidFill>
                  <a:srgbClr val="FF0000"/>
                </a:solidFill>
              </a:rPr>
              <a:t> on 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>
                <a:solidFill>
                  <a:srgbClr val="FF0000"/>
                </a:solidFill>
              </a:rPr>
              <a:t>More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components</a:t>
            </a:r>
            <a:r>
              <a:rPr lang="tr-TR" dirty="0">
                <a:solidFill>
                  <a:srgbClr val="FF0000"/>
                </a:solidFill>
              </a:rPr>
              <a:t> (</a:t>
            </a:r>
            <a:r>
              <a:rPr lang="tr-TR" dirty="0" err="1">
                <a:solidFill>
                  <a:srgbClr val="FF0000"/>
                </a:solidFill>
              </a:rPr>
              <a:t>transformer</a:t>
            </a:r>
            <a:r>
              <a:rPr lang="tr-TR" dirty="0">
                <a:solidFill>
                  <a:srgbClr val="FF0000"/>
                </a:solidFill>
              </a:rPr>
              <a:t> &amp; </a:t>
            </a:r>
            <a:r>
              <a:rPr lang="tr-TR" dirty="0" err="1">
                <a:solidFill>
                  <a:srgbClr val="FF0000"/>
                </a:solidFill>
              </a:rPr>
              <a:t>inductor</a:t>
            </a:r>
            <a:r>
              <a:rPr lang="tr-TR" dirty="0">
                <a:solidFill>
                  <a:srgbClr val="FF0000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>
                <a:solidFill>
                  <a:srgbClr val="FF0000"/>
                </a:solidFill>
              </a:rPr>
              <a:t>Resetting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the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core’s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flux</a:t>
            </a:r>
            <a:endParaRPr lang="tr-TR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>
                <a:solidFill>
                  <a:srgbClr val="FF0000"/>
                </a:solidFill>
              </a:rPr>
              <a:t>Harder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to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design</a:t>
            </a:r>
            <a:endParaRPr lang="tr-TR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>
                <a:solidFill>
                  <a:srgbClr val="FF0000"/>
                </a:solidFill>
              </a:rPr>
              <a:t>Magnetizing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inductance</a:t>
            </a:r>
            <a:endParaRPr lang="tr-TR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>
                <a:solidFill>
                  <a:schemeClr val="accent4"/>
                </a:solidFill>
              </a:rPr>
              <a:t>Higher</a:t>
            </a:r>
            <a:r>
              <a:rPr lang="tr-TR" dirty="0">
                <a:solidFill>
                  <a:schemeClr val="accent4"/>
                </a:solidFill>
              </a:rPr>
              <a:t> </a:t>
            </a:r>
            <a:r>
              <a:rPr lang="tr-TR" dirty="0" err="1">
                <a:solidFill>
                  <a:schemeClr val="accent4"/>
                </a:solidFill>
              </a:rPr>
              <a:t>efficiency</a:t>
            </a:r>
            <a:endParaRPr lang="tr-TR" dirty="0">
              <a:solidFill>
                <a:schemeClr val="accent4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>
                <a:solidFill>
                  <a:schemeClr val="accent4"/>
                </a:solidFill>
              </a:rPr>
              <a:t>Less</a:t>
            </a:r>
            <a:r>
              <a:rPr lang="tr-TR" dirty="0">
                <a:solidFill>
                  <a:schemeClr val="accent4"/>
                </a:solidFill>
              </a:rPr>
              <a:t> </a:t>
            </a:r>
            <a:r>
              <a:rPr lang="tr-TR" dirty="0" err="1">
                <a:solidFill>
                  <a:schemeClr val="accent4"/>
                </a:solidFill>
              </a:rPr>
              <a:t>ripple</a:t>
            </a:r>
            <a:r>
              <a:rPr lang="tr-TR" dirty="0">
                <a:solidFill>
                  <a:schemeClr val="accent4"/>
                </a:solidFill>
              </a:rPr>
              <a:t> </a:t>
            </a:r>
            <a:r>
              <a:rPr lang="tr-TR" dirty="0" err="1">
                <a:solidFill>
                  <a:schemeClr val="accent4"/>
                </a:solidFill>
              </a:rPr>
              <a:t>and</a:t>
            </a:r>
            <a:r>
              <a:rPr lang="tr-TR" dirty="0">
                <a:solidFill>
                  <a:schemeClr val="accent4"/>
                </a:solidFill>
              </a:rPr>
              <a:t> </a:t>
            </a:r>
            <a:r>
              <a:rPr lang="tr-TR" dirty="0" err="1">
                <a:solidFill>
                  <a:schemeClr val="accent4"/>
                </a:solidFill>
              </a:rPr>
              <a:t>better</a:t>
            </a:r>
            <a:r>
              <a:rPr lang="tr-TR" dirty="0">
                <a:solidFill>
                  <a:schemeClr val="accent4"/>
                </a:solidFill>
              </a:rPr>
              <a:t> </a:t>
            </a:r>
            <a:r>
              <a:rPr lang="tr-TR" dirty="0" err="1">
                <a:solidFill>
                  <a:schemeClr val="accent4"/>
                </a:solidFill>
              </a:rPr>
              <a:t>regulation</a:t>
            </a:r>
            <a:endParaRPr lang="tr-TR" dirty="0">
              <a:solidFill>
                <a:schemeClr val="accent4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012164-718A-4733-A653-425A1A482A4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449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7680"/>
            <a:ext cx="8229600" cy="1143000"/>
          </a:xfrm>
        </p:spPr>
        <p:txBody>
          <a:bodyPr/>
          <a:lstStyle/>
          <a:p>
            <a:r>
              <a:rPr lang="tr-TR" b="1" dirty="0"/>
              <a:t>2. </a:t>
            </a:r>
            <a:r>
              <a:rPr lang="tr-TR" b="1" dirty="0" err="1"/>
              <a:t>Topology</a:t>
            </a:r>
            <a:r>
              <a:rPr lang="tr-TR" b="1" dirty="0"/>
              <a:t> &amp; Design </a:t>
            </a:r>
            <a:r>
              <a:rPr lang="tr-TR" b="1" dirty="0" err="1"/>
              <a:t>Selection</a:t>
            </a:r>
            <a:r>
              <a:rPr lang="tr-TR" b="1" dirty="0"/>
              <a:t> </a:t>
            </a:r>
            <a:endParaRPr lang="tr-T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81409"/>
            <a:ext cx="4040188" cy="659352"/>
          </a:xfrm>
        </p:spPr>
        <p:txBody>
          <a:bodyPr/>
          <a:lstStyle/>
          <a:p>
            <a:pPr algn="ctr"/>
            <a:r>
              <a:rPr lang="tr-TR" dirty="0" err="1"/>
              <a:t>Single</a:t>
            </a:r>
            <a:r>
              <a:rPr lang="tr-TR" dirty="0"/>
              <a:t> Switch </a:t>
            </a:r>
            <a:r>
              <a:rPr lang="tr-TR" dirty="0" err="1"/>
              <a:t>Flyback</a:t>
            </a:r>
            <a:r>
              <a:rPr lang="tr-TR" dirty="0"/>
              <a:t> Converter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2150" y="1864968"/>
            <a:ext cx="4041775" cy="654843"/>
          </a:xfrm>
        </p:spPr>
        <p:txBody>
          <a:bodyPr/>
          <a:lstStyle/>
          <a:p>
            <a:pPr algn="ctr"/>
            <a:r>
              <a:rPr lang="tr-TR" dirty="0"/>
              <a:t>Two Switch </a:t>
            </a:r>
            <a:r>
              <a:rPr lang="tr-TR" dirty="0" err="1"/>
              <a:t>Flyback</a:t>
            </a:r>
            <a:r>
              <a:rPr lang="tr-TR" dirty="0"/>
              <a:t> Converter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3133683"/>
            <a:ext cx="3832698" cy="1896352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chemeClr val="accent4"/>
                </a:solidFill>
              </a:rPr>
              <a:t>No </a:t>
            </a:r>
            <a:r>
              <a:rPr lang="tr-TR" dirty="0" err="1">
                <a:solidFill>
                  <a:schemeClr val="accent4"/>
                </a:solidFill>
              </a:rPr>
              <a:t>restriction</a:t>
            </a:r>
            <a:r>
              <a:rPr lang="tr-TR" dirty="0">
                <a:solidFill>
                  <a:schemeClr val="accent4"/>
                </a:solidFill>
              </a:rPr>
              <a:t> on D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dirty="0" err="1">
                <a:solidFill>
                  <a:schemeClr val="accent4"/>
                </a:solidFill>
              </a:rPr>
              <a:t>Simplicity</a:t>
            </a:r>
            <a:endParaRPr lang="tr-TR" dirty="0">
              <a:solidFill>
                <a:schemeClr val="accent4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dirty="0" err="1">
                <a:solidFill>
                  <a:srgbClr val="FF0000"/>
                </a:solidFill>
              </a:rPr>
              <a:t>Snubber</a:t>
            </a:r>
            <a:r>
              <a:rPr lang="tr-TR" dirty="0">
                <a:solidFill>
                  <a:srgbClr val="FF0000"/>
                </a:solidFill>
              </a:rPr>
              <a:t> 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>
                <a:solidFill>
                  <a:srgbClr val="FF0000"/>
                </a:solidFill>
              </a:rPr>
              <a:t>Less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efficiency</a:t>
            </a:r>
            <a:endParaRPr lang="tr-TR" dirty="0">
              <a:solidFill>
                <a:srgbClr val="FF0000"/>
              </a:solidFill>
            </a:endParaRPr>
          </a:p>
          <a:p>
            <a:endParaRPr lang="tr-TR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9275" y="3052259"/>
            <a:ext cx="3925044" cy="227992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FF0000"/>
                </a:solidFill>
              </a:rPr>
              <a:t>D &lt; 0.5 </a:t>
            </a:r>
            <a:r>
              <a:rPr lang="tr-TR" dirty="0" err="1">
                <a:solidFill>
                  <a:srgbClr val="FF0000"/>
                </a:solidFill>
              </a:rPr>
              <a:t>for</a:t>
            </a:r>
            <a:r>
              <a:rPr lang="tr-TR" dirty="0">
                <a:solidFill>
                  <a:srgbClr val="FF0000"/>
                </a:solidFill>
              </a:rPr>
              <a:t> CCM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>
                <a:solidFill>
                  <a:srgbClr val="FF0000"/>
                </a:solidFill>
              </a:rPr>
              <a:t>Complexity</a:t>
            </a:r>
            <a:r>
              <a:rPr lang="tr-TR" dirty="0">
                <a:solidFill>
                  <a:srgbClr val="FF0000"/>
                </a:solidFill>
              </a:rPr>
              <a:t> (</a:t>
            </a:r>
            <a:r>
              <a:rPr lang="tr-TR" dirty="0" err="1">
                <a:solidFill>
                  <a:srgbClr val="FF0000"/>
                </a:solidFill>
              </a:rPr>
              <a:t>high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side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switch</a:t>
            </a:r>
            <a:r>
              <a:rPr lang="tr-TR" dirty="0">
                <a:solidFill>
                  <a:srgbClr val="FF0000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FF0000"/>
                </a:solidFill>
              </a:rPr>
              <a:t>High </a:t>
            </a:r>
            <a:r>
              <a:rPr lang="tr-TR" dirty="0" err="1">
                <a:solidFill>
                  <a:srgbClr val="FF0000"/>
                </a:solidFill>
              </a:rPr>
              <a:t>input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capacitance</a:t>
            </a:r>
            <a:endParaRPr lang="tr-TR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>
                <a:solidFill>
                  <a:schemeClr val="accent4"/>
                </a:solidFill>
              </a:rPr>
              <a:t>Higher</a:t>
            </a:r>
            <a:r>
              <a:rPr lang="tr-TR" dirty="0">
                <a:solidFill>
                  <a:schemeClr val="accent4"/>
                </a:solidFill>
              </a:rPr>
              <a:t> </a:t>
            </a:r>
            <a:r>
              <a:rPr lang="tr-TR" dirty="0" err="1">
                <a:solidFill>
                  <a:schemeClr val="accent4"/>
                </a:solidFill>
              </a:rPr>
              <a:t>efficiency</a:t>
            </a:r>
            <a:endParaRPr lang="tr-TR" dirty="0">
              <a:solidFill>
                <a:schemeClr val="accent4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012164-718A-4733-A653-425A1A482A4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6941D2-AEBF-0F02-E1DD-FE5D8E23551E}"/>
              </a:ext>
            </a:extLst>
          </p:cNvPr>
          <p:cNvSpPr txBox="1"/>
          <p:nvPr/>
        </p:nvSpPr>
        <p:spPr>
          <a:xfrm>
            <a:off x="2794758" y="5510622"/>
            <a:ext cx="4040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err="1">
                <a:latin typeface="Century Gothic" panose="020B0502020202020204" pitchFamily="34" charset="0"/>
              </a:rPr>
              <a:t>Target</a:t>
            </a:r>
            <a:r>
              <a:rPr lang="tr-TR" sz="2000" dirty="0">
                <a:latin typeface="Century Gothic" panose="020B0502020202020204" pitchFamily="34" charset="0"/>
              </a:rPr>
              <a:t> </a:t>
            </a:r>
            <a:r>
              <a:rPr lang="tr-TR" sz="2000" dirty="0" err="1">
                <a:latin typeface="Century Gothic" panose="020B0502020202020204" pitchFamily="34" charset="0"/>
              </a:rPr>
              <a:t>Efficiency</a:t>
            </a:r>
            <a:r>
              <a:rPr lang="tr-TR" sz="2000" dirty="0">
                <a:latin typeface="Century Gothic" panose="020B0502020202020204" pitchFamily="34" charset="0"/>
              </a:rPr>
              <a:t> = %80</a:t>
            </a:r>
            <a:endParaRPr lang="en-US" sz="2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592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tr-TR" b="1" dirty="0"/>
              <a:t>2. </a:t>
            </a:r>
            <a:r>
              <a:rPr lang="tr-TR" b="1" dirty="0" err="1"/>
              <a:t>Topology</a:t>
            </a:r>
            <a:r>
              <a:rPr lang="tr-TR" b="1" dirty="0"/>
              <a:t> &amp; Design </a:t>
            </a:r>
            <a:r>
              <a:rPr lang="tr-TR" b="1" dirty="0" err="1"/>
              <a:t>Selection</a:t>
            </a:r>
            <a:r>
              <a:rPr lang="tr-TR" b="1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2400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  </a:t>
            </a:r>
            <a:r>
              <a:rPr lang="tr-TR" sz="2200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CCM </a:t>
            </a:r>
            <a:r>
              <a:rPr lang="tr-TR" sz="2200" b="1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or</a:t>
            </a:r>
            <a:r>
              <a:rPr lang="tr-TR" sz="2200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 DCM: </a:t>
            </a:r>
            <a:r>
              <a:rPr lang="tr-TR" sz="2200" i="0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CCM. </a:t>
            </a:r>
            <a:r>
              <a:rPr lang="tr-TR" sz="2200" i="0" dirty="0" err="1">
                <a:effectLst/>
                <a:highlight>
                  <a:srgbClr val="FFFFFF"/>
                </a:highlight>
              </a:rPr>
              <a:t>Less</a:t>
            </a:r>
            <a:r>
              <a:rPr lang="tr-TR" sz="2200" i="0" dirty="0">
                <a:effectLst/>
                <a:highlight>
                  <a:srgbClr val="FFFFFF"/>
                </a:highlight>
              </a:rPr>
              <a:t> </a:t>
            </a:r>
            <a:r>
              <a:rPr lang="tr-TR" sz="2200" i="0" dirty="0" err="1">
                <a:effectLst/>
                <a:highlight>
                  <a:srgbClr val="FFFFFF"/>
                </a:highlight>
              </a:rPr>
              <a:t>ripple</a:t>
            </a:r>
            <a:r>
              <a:rPr lang="tr-TR" sz="2200" i="0" dirty="0">
                <a:effectLst/>
                <a:highlight>
                  <a:srgbClr val="FFFFFF"/>
                </a:highlight>
              </a:rPr>
              <a:t> but </a:t>
            </a:r>
            <a:r>
              <a:rPr lang="tr-TR" sz="2200" i="0" dirty="0" err="1">
                <a:effectLst/>
                <a:highlight>
                  <a:srgbClr val="FFFFFF"/>
                </a:highlight>
              </a:rPr>
              <a:t>worse</a:t>
            </a:r>
            <a:r>
              <a:rPr lang="tr-TR" sz="2200" i="0" dirty="0">
                <a:effectLst/>
                <a:highlight>
                  <a:srgbClr val="FFFFFF"/>
                </a:highlight>
              </a:rPr>
              <a:t> </a:t>
            </a:r>
            <a:r>
              <a:rPr lang="tr-TR" sz="2200" i="0" dirty="0" err="1">
                <a:effectLst/>
                <a:highlight>
                  <a:srgbClr val="FFFFFF"/>
                </a:highlight>
              </a:rPr>
              <a:t>core</a:t>
            </a:r>
            <a:r>
              <a:rPr lang="tr-TR" sz="2200" i="0" dirty="0">
                <a:effectLst/>
                <a:highlight>
                  <a:srgbClr val="FFFFFF"/>
                </a:highlight>
              </a:rPr>
              <a:t> </a:t>
            </a:r>
            <a:r>
              <a:rPr lang="tr-TR" sz="2200" i="0" dirty="0" err="1">
                <a:effectLst/>
                <a:highlight>
                  <a:srgbClr val="FFFFFF"/>
                </a:highlight>
              </a:rPr>
              <a:t>utilization</a:t>
            </a:r>
            <a:r>
              <a:rPr lang="tr-TR" sz="2200" i="0" dirty="0">
                <a:effectLst/>
                <a:highlight>
                  <a:srgbClr val="FFFFFF"/>
                </a:highlight>
              </a:rPr>
              <a:t>. </a:t>
            </a:r>
            <a:r>
              <a:rPr lang="tr-TR" sz="2200" i="0" dirty="0" err="1">
                <a:effectLst/>
                <a:highlight>
                  <a:srgbClr val="FFFFFF"/>
                </a:highlight>
              </a:rPr>
              <a:t>Analytically</a:t>
            </a:r>
            <a:r>
              <a:rPr lang="tr-TR" sz="2200" i="0" dirty="0">
                <a:effectLst/>
                <a:highlight>
                  <a:srgbClr val="FFFFFF"/>
                </a:highlight>
              </a:rPr>
              <a:t> </a:t>
            </a:r>
            <a:r>
              <a:rPr lang="tr-TR" sz="2200" i="0" dirty="0" err="1">
                <a:effectLst/>
                <a:highlight>
                  <a:srgbClr val="FFFFFF"/>
                </a:highlight>
              </a:rPr>
              <a:t>easy</a:t>
            </a:r>
            <a:r>
              <a:rPr lang="tr-TR" sz="2200" i="0" dirty="0">
                <a:effectLst/>
                <a:highlight>
                  <a:srgbClr val="FFFFFF"/>
                </a:highlight>
              </a:rPr>
              <a:t> but </a:t>
            </a:r>
            <a:r>
              <a:rPr lang="tr-TR" sz="2200" i="0" dirty="0" err="1">
                <a:effectLst/>
                <a:highlight>
                  <a:srgbClr val="FFFFFF"/>
                </a:highlight>
              </a:rPr>
              <a:t>nonlineer</a:t>
            </a:r>
            <a:r>
              <a:rPr lang="tr-TR" sz="2200" i="0" dirty="0">
                <a:effectLst/>
                <a:highlight>
                  <a:srgbClr val="FFFFFF"/>
                </a:highlight>
              </a:rPr>
              <a:t> </a:t>
            </a:r>
            <a:r>
              <a:rPr lang="tr-TR" sz="2200" i="0" dirty="0" err="1">
                <a:effectLst/>
                <a:highlight>
                  <a:srgbClr val="FFFFFF"/>
                </a:highlight>
              </a:rPr>
              <a:t>Bode</a:t>
            </a:r>
            <a:r>
              <a:rPr lang="tr-TR" sz="2200" i="0" dirty="0">
                <a:effectLst/>
                <a:highlight>
                  <a:srgbClr val="FFFFFF"/>
                </a:highlight>
              </a:rPr>
              <a:t> </a:t>
            </a:r>
            <a:r>
              <a:rPr lang="tr-TR" sz="2200" i="0" dirty="0" err="1">
                <a:effectLst/>
                <a:highlight>
                  <a:srgbClr val="FFFFFF"/>
                </a:highlight>
              </a:rPr>
              <a:t>plot</a:t>
            </a:r>
            <a:r>
              <a:rPr lang="tr-TR" sz="2200" i="0" dirty="0">
                <a:effectLst/>
                <a:highlight>
                  <a:srgbClr val="FFFFFF"/>
                </a:highlight>
              </a:rPr>
              <a:t>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200" dirty="0">
                <a:highlight>
                  <a:srgbClr val="FFFFFF"/>
                </a:highlight>
              </a:rPr>
              <a:t> </a:t>
            </a:r>
            <a:r>
              <a:rPr lang="tr-TR" sz="2200" b="1" dirty="0" err="1">
                <a:highlight>
                  <a:srgbClr val="FFFFFF"/>
                </a:highlight>
              </a:rPr>
              <a:t>Switching</a:t>
            </a:r>
            <a:r>
              <a:rPr lang="tr-TR" sz="2200" b="1" dirty="0">
                <a:highlight>
                  <a:srgbClr val="FFFFFF"/>
                </a:highlight>
              </a:rPr>
              <a:t> </a:t>
            </a:r>
            <a:r>
              <a:rPr lang="tr-TR" sz="2200" b="1" dirty="0" err="1">
                <a:highlight>
                  <a:srgbClr val="FFFFFF"/>
                </a:highlight>
              </a:rPr>
              <a:t>Frequency</a:t>
            </a:r>
            <a:r>
              <a:rPr lang="tr-TR" sz="2200" b="1" dirty="0">
                <a:highlight>
                  <a:srgbClr val="FFFFFF"/>
                </a:highlight>
              </a:rPr>
              <a:t>: </a:t>
            </a:r>
            <a:r>
              <a:rPr lang="tr-TR" sz="2200" dirty="0">
                <a:highlight>
                  <a:srgbClr val="FFFFFF"/>
                </a:highlight>
              </a:rPr>
              <a:t>90 kHz.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2200" b="1" dirty="0" err="1">
                <a:highlight>
                  <a:srgbClr val="FFFFFF"/>
                </a:highlight>
              </a:rPr>
              <a:t>Turns</a:t>
            </a:r>
            <a:r>
              <a:rPr lang="tr-TR" sz="2200" b="1" dirty="0">
                <a:highlight>
                  <a:srgbClr val="FFFFFF"/>
                </a:highlight>
              </a:rPr>
              <a:t> </a:t>
            </a:r>
            <a:r>
              <a:rPr lang="tr-TR" sz="2200" b="1" dirty="0" err="1">
                <a:highlight>
                  <a:srgbClr val="FFFFFF"/>
                </a:highlight>
              </a:rPr>
              <a:t>Ratio</a:t>
            </a:r>
            <a:r>
              <a:rPr lang="tr-TR" sz="2200" b="1" dirty="0">
                <a:highlight>
                  <a:srgbClr val="FFFFFF"/>
                </a:highlight>
              </a:rPr>
              <a:t> </a:t>
            </a:r>
            <a:r>
              <a:rPr lang="tr-TR" sz="2200" b="1" dirty="0" err="1">
                <a:highlight>
                  <a:srgbClr val="FFFFFF"/>
                </a:highlight>
              </a:rPr>
              <a:t>and</a:t>
            </a:r>
            <a:r>
              <a:rPr lang="tr-TR" sz="2200" b="1" dirty="0">
                <a:highlight>
                  <a:srgbClr val="FFFFFF"/>
                </a:highlight>
              </a:rPr>
              <a:t> </a:t>
            </a:r>
            <a:r>
              <a:rPr lang="tr-TR" sz="2200" b="1" dirty="0" err="1">
                <a:highlight>
                  <a:srgbClr val="FFFFFF"/>
                </a:highlight>
              </a:rPr>
              <a:t>Duty</a:t>
            </a:r>
            <a:r>
              <a:rPr lang="tr-TR" sz="2200" b="1" dirty="0">
                <a:highlight>
                  <a:srgbClr val="FFFFFF"/>
                </a:highlight>
              </a:rPr>
              <a:t> </a:t>
            </a:r>
            <a:r>
              <a:rPr lang="tr-TR" sz="2200" b="1" dirty="0" err="1">
                <a:highlight>
                  <a:srgbClr val="FFFFFF"/>
                </a:highlight>
              </a:rPr>
              <a:t>Cycle</a:t>
            </a:r>
            <a:r>
              <a:rPr lang="tr-TR" sz="2200" b="1" dirty="0">
                <a:highlight>
                  <a:srgbClr val="FFFFFF"/>
                </a:highlight>
              </a:rPr>
              <a:t> </a:t>
            </a:r>
            <a:r>
              <a:rPr lang="tr-TR" sz="2200" b="1" dirty="0" err="1">
                <a:highlight>
                  <a:srgbClr val="FFFFFF"/>
                </a:highlight>
              </a:rPr>
              <a:t>Range</a:t>
            </a:r>
            <a:r>
              <a:rPr lang="tr-TR" sz="2200" b="1" dirty="0">
                <a:highlight>
                  <a:srgbClr val="FFFFFF"/>
                </a:highlight>
              </a:rPr>
              <a:t>: </a:t>
            </a:r>
            <a:r>
              <a:rPr lang="tr-TR" sz="2200" dirty="0">
                <a:highlight>
                  <a:srgbClr val="FFFFFF"/>
                </a:highlight>
              </a:rPr>
              <a:t>0.23&lt;D&lt;0.375  N=1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6" name="Picture 5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866F5529-80FF-9349-85FE-EB6004448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50" y="3428999"/>
            <a:ext cx="3715034" cy="23686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E610B2-B814-93BB-B00F-76B81D303E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809" y="3016279"/>
            <a:ext cx="4768777" cy="35748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8695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tr-TR" b="1" dirty="0"/>
              <a:t>3. </a:t>
            </a:r>
            <a:r>
              <a:rPr lang="tr-TR" b="1" dirty="0" err="1"/>
              <a:t>Magnetic</a:t>
            </a:r>
            <a:r>
              <a:rPr lang="tr-TR" b="1" dirty="0"/>
              <a:t>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2400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  </a:t>
            </a:r>
            <a:r>
              <a:rPr lang="tr-TR" sz="2400" b="1" dirty="0" err="1">
                <a:solidFill>
                  <a:srgbClr val="1F2328"/>
                </a:solidFill>
                <a:highlight>
                  <a:srgbClr val="FFFFFF"/>
                </a:highlight>
              </a:rPr>
              <a:t>Lm</a:t>
            </a:r>
            <a:r>
              <a:rPr lang="tr-TR" sz="2400" b="1" dirty="0">
                <a:solidFill>
                  <a:srgbClr val="1F2328"/>
                </a:solidFill>
                <a:highlight>
                  <a:srgbClr val="FFFFFF"/>
                </a:highlight>
              </a:rPr>
              <a:t> </a:t>
            </a:r>
            <a:r>
              <a:rPr lang="tr-TR" sz="2400" b="1" dirty="0" err="1">
                <a:solidFill>
                  <a:srgbClr val="1F2328"/>
                </a:solidFill>
                <a:highlight>
                  <a:srgbClr val="FFFFFF"/>
                </a:highlight>
              </a:rPr>
              <a:t>Determination</a:t>
            </a:r>
            <a:r>
              <a:rPr lang="tr-TR" sz="2400" b="1" dirty="0">
                <a:solidFill>
                  <a:srgbClr val="1F2328"/>
                </a:solidFill>
                <a:highlight>
                  <a:srgbClr val="FFFFFF"/>
                </a:highlight>
              </a:rPr>
              <a:t>: </a:t>
            </a:r>
          </a:p>
          <a:p>
            <a:pPr algn="just"/>
            <a:endParaRPr lang="tr-TR" sz="2200" b="1" dirty="0">
              <a:highlight>
                <a:srgbClr val="FFFFFF"/>
              </a:highligh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8" name="Picture 7" descr="A diagram of a line graph&#10;&#10;Description automatically generated with medium confidence">
            <a:extLst>
              <a:ext uri="{FF2B5EF4-FFF2-40B4-BE49-F238E27FC236}">
                <a16:creationId xmlns:a16="http://schemas.microsoft.com/office/drawing/2014/main" id="{1276B975-8061-9DE4-785A-2B804EA23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67" y="2835512"/>
            <a:ext cx="3570051" cy="35613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D4FF66A-29C5-F338-04A9-AF0C931B331C}"/>
                  </a:ext>
                </a:extLst>
              </p:cNvPr>
              <p:cNvSpPr txBox="1"/>
              <p:nvPr/>
            </p:nvSpPr>
            <p:spPr>
              <a:xfrm>
                <a:off x="119556" y="2112235"/>
                <a:ext cx="6181772" cy="12507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&gt;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𝑖𝑛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p>
                                  </m:sSub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𝑚𝑖𝑛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2 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𝑅𝐹</m:t>
                              </m:r>
                            </m:sub>
                          </m:sSub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 0.238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2 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75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  <m:d>
                            <m:d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90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𝑘𝐻𝑧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0.7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0" smtClean="0">
                          <a:latin typeface="Cambria Math" panose="02040503050406030204" pitchFamily="18" charset="0"/>
                        </a:rPr>
                        <m:t>9.6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tr-TR" dirty="0"/>
              </a:p>
              <a:p>
                <a:endParaRPr lang="tr-TR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D4FF66A-29C5-F338-04A9-AF0C931B33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56" y="2112235"/>
                <a:ext cx="6181772" cy="12507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3DAB8E0-340F-86AA-489D-04153A3DF02E}"/>
                  </a:ext>
                </a:extLst>
              </p:cNvPr>
              <p:cNvSpPr txBox="1"/>
              <p:nvPr/>
            </p:nvSpPr>
            <p:spPr>
              <a:xfrm>
                <a:off x="6522241" y="2112235"/>
                <a:ext cx="1373261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tr-TR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=20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tr-TR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en-US" sz="2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3DAB8E0-340F-86AA-489D-04153A3DF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241" y="2112235"/>
                <a:ext cx="1373261" cy="338554"/>
              </a:xfrm>
              <a:prstGeom prst="rect">
                <a:avLst/>
              </a:prstGeom>
              <a:blipFill>
                <a:blip r:embed="rId4"/>
                <a:stretch>
                  <a:fillRect l="-7111" t="-25000" r="-2667" b="-48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23C6A786-747A-E4AE-B888-7AAAB2E0C2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4100" y="2835511"/>
            <a:ext cx="4776282" cy="35805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26815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ＭＳ Ｐ明朝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Concourse.thmx</Template>
  <TotalTime>5242</TotalTime>
  <Words>1252</Words>
  <Application>Microsoft Office PowerPoint</Application>
  <PresentationFormat>Ekran Gösterisi (4:3)</PresentationFormat>
  <Paragraphs>353</Paragraphs>
  <Slides>36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10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36</vt:i4>
      </vt:variant>
    </vt:vector>
  </HeadingPairs>
  <TitlesOfParts>
    <vt:vector size="47" baseType="lpstr">
      <vt:lpstr>Arial</vt:lpstr>
      <vt:lpstr>BentonSansTRUReg</vt:lpstr>
      <vt:lpstr>Calibri</vt:lpstr>
      <vt:lpstr>Calibri (Headings)</vt:lpstr>
      <vt:lpstr>Cambria Math</vt:lpstr>
      <vt:lpstr>Century Gothic</vt:lpstr>
      <vt:lpstr>Constantia</vt:lpstr>
      <vt:lpstr>Wingdings</vt:lpstr>
      <vt:lpstr>Wingdings 2</vt:lpstr>
      <vt:lpstr>ヒラギノ角ゴ Pro W3</vt:lpstr>
      <vt:lpstr>Flow</vt:lpstr>
      <vt:lpstr>PowerPoint Sunusu</vt:lpstr>
      <vt:lpstr>PowerPoint Sunusu</vt:lpstr>
      <vt:lpstr>Table of Contents</vt:lpstr>
      <vt:lpstr>1. Design Criteria</vt:lpstr>
      <vt:lpstr>2. Topology &amp; Design Selection </vt:lpstr>
      <vt:lpstr>2. Topology &amp; Design Selection </vt:lpstr>
      <vt:lpstr>2. Topology &amp; Design Selection </vt:lpstr>
      <vt:lpstr>2. Topology &amp; Design Selection </vt:lpstr>
      <vt:lpstr>3. Magnetic Design</vt:lpstr>
      <vt:lpstr>3. Magnetic Design</vt:lpstr>
      <vt:lpstr>3. Magnetic Design</vt:lpstr>
      <vt:lpstr>3. Magnetic Design</vt:lpstr>
      <vt:lpstr>3. Magnetic Design</vt:lpstr>
      <vt:lpstr>3. Magnetic Design</vt:lpstr>
      <vt:lpstr>3. Magnetic Design</vt:lpstr>
      <vt:lpstr>4. Simulation Results:Block diagram</vt:lpstr>
      <vt:lpstr>4. Simulation Results:Block diagram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4. Simulation Results: Summary</vt:lpstr>
      <vt:lpstr>4. Simulation Results: Detailed results</vt:lpstr>
      <vt:lpstr>4. Simulation Results: Summary</vt:lpstr>
      <vt:lpstr>5. Component Selection</vt:lpstr>
      <vt:lpstr>5. Component Selection</vt:lpstr>
      <vt:lpstr>5. Component Selection</vt:lpstr>
      <vt:lpstr>5. Component Selection</vt:lpstr>
      <vt:lpstr>6. Future Work</vt:lpstr>
      <vt:lpstr>6. References</vt:lpstr>
      <vt:lpstr>In memory of …</vt:lpstr>
      <vt:lpstr>PowerPoint Sunusu</vt:lpstr>
    </vt:vector>
  </TitlesOfParts>
  <Company>METU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DOKU BENZERLİĞİ ANALİZİ</dc:title>
  <dc:creator>Uğur HALICI</dc:creator>
  <cp:lastModifiedBy>Levovo20x</cp:lastModifiedBy>
  <cp:revision>333</cp:revision>
  <cp:lastPrinted>2013-02-15T02:19:28Z</cp:lastPrinted>
  <dcterms:created xsi:type="dcterms:W3CDTF">2013-02-15T04:31:56Z</dcterms:created>
  <dcterms:modified xsi:type="dcterms:W3CDTF">2024-04-24T07:18:03Z</dcterms:modified>
</cp:coreProperties>
</file>