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37"/>
  </p:notesMasterIdLst>
  <p:handoutMasterIdLst>
    <p:handoutMasterId r:id="rId38"/>
  </p:handoutMasterIdLst>
  <p:sldIdLst>
    <p:sldId id="299" r:id="rId2"/>
    <p:sldId id="305" r:id="rId3"/>
    <p:sldId id="301" r:id="rId4"/>
    <p:sldId id="306" r:id="rId5"/>
    <p:sldId id="307" r:id="rId6"/>
    <p:sldId id="302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6" r:id="rId18"/>
    <p:sldId id="332" r:id="rId19"/>
    <p:sldId id="327" r:id="rId20"/>
    <p:sldId id="335" r:id="rId21"/>
    <p:sldId id="330" r:id="rId22"/>
    <p:sldId id="329" r:id="rId23"/>
    <p:sldId id="334" r:id="rId24"/>
    <p:sldId id="333" r:id="rId25"/>
    <p:sldId id="328" r:id="rId26"/>
    <p:sldId id="325" r:id="rId27"/>
    <p:sldId id="331" r:id="rId28"/>
    <p:sldId id="318" r:id="rId29"/>
    <p:sldId id="319" r:id="rId30"/>
    <p:sldId id="322" r:id="rId31"/>
    <p:sldId id="320" r:id="rId32"/>
    <p:sldId id="321" r:id="rId33"/>
    <p:sldId id="336" r:id="rId34"/>
    <p:sldId id="317" r:id="rId35"/>
    <p:sldId id="303" r:id="rId3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1736" autoAdjust="0"/>
  </p:normalViewPr>
  <p:slideViewPr>
    <p:cSldViewPr snapToGrid="0" snapToObjects="1">
      <p:cViewPr>
        <p:scale>
          <a:sx n="100" d="100"/>
          <a:sy n="10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g-inc.com/Media/Magnetics/Datasheets/0R45530EC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cdn.ozdisan.com/ETicaret_Dosya/652386_243124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ozdisan.com/ETicaret_Dosya/483083_5853486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pdf.direnc.net/upload/10uh-12x12-datasheet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ozdisan.com/ETicaret_Dosya/342170_703953.pdf" TargetMode="External"/><Relationship Id="rId2" Type="http://schemas.openxmlformats.org/officeDocument/2006/relationships/hyperlink" Target="https://cdn.ozdisan.com/ETicaret_Dosya/465839_611529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n.ozdisan.com/ETicaret_Dosya/501245_5372110.pdf" TargetMode="External"/><Relationship Id="rId4" Type="http://schemas.openxmlformats.org/officeDocument/2006/relationships/hyperlink" Target="https://pdf.direnc.net/upload/acs712-datasheet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ozdisan.com/ETicaret_Dosya/342170_703953.pdf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Selection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</a:p>
          <a:p>
            <a:pPr algn="just"/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Aim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Operate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around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100mT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to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minimize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losses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</a:p>
          <a:p>
            <a:pPr algn="just"/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Disadvantage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: Volume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increase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.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Losses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might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increase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. 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</a:p>
          <a:p>
            <a:pPr algn="just"/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Choose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ferrite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less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leakage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.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Fringing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fields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problem </a:t>
            </a:r>
            <a:endParaRPr lang="tr-TR" sz="2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r>
              <a:rPr lang="tr-TR" sz="2400" dirty="0" err="1">
                <a:highlight>
                  <a:srgbClr val="FFFFFF"/>
                </a:highlight>
              </a:rPr>
              <a:t>Higher</a:t>
            </a:r>
            <a:r>
              <a:rPr lang="tr-TR" sz="2400" dirty="0">
                <a:highlight>
                  <a:srgbClr val="FFFFFF"/>
                </a:highlight>
              </a:rPr>
              <a:t> </a:t>
            </a:r>
            <a:r>
              <a:rPr lang="tr-TR" sz="2400" dirty="0" err="1">
                <a:highlight>
                  <a:srgbClr val="FFFFFF"/>
                </a:highlight>
              </a:rPr>
              <a:t>window</a:t>
            </a:r>
            <a:r>
              <a:rPr lang="tr-TR" sz="2400" dirty="0">
                <a:highlight>
                  <a:srgbClr val="FFFFFF"/>
                </a:highlight>
              </a:rPr>
              <a:t> </a:t>
            </a:r>
            <a:r>
              <a:rPr lang="tr-TR" sz="2400" dirty="0" err="1">
                <a:highlight>
                  <a:srgbClr val="FFFFFF"/>
                </a:highlight>
              </a:rPr>
              <a:t>area</a:t>
            </a:r>
            <a:r>
              <a:rPr lang="tr-TR" sz="2400" dirty="0">
                <a:highlight>
                  <a:srgbClr val="FFFFFF"/>
                </a:highlight>
              </a:rPr>
              <a:t> 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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fill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factor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   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auxilary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winding</a:t>
            </a:r>
            <a:endParaRPr lang="tr-TR" sz="2400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algn="just"/>
            <a:endParaRPr lang="tr-TR" sz="2200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algn="ctr"/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0R45530EC</a:t>
            </a:r>
            <a:endParaRPr lang="tr-TR" sz="2400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algn="ctr"/>
            <a:endParaRPr lang="tr-TR" sz="2200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30DB92-A281-124A-3818-807E4E24F2FA}"/>
              </a:ext>
            </a:extLst>
          </p:cNvPr>
          <p:cNvCxnSpPr/>
          <p:nvPr/>
        </p:nvCxnSpPr>
        <p:spPr>
          <a:xfrm>
            <a:off x="5330757" y="4007796"/>
            <a:ext cx="175098" cy="311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tr-TR" sz="24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b="1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Core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b="1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Selection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</m:t>
                    </m:r>
                    <m:sSub>
                      <m:sSubPr>
                        <m:ctrlP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</m:oMath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b="1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  <a:blipFill>
                <a:blip r:embed="rId2"/>
                <a:stretch>
                  <a:fillRect l="-889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5FCB5-170B-9983-AAFC-E7DD7FBBD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79" y="1837790"/>
            <a:ext cx="5875393" cy="4404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96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308"/>
            <a:ext cx="8229600" cy="49879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Selection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</a:p>
          <a:p>
            <a:pPr algn="just"/>
            <a:endParaRPr lang="tr-TR" sz="2200" b="1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75B8F-FBCC-98F5-3EDA-85474191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4" y="1968372"/>
            <a:ext cx="5888601" cy="441426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8D66F-B47F-64CE-D420-916423DC4E96}"/>
                  </a:ext>
                </a:extLst>
              </p:cNvPr>
              <p:cNvSpPr txBox="1"/>
              <p:nvPr/>
            </p:nvSpPr>
            <p:spPr>
              <a:xfrm>
                <a:off x="3657599" y="1047820"/>
                <a:ext cx="1366784" cy="780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8D66F-B47F-64CE-D420-916423DC4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1047820"/>
                <a:ext cx="1366784" cy="780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D496AA6-7515-6731-AB7A-1B8791F4972D}"/>
              </a:ext>
            </a:extLst>
          </p:cNvPr>
          <p:cNvSpPr txBox="1"/>
          <p:nvPr/>
        </p:nvSpPr>
        <p:spPr>
          <a:xfrm>
            <a:off x="6320316" y="3149749"/>
            <a:ext cx="2733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>
                <a:latin typeface="Century Gothic" panose="020B0502020202020204" pitchFamily="34" charset="0"/>
              </a:rPr>
              <a:t>N1=N2=7 </a:t>
            </a:r>
            <a:r>
              <a:rPr lang="tr-TR" sz="2000" dirty="0" err="1">
                <a:latin typeface="Century Gothic" panose="020B0502020202020204" pitchFamily="34" charset="0"/>
              </a:rPr>
              <a:t>turns</a:t>
            </a:r>
            <a:endParaRPr lang="tr-TR" sz="2000" dirty="0">
              <a:latin typeface="Century Gothic" panose="020B0502020202020204" pitchFamily="34" charset="0"/>
            </a:endParaRPr>
          </a:p>
          <a:p>
            <a:pPr algn="just"/>
            <a:endParaRPr lang="tr-TR" sz="2000" dirty="0">
              <a:latin typeface="Century Gothic" panose="020B0502020202020204" pitchFamily="34" charset="0"/>
            </a:endParaRPr>
          </a:p>
          <a:p>
            <a:pPr algn="just"/>
            <a:r>
              <a:rPr lang="tr-TR" sz="2000" dirty="0" err="1">
                <a:latin typeface="Century Gothic" panose="020B0502020202020204" pitchFamily="34" charset="0"/>
              </a:rPr>
              <a:t>lgap</a:t>
            </a:r>
            <a:r>
              <a:rPr lang="tr-TR" sz="2000" dirty="0">
                <a:latin typeface="Century Gothic" panose="020B0502020202020204" pitchFamily="34" charset="0"/>
              </a:rPr>
              <a:t>=0.7 mm </a:t>
            </a:r>
          </a:p>
          <a:p>
            <a:pPr algn="just"/>
            <a:endParaRPr lang="tr-TR" sz="2000" dirty="0">
              <a:latin typeface="Century Gothic" panose="020B0502020202020204" pitchFamily="34" charset="0"/>
            </a:endParaRPr>
          </a:p>
          <a:p>
            <a:pPr algn="just"/>
            <a:r>
              <a:rPr lang="tr-TR" sz="2000" dirty="0" err="1">
                <a:latin typeface="Century Gothic" panose="020B0502020202020204" pitchFamily="34" charset="0"/>
              </a:rPr>
              <a:t>Bmax</a:t>
            </a:r>
            <a:r>
              <a:rPr lang="tr-TR" sz="2000" dirty="0">
                <a:latin typeface="Century Gothic" panose="020B0502020202020204" pitchFamily="34" charset="0"/>
              </a:rPr>
              <a:t>=96 </a:t>
            </a:r>
            <a:r>
              <a:rPr lang="tr-TR" sz="2000" dirty="0" err="1">
                <a:latin typeface="Century Gothic" panose="020B0502020202020204" pitchFamily="34" charset="0"/>
              </a:rPr>
              <a:t>mT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7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tr-TR" sz="24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Cable </a:t>
                </a:r>
                <a:r>
                  <a:rPr lang="tr-TR" sz="2200" b="1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Selection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: </a:t>
                </a:r>
              </a:p>
              <a:p>
                <a:pPr algn="just"/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Choose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2δ (@90kHz 0.44 mm) &gt;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Dconductor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</a:p>
              <a:p>
                <a:pPr algn="just"/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AWG 26 (</a:t>
                </a:r>
                <a14:m>
                  <m:oMath xmlns:m="http://schemas.openxmlformats.org/officeDocument/2006/math"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=0.4 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=0.129 </m:t>
                    </m:r>
                    <m:sSup>
                      <m:sSupPr>
                        <m:ctrlPr>
                          <a:rPr lang="tr-TR" sz="2200" i="1" dirty="0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200" b="0" i="1" dirty="0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tr-TR" sz="2200" b="0" i="1" dirty="0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)  </a:t>
                </a:r>
              </a:p>
              <a:p>
                <a:pPr algn="just"/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Maximum RMS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Current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is 10A.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tr-TR" sz="2200" i="1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tr-TR" sz="2200" b="0" i="0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200" b="0" i="0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tr-TR" sz="2200" b="0" i="0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tr-TR" sz="2200" i="1" dirty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200" i="1" dirty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tr-TR" sz="2200" i="1" dirty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𝑝𝑎𝑟𝑎𝑙𝑙𝑒𝑙𝑠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=26</m:t>
                      </m:r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For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safety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take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30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parallel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. </a:t>
                </a:r>
              </a:p>
              <a:p>
                <a:pPr algn="just"/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core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geometry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find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MLT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and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length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of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the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copper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sub>
                      </m:sSub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b>
                      </m:sSub>
                      <m:r>
                        <a:rPr lang="tr-TR" sz="22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3.9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2200" i="1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sub>
                          </m:s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sub>
                      </m:sSub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b>
                      </m:sSub>
                      <m:r>
                        <a:rPr lang="tr-TR" sz="22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0.793 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sz="2200" b="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𝐹𝑖𝑙𝑙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=0.1683</m:t>
                      </m:r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b="1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  <a:blipFill>
                <a:blip r:embed="rId2"/>
                <a:stretch>
                  <a:fillRect l="-963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F04E7-8E23-F944-71B7-8C4A048A21D5}"/>
              </a:ext>
            </a:extLst>
          </p:cNvPr>
          <p:cNvSpPr txBox="1"/>
          <p:nvPr/>
        </p:nvSpPr>
        <p:spPr>
          <a:xfrm>
            <a:off x="8686800" y="61537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308"/>
            <a:ext cx="8229600" cy="49879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Losses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</a:t>
            </a:r>
          </a:p>
          <a:p>
            <a:pPr algn="ctr"/>
            <a:r>
              <a:rPr lang="tr-TR" sz="2200" dirty="0" err="1">
                <a:solidFill>
                  <a:srgbClr val="1F2328"/>
                </a:solidFill>
                <a:highlight>
                  <a:srgbClr val="FFFFFF"/>
                </a:highlight>
              </a:rPr>
              <a:t>Steinmetz</a:t>
            </a:r>
            <a:r>
              <a:rPr lang="tr-TR" sz="22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dirty="0" err="1">
                <a:solidFill>
                  <a:srgbClr val="1F2328"/>
                </a:solidFill>
                <a:highlight>
                  <a:srgbClr val="FFFFFF"/>
                </a:highlight>
              </a:rPr>
              <a:t>Coefficients</a:t>
            </a:r>
            <a:r>
              <a:rPr lang="tr-TR" sz="22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b="1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11FAB-D638-F59D-BF0A-FD794471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6" y="2261861"/>
            <a:ext cx="7612725" cy="2368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D0C9B-A7B8-AD0D-869C-1ECBB34FEFDE}"/>
                  </a:ext>
                </a:extLst>
              </p:cNvPr>
              <p:cNvSpPr txBox="1"/>
              <p:nvPr/>
            </p:nvSpPr>
            <p:spPr>
              <a:xfrm>
                <a:off x="3100760" y="5091127"/>
                <a:ext cx="32664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=3.21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D0C9B-A7B8-AD0D-869C-1ECBB34FE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60" y="5091127"/>
                <a:ext cx="3266407" cy="369332"/>
              </a:xfrm>
              <a:prstGeom prst="rect">
                <a:avLst/>
              </a:prstGeom>
              <a:blipFill>
                <a:blip r:embed="rId3"/>
                <a:stretch>
                  <a:fillRect l="-1682" r="-149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AD9F3D-7217-827E-83F1-4B4461941DDE}"/>
              </a:ext>
            </a:extLst>
          </p:cNvPr>
          <p:cNvSpPr txBox="1"/>
          <p:nvPr/>
        </p:nvSpPr>
        <p:spPr>
          <a:xfrm>
            <a:off x="8686800" y="61537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2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308"/>
            <a:ext cx="8229600" cy="49879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Experimental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Results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</a:t>
            </a: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b="1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5E057-112A-4CCA-7209-78F04B0731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r="24797" b="3187"/>
          <a:stretch/>
        </p:blipFill>
        <p:spPr bwMode="auto">
          <a:xfrm>
            <a:off x="630029" y="1851025"/>
            <a:ext cx="3078480" cy="3155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70B91-4354-0495-9CC4-09F22FB71C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t="22222" r="30899" b="874"/>
          <a:stretch/>
        </p:blipFill>
        <p:spPr bwMode="auto">
          <a:xfrm>
            <a:off x="5514177" y="1761071"/>
            <a:ext cx="3172623" cy="32459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581F5-E482-8DDE-2224-64151B8CB7D1}"/>
                  </a:ext>
                </a:extLst>
              </p:cNvPr>
              <p:cNvSpPr txBox="1"/>
              <p:nvPr/>
            </p:nvSpPr>
            <p:spPr>
              <a:xfrm>
                <a:off x="1593574" y="5439938"/>
                <a:ext cx="64099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=20.94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=0.21</m:t>
                      </m:r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=4.6 </m:t>
                      </m:r>
                      <m:r>
                        <a:rPr lang="tr-TR" sz="24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581F5-E482-8DDE-2224-64151B8C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74" y="5439938"/>
                <a:ext cx="6409960" cy="369332"/>
              </a:xfrm>
              <a:prstGeom prst="rect">
                <a:avLst/>
              </a:prstGeom>
              <a:blipFill>
                <a:blip r:embed="rId4"/>
                <a:stretch>
                  <a:fillRect l="-570" r="-665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50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Results:Block</a:t>
            </a:r>
            <a:r>
              <a:rPr lang="tr-TR" b="1" dirty="0"/>
              <a:t> </a:t>
            </a:r>
            <a:r>
              <a:rPr lang="tr-TR" b="1" dirty="0" err="1"/>
              <a:t>diagram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r="3090" b="5615"/>
          <a:stretch/>
        </p:blipFill>
        <p:spPr>
          <a:xfrm>
            <a:off x="271112" y="1790107"/>
            <a:ext cx="8373175" cy="37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3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models</a:t>
            </a:r>
            <a:r>
              <a:rPr lang="tr-TR" b="1" dirty="0"/>
              <a:t>: </a:t>
            </a:r>
            <a:r>
              <a:rPr lang="tr-TR" b="1" dirty="0" err="1"/>
              <a:t>Current</a:t>
            </a:r>
            <a:r>
              <a:rPr lang="tr-TR" b="1" dirty="0"/>
              <a:t> Feedback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37" y="2013622"/>
            <a:ext cx="5499454" cy="319067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50936"/>
            <a:ext cx="2768842" cy="27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116409"/>
            <a:ext cx="8229600" cy="18039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</a:t>
            </a:r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65" y="1412240"/>
            <a:ext cx="4594884" cy="2185014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373245" y="1435547"/>
            <a:ext cx="15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20v</a:t>
            </a:r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2457449" y="1964987"/>
            <a:ext cx="1073691" cy="301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1105555" y="2953278"/>
            <a:ext cx="15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3.2w</a:t>
            </a:r>
            <a:endParaRPr lang="tr-TR" dirty="0"/>
          </a:p>
        </p:txBody>
      </p:sp>
      <p:cxnSp>
        <p:nvCxnSpPr>
          <p:cNvPr id="15" name="Düz Ok Bağlayıcısı 14"/>
          <p:cNvCxnSpPr/>
          <p:nvPr/>
        </p:nvCxnSpPr>
        <p:spPr>
          <a:xfrm flipV="1">
            <a:off x="2457449" y="3166730"/>
            <a:ext cx="1073691" cy="27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5807086" y="2888532"/>
            <a:ext cx="15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60v</a:t>
            </a:r>
            <a:endParaRPr lang="tr-TR" dirty="0"/>
          </a:p>
        </p:txBody>
      </p:sp>
      <p:cxnSp>
        <p:nvCxnSpPr>
          <p:cNvPr id="20" name="Düz Ok Bağlayıcısı 19"/>
          <p:cNvCxnSpPr/>
          <p:nvPr/>
        </p:nvCxnSpPr>
        <p:spPr>
          <a:xfrm flipH="1" flipV="1">
            <a:off x="4764690" y="3104056"/>
            <a:ext cx="1042396" cy="26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9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Voltage</a:t>
            </a:r>
            <a:r>
              <a:rPr lang="tr-TR" b="1" dirty="0"/>
              <a:t> </a:t>
            </a:r>
            <a:r>
              <a:rPr lang="tr-TR" b="1" dirty="0" err="1"/>
              <a:t>feedback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b="18387"/>
          <a:stretch/>
        </p:blipFill>
        <p:spPr>
          <a:xfrm>
            <a:off x="350920" y="1536064"/>
            <a:ext cx="8442160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3241B5-6D12-4E56-029A-B6BAF27A09A0}"/>
              </a:ext>
            </a:extLst>
          </p:cNvPr>
          <p:cNvSpPr txBox="1"/>
          <p:nvPr/>
        </p:nvSpPr>
        <p:spPr>
          <a:xfrm>
            <a:off x="3735421" y="2042809"/>
            <a:ext cx="5000018" cy="156966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 HARDWARE PROJECT PRESENTATION </a:t>
            </a:r>
          </a:p>
          <a:p>
            <a:pPr algn="ctr"/>
            <a:r>
              <a:rPr lang="tr-TR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By</a:t>
            </a:r>
            <a:r>
              <a:rPr lang="tr-T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Emine </a:t>
            </a:r>
            <a:r>
              <a:rPr lang="tr-TR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BOOSTancı</a:t>
            </a:r>
            <a:endParaRPr lang="tr-TR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217C1-58FB-6483-79B3-660BF36E2A17}"/>
              </a:ext>
            </a:extLst>
          </p:cNvPr>
          <p:cNvSpPr txBox="1"/>
          <p:nvPr/>
        </p:nvSpPr>
        <p:spPr>
          <a:xfrm>
            <a:off x="4834646" y="3820738"/>
            <a:ext cx="3900793" cy="954107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Canberk Kaçan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Erdem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Canaz</a:t>
            </a: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Erkin Atay Toka </a:t>
            </a:r>
          </a:p>
          <a:p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259DF-C7C5-BEE2-19DB-F2F7B4803B53}"/>
              </a:ext>
            </a:extLst>
          </p:cNvPr>
          <p:cNvSpPr txBox="1"/>
          <p:nvPr/>
        </p:nvSpPr>
        <p:spPr>
          <a:xfrm>
            <a:off x="4891796" y="5576646"/>
            <a:ext cx="4027252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24.04.2024</a:t>
            </a:r>
          </a:p>
          <a:p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A logo with text and symbols&#10;&#10;Description automatically generated">
            <a:extLst>
              <a:ext uri="{FF2B5EF4-FFF2-40B4-BE49-F238E27FC236}">
                <a16:creationId xmlns:a16="http://schemas.microsoft.com/office/drawing/2014/main" id="{F8D57E2E-B56E-FF71-AF7A-B6E4F161F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t="27778" r="26111" b="27361"/>
          <a:stretch/>
        </p:blipFill>
        <p:spPr>
          <a:xfrm>
            <a:off x="735651" y="2130735"/>
            <a:ext cx="2708561" cy="25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Voltage</a:t>
            </a:r>
            <a:r>
              <a:rPr lang="tr-TR" b="1" dirty="0"/>
              <a:t> </a:t>
            </a:r>
            <a:r>
              <a:rPr lang="tr-TR" b="1" dirty="0" err="1"/>
              <a:t>feedback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29" y="1460482"/>
            <a:ext cx="5413541" cy="44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Filter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56" y="1403365"/>
            <a:ext cx="5857288" cy="127889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56" y="2877193"/>
            <a:ext cx="5857288" cy="127784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57" y="4349966"/>
            <a:ext cx="5857287" cy="12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4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Filter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9" y="1889880"/>
            <a:ext cx="8065362" cy="32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Auxiliary</a:t>
            </a:r>
            <a:r>
              <a:rPr lang="tr-TR" b="1" dirty="0"/>
              <a:t> </a:t>
            </a:r>
            <a:r>
              <a:rPr lang="tr-TR" b="1" dirty="0" err="1"/>
              <a:t>Supply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84" y="1714967"/>
            <a:ext cx="6009908" cy="39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9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Indicator</a:t>
            </a:r>
            <a:r>
              <a:rPr lang="tr-TR" b="1" dirty="0"/>
              <a:t> </a:t>
            </a:r>
            <a:r>
              <a:rPr lang="tr-TR" b="1" dirty="0" err="1"/>
              <a:t>LEDs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8" y="1668070"/>
            <a:ext cx="8321598" cy="35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65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Detailed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86" y="1384299"/>
            <a:ext cx="7144428" cy="49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90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l="3682" r="1660" b="5696"/>
          <a:stretch/>
        </p:blipFill>
        <p:spPr>
          <a:xfrm>
            <a:off x="778213" y="1939365"/>
            <a:ext cx="7519481" cy="4071194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1588824" y="1369143"/>
            <a:ext cx="271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dirty="0" err="1"/>
              <a:t>Vin</a:t>
            </a:r>
            <a:r>
              <a:rPr lang="tr-TR" dirty="0"/>
              <a:t> = {20, 25, 30, 35, 40}V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223292" y="1369143"/>
            <a:ext cx="19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dirty="0" err="1"/>
              <a:t>Vbat</a:t>
            </a:r>
            <a:r>
              <a:rPr lang="tr-TR" dirty="0"/>
              <a:t> = {11, 12, 13}V</a:t>
            </a:r>
          </a:p>
        </p:txBody>
      </p:sp>
      <p:cxnSp>
        <p:nvCxnSpPr>
          <p:cNvPr id="15" name="Düz Ok Bağlayıcısı 14"/>
          <p:cNvCxnSpPr>
            <a:stCxn id="9" idx="3"/>
            <a:endCxn id="10" idx="1"/>
          </p:cNvCxnSpPr>
          <p:nvPr/>
        </p:nvCxnSpPr>
        <p:spPr>
          <a:xfrm>
            <a:off x="4299246" y="1553809"/>
            <a:ext cx="924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61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2"/>
          </p:nvPr>
        </p:nvSpPr>
        <p:spPr>
          <a:xfrm>
            <a:off x="457199" y="2461639"/>
            <a:ext cx="8339560" cy="140430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>
                <a:solidFill>
                  <a:schemeClr val="tx1"/>
                </a:solidFill>
              </a:rPr>
              <a:t>About</a:t>
            </a:r>
            <a:r>
              <a:rPr lang="tr-TR" sz="3200" dirty="0">
                <a:solidFill>
                  <a:schemeClr val="tx1"/>
                </a:solidFill>
              </a:rPr>
              <a:t> %75-80 </a:t>
            </a:r>
            <a:r>
              <a:rPr lang="tr-TR" sz="3200" dirty="0" err="1">
                <a:solidFill>
                  <a:schemeClr val="tx1"/>
                </a:solidFill>
              </a:rPr>
              <a:t>efficiency</a:t>
            </a:r>
            <a:r>
              <a:rPr lang="tr-TR" sz="3200" dirty="0">
                <a:solidFill>
                  <a:schemeClr val="tx1"/>
                </a:solidFill>
              </a:rPr>
              <a:t> is </a:t>
            </a:r>
            <a:r>
              <a:rPr lang="tr-TR" sz="3200" dirty="0" err="1">
                <a:solidFill>
                  <a:schemeClr val="tx1"/>
                </a:solidFill>
              </a:rPr>
              <a:t>expected</a:t>
            </a:r>
            <a:endParaRPr lang="tr-TR" sz="32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>
                <a:solidFill>
                  <a:schemeClr val="tx1"/>
                </a:solidFill>
              </a:rPr>
              <a:t>The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snubber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works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properly</a:t>
            </a:r>
            <a:endParaRPr lang="tr-TR" sz="32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>
                <a:solidFill>
                  <a:schemeClr val="tx1"/>
                </a:solidFill>
              </a:rPr>
              <a:t>Output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voltage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regulation</a:t>
            </a:r>
            <a:r>
              <a:rPr lang="tr-TR" sz="3200" dirty="0">
                <a:solidFill>
                  <a:schemeClr val="tx1"/>
                </a:solidFill>
              </a:rPr>
              <a:t> is </a:t>
            </a:r>
            <a:r>
              <a:rPr lang="tr-TR" sz="3200" dirty="0" err="1">
                <a:solidFill>
                  <a:schemeClr val="tx1"/>
                </a:solidFill>
              </a:rPr>
              <a:t>satisfied</a:t>
            </a:r>
            <a:endParaRPr lang="tr-TR" sz="32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accent4"/>
              </a:solidFill>
            </a:endParaRPr>
          </a:p>
          <a:p>
            <a:endParaRPr lang="tr-TR" sz="4400" dirty="0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0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8AB7-CBE6-594D-DC48-EB016695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0626"/>
            <a:ext cx="8229600" cy="52276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/>
              <a:t>MOSFET: </a:t>
            </a:r>
            <a:r>
              <a:rPr lang="tr-TR" dirty="0">
                <a:hlinkClick r:id="rId2"/>
              </a:rPr>
              <a:t>IRFU3710ZPbF</a:t>
            </a:r>
            <a:endParaRPr lang="tr-TR" sz="1200" dirty="0"/>
          </a:p>
          <a:p>
            <a:r>
              <a:rPr lang="tr-TR" dirty="0"/>
              <a:t>          </a:t>
            </a:r>
            <a:r>
              <a:rPr lang="tr-TR" dirty="0" err="1"/>
              <a:t>I</a:t>
            </a:r>
            <a:r>
              <a:rPr lang="tr-TR" baseline="-25000" dirty="0" err="1"/>
              <a:t>D,max</a:t>
            </a:r>
            <a:r>
              <a:rPr lang="tr-TR" baseline="-25000" dirty="0"/>
              <a:t> </a:t>
            </a:r>
            <a:r>
              <a:rPr lang="tr-TR" dirty="0"/>
              <a:t>≈ 10A</a:t>
            </a:r>
          </a:p>
          <a:p>
            <a:r>
              <a:rPr lang="tr-TR" dirty="0"/>
              <a:t>         </a:t>
            </a:r>
            <a:r>
              <a:rPr lang="tr-TR" dirty="0" err="1"/>
              <a:t>V</a:t>
            </a:r>
            <a:r>
              <a:rPr lang="tr-TR" baseline="-25000" dirty="0" err="1"/>
              <a:t>DS,max</a:t>
            </a:r>
            <a:r>
              <a:rPr lang="tr-TR" baseline="-25000" dirty="0"/>
              <a:t> </a:t>
            </a:r>
            <a:r>
              <a:rPr lang="tr-TR" dirty="0"/>
              <a:t>≈ 65V</a:t>
            </a:r>
          </a:p>
          <a:p>
            <a:endParaRPr lang="tr-TR" dirty="0"/>
          </a:p>
          <a:p>
            <a:r>
              <a:rPr lang="tr-TR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D27038-61FE-9A1E-E3C4-23C127A6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2653"/>
              </p:ext>
            </p:extLst>
          </p:nvPr>
        </p:nvGraphicFramePr>
        <p:xfrm>
          <a:off x="628652" y="3065463"/>
          <a:ext cx="817244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12">
                  <a:extLst>
                    <a:ext uri="{9D8B030D-6E8A-4147-A177-3AD203B41FA5}">
                      <a16:colId xmlns:a16="http://schemas.microsoft.com/office/drawing/2014/main" val="2997352964"/>
                    </a:ext>
                  </a:extLst>
                </a:gridCol>
                <a:gridCol w="3662361">
                  <a:extLst>
                    <a:ext uri="{9D8B030D-6E8A-4147-A177-3AD203B41FA5}">
                      <a16:colId xmlns:a16="http://schemas.microsoft.com/office/drawing/2014/main" val="108961048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18818601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090682079"/>
                    </a:ext>
                  </a:extLst>
                </a:gridCol>
              </a:tblGrid>
              <a:tr h="31170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Parameter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Max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.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Units</a:t>
                      </a:r>
                      <a:endParaRPr lang="tr-TR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36617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 @ TC = 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Continuous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 Drain </a:t>
                      </a:r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Current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 VGS @ 10V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56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77337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 @ TC = 100°C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Continuous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 Drain </a:t>
                      </a:r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Current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, VGS @ 10V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39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5372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Gate-to-Source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±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0751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R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DS(on)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Drain-to-Source On-Resistance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18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m</a:t>
                      </a:r>
                      <a:r>
                        <a:rPr lang="el-GR" dirty="0">
                          <a:latin typeface="Century Gothic" panose="020B0502020202020204" pitchFamily="34" charset="0"/>
                        </a:rPr>
                        <a:t>Ω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93549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GS(</a:t>
                      </a:r>
                      <a:r>
                        <a:rPr lang="en-US" baseline="-25000" dirty="0" err="1"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Gate Threshold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4.0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961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43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ns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7940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en-US" baseline="-25000" dirty="0" err="1">
                          <a:latin typeface="Century Gothic" panose="020B0502020202020204" pitchFamily="34" charset="0"/>
                        </a:rPr>
                        <a:t>f</a:t>
                      </a:r>
                      <a:endParaRPr lang="en-US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Fall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42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ns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348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C0AFA8-FFC6-BDDA-6BAD-73F3046B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413670"/>
            <a:ext cx="4822028" cy="1428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02D16-91EF-7B5E-7EAB-7561386B9AE8}"/>
              </a:ext>
            </a:extLst>
          </p:cNvPr>
          <p:cNvSpPr txBox="1"/>
          <p:nvPr/>
        </p:nvSpPr>
        <p:spPr>
          <a:xfrm>
            <a:off x="8734427" y="6101319"/>
            <a:ext cx="51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</a:t>
            </a:r>
            <a:r>
              <a:rPr lang="tr-TR" dirty="0">
                <a:latin typeface="Century Gothic" panose="020B0502020202020204" pitchFamily="34" charset="0"/>
              </a:rPr>
              <a:t>3</a:t>
            </a:r>
            <a:r>
              <a:rPr lang="tr-T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F0C1-1201-8EB2-2EAF-0145ECA6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860"/>
            <a:ext cx="8229600" cy="1025525"/>
          </a:xfrm>
        </p:spPr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5D2A-699F-5E43-2A9F-FAE42133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0834"/>
            <a:ext cx="8229600" cy="51974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 err="1"/>
              <a:t>Diode</a:t>
            </a:r>
            <a:r>
              <a:rPr lang="tr-TR" b="1" dirty="0"/>
              <a:t>: </a:t>
            </a:r>
            <a:r>
              <a:rPr lang="tr-TR" sz="1800" dirty="0">
                <a:hlinkClick r:id="rId2"/>
              </a:rPr>
              <a:t>DSA30C100PB</a:t>
            </a:r>
            <a:r>
              <a:rPr lang="tr-TR" dirty="0"/>
              <a:t>  </a:t>
            </a:r>
            <a:r>
              <a:rPr lang="tr-TR" sz="1800" dirty="0"/>
              <a:t>(</a:t>
            </a:r>
            <a:r>
              <a:rPr lang="tr-TR" sz="1800" dirty="0" err="1"/>
              <a:t>Both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snubber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secondary</a:t>
            </a:r>
            <a:r>
              <a:rPr lang="tr-TR" sz="1800" dirty="0"/>
              <a:t> </a:t>
            </a:r>
            <a:r>
              <a:rPr lang="tr-TR" sz="1800" dirty="0" err="1"/>
              <a:t>side</a:t>
            </a:r>
            <a:r>
              <a:rPr lang="tr-T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err="1"/>
              <a:t>Schottky</a:t>
            </a:r>
            <a:r>
              <a:rPr lang="tr-TR" sz="1800" dirty="0"/>
              <a:t> </a:t>
            </a:r>
            <a:r>
              <a:rPr lang="tr-TR" sz="1800" dirty="0" err="1"/>
              <a:t>diode</a:t>
            </a:r>
            <a:r>
              <a:rPr lang="tr-TR" sz="1800" dirty="0"/>
              <a:t> is </a:t>
            </a:r>
            <a:r>
              <a:rPr lang="tr-TR" sz="1800" dirty="0" err="1"/>
              <a:t>chosen</a:t>
            </a:r>
            <a:r>
              <a:rPr lang="tr-TR" sz="1800" dirty="0"/>
              <a:t> </a:t>
            </a:r>
            <a:r>
              <a:rPr lang="tr-TR" sz="1800" dirty="0" err="1"/>
              <a:t>due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speed</a:t>
            </a:r>
            <a:r>
              <a:rPr lang="tr-TR" sz="18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8ECD2-AFC0-4F88-6889-42707CE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E1300-4FFD-B7BD-A18D-A12389E155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18AF1-D799-42A2-3456-778569BBECE5}"/>
              </a:ext>
            </a:extLst>
          </p:cNvPr>
          <p:cNvSpPr txBox="1"/>
          <p:nvPr/>
        </p:nvSpPr>
        <p:spPr>
          <a:xfrm>
            <a:off x="1857374" y="2082441"/>
            <a:ext cx="1390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/>
              <a:t>Snubber</a:t>
            </a:r>
            <a:r>
              <a:rPr lang="tr-TR" dirty="0"/>
              <a:t>                                              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I</a:t>
            </a:r>
            <a:r>
              <a:rPr lang="tr-TR" baseline="-25000" dirty="0" err="1"/>
              <a:t>F,max</a:t>
            </a:r>
            <a:r>
              <a:rPr lang="tr-TR" baseline="-25000" dirty="0"/>
              <a:t> </a:t>
            </a:r>
            <a:r>
              <a:rPr lang="tr-TR" dirty="0"/>
              <a:t>≈ 8A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V</a:t>
            </a:r>
            <a:r>
              <a:rPr lang="tr-TR" baseline="-25000" dirty="0" err="1"/>
              <a:t>max</a:t>
            </a:r>
            <a:r>
              <a:rPr lang="tr-TR" baseline="-25000" dirty="0"/>
              <a:t> </a:t>
            </a:r>
            <a:r>
              <a:rPr lang="tr-TR" dirty="0"/>
              <a:t>≈ 65V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A7548-C2FA-FF22-9C55-3AE605CAF493}"/>
              </a:ext>
            </a:extLst>
          </p:cNvPr>
          <p:cNvSpPr txBox="1"/>
          <p:nvPr/>
        </p:nvSpPr>
        <p:spPr>
          <a:xfrm>
            <a:off x="5457824" y="2068243"/>
            <a:ext cx="1695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/>
              <a:t>Secondary</a:t>
            </a:r>
            <a:r>
              <a:rPr lang="tr-TR" dirty="0"/>
              <a:t> Side                                              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I</a:t>
            </a:r>
            <a:r>
              <a:rPr lang="tr-TR" baseline="-25000" dirty="0" err="1"/>
              <a:t>F,max</a:t>
            </a:r>
            <a:r>
              <a:rPr lang="tr-TR" baseline="-25000" dirty="0"/>
              <a:t> </a:t>
            </a:r>
            <a:r>
              <a:rPr lang="tr-TR" dirty="0"/>
              <a:t>≈ 9.5A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V</a:t>
            </a:r>
            <a:r>
              <a:rPr lang="tr-TR" baseline="-25000" dirty="0" err="1"/>
              <a:t>max</a:t>
            </a:r>
            <a:r>
              <a:rPr lang="tr-TR" baseline="-25000" dirty="0"/>
              <a:t> </a:t>
            </a:r>
            <a:r>
              <a:rPr lang="tr-TR" dirty="0"/>
              <a:t>≈ 62V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B15DBEA-BC9E-B298-A4BB-C09ABA479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95804"/>
              </p:ext>
            </p:extLst>
          </p:nvPr>
        </p:nvGraphicFramePr>
        <p:xfrm>
          <a:off x="628652" y="3158715"/>
          <a:ext cx="8229600" cy="32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997352964"/>
                    </a:ext>
                  </a:extLst>
                </a:gridCol>
                <a:gridCol w="3687973">
                  <a:extLst>
                    <a:ext uri="{9D8B030D-6E8A-4147-A177-3AD203B41FA5}">
                      <a16:colId xmlns:a16="http://schemas.microsoft.com/office/drawing/2014/main" val="1089610485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188186011"/>
                    </a:ext>
                  </a:extLst>
                </a:gridCol>
                <a:gridCol w="1362009">
                  <a:extLst>
                    <a:ext uri="{9D8B030D-6E8A-4147-A177-3AD203B41FA5}">
                      <a16:colId xmlns:a16="http://schemas.microsoft.com/office/drawing/2014/main" val="4090682079"/>
                    </a:ext>
                  </a:extLst>
                </a:gridCol>
              </a:tblGrid>
              <a:tr h="41932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Parameter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Max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.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Units</a:t>
                      </a:r>
                      <a:endParaRPr lang="tr-TR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36617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RRM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4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 = 25°C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4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max. repetitive reverse blocking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100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77337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tr-TR" sz="1400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15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A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4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400" baseline="-25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= 25°C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forward voltage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0.91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5372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tr-TR" sz="1200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15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A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2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25°C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forward voltage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0.73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0751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tr-TR" baseline="-25000" dirty="0">
                          <a:latin typeface="Century Gothic" panose="020B0502020202020204" pitchFamily="34" charset="0"/>
                        </a:rPr>
                        <a:t>FAV</a:t>
                      </a: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2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25°C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2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average forward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15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93549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C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junction capacitance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146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pF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961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reverse current, drain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250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µA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79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112E45-7A84-B1EC-A0D8-D25EAA31103F}"/>
              </a:ext>
            </a:extLst>
          </p:cNvPr>
          <p:cNvSpPr txBox="1"/>
          <p:nvPr/>
        </p:nvSpPr>
        <p:spPr>
          <a:xfrm>
            <a:off x="8772527" y="609898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7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 err="1"/>
              <a:t>Table</a:t>
            </a:r>
            <a:r>
              <a:rPr lang="tr-TR" b="1" dirty="0"/>
              <a:t> of </a:t>
            </a:r>
            <a:r>
              <a:rPr lang="tr-TR" b="1" dirty="0" err="1"/>
              <a:t>Contents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tr-TR" sz="2400" dirty="0"/>
              <a:t>Design </a:t>
            </a:r>
            <a:r>
              <a:rPr lang="tr-TR" sz="2400" dirty="0" err="1"/>
              <a:t>Criteria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Topology</a:t>
            </a:r>
            <a:r>
              <a:rPr lang="tr-TR" sz="2400" dirty="0"/>
              <a:t> &amp; Design </a:t>
            </a:r>
            <a:r>
              <a:rPr lang="tr-TR" sz="2400" dirty="0" err="1"/>
              <a:t>Selection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Magnetic</a:t>
            </a:r>
            <a:r>
              <a:rPr lang="tr-TR" sz="2400" dirty="0"/>
              <a:t> Design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Simulation</a:t>
            </a:r>
            <a:r>
              <a:rPr lang="tr-TR" sz="2400" dirty="0"/>
              <a:t> </a:t>
            </a:r>
            <a:r>
              <a:rPr lang="tr-TR" sz="2400" dirty="0" err="1"/>
              <a:t>Results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/>
              <a:t>Component </a:t>
            </a:r>
            <a:r>
              <a:rPr lang="tr-TR" sz="2400" dirty="0" err="1"/>
              <a:t>Selection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FF2C-2602-AB8B-3655-FBB7FA3A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428D-D901-4510-E536-E1037144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Inductance</a:t>
            </a:r>
            <a:r>
              <a:rPr lang="tr-TR" b="1" dirty="0"/>
              <a:t>: </a:t>
            </a:r>
            <a:r>
              <a:rPr lang="en-US" dirty="0">
                <a:hlinkClick r:id="rId2"/>
              </a:rPr>
              <a:t>SRI1209-100M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E793-26BD-1FAA-42A7-EE954AD7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376C-FA04-BDAE-DAF5-0C40F9361B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4F0D8-B027-94CD-982D-CE0610D5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39954"/>
              </p:ext>
            </p:extLst>
          </p:nvPr>
        </p:nvGraphicFramePr>
        <p:xfrm>
          <a:off x="628653" y="2655664"/>
          <a:ext cx="3943347" cy="154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73">
                  <a:extLst>
                    <a:ext uri="{9D8B030D-6E8A-4147-A177-3AD203B41FA5}">
                      <a16:colId xmlns:a16="http://schemas.microsoft.com/office/drawing/2014/main" val="2997352964"/>
                    </a:ext>
                  </a:extLst>
                </a:gridCol>
                <a:gridCol w="1191462">
                  <a:extLst>
                    <a:ext uri="{9D8B030D-6E8A-4147-A177-3AD203B41FA5}">
                      <a16:colId xmlns:a16="http://schemas.microsoft.com/office/drawing/2014/main" val="1188186011"/>
                    </a:ext>
                  </a:extLst>
                </a:gridCol>
                <a:gridCol w="965512">
                  <a:extLst>
                    <a:ext uri="{9D8B030D-6E8A-4147-A177-3AD203B41FA5}">
                      <a16:colId xmlns:a16="http://schemas.microsoft.com/office/drawing/2014/main" val="4090682079"/>
                    </a:ext>
                  </a:extLst>
                </a:gridCol>
              </a:tblGrid>
              <a:tr h="391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latin typeface="Century Gothic" panose="020B0502020202020204" pitchFamily="34" charset="0"/>
                        </a:rPr>
                        <a:t>Parameter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Max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.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Units</a:t>
                      </a:r>
                      <a:endParaRPr lang="tr-TR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36617"/>
                  </a:ext>
                </a:extLst>
              </a:tr>
              <a:tr h="391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L</a:t>
                      </a:r>
                      <a:endParaRPr lang="en-US" sz="14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10 ±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µH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77337"/>
                  </a:ext>
                </a:extLst>
              </a:tr>
              <a:tr h="3721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</a:rPr>
                        <a:t>R</a:t>
                      </a:r>
                      <a:r>
                        <a:rPr lang="en-US" sz="1800" baseline="-25000" dirty="0">
                          <a:latin typeface="Century Gothic" panose="020B0502020202020204" pitchFamily="34" charset="0"/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Century Gothic" panose="020B0502020202020204" pitchFamily="34" charset="0"/>
                        </a:rPr>
                        <a:t>Ω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5372"/>
                  </a:ext>
                </a:extLst>
              </a:tr>
              <a:tr h="391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DC</a:t>
                      </a:r>
                      <a:endParaRPr lang="en-US" sz="12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07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A441A4-D69A-C6A3-6275-A5B1EB7C587B}"/>
              </a:ext>
            </a:extLst>
          </p:cNvPr>
          <p:cNvSpPr txBox="1"/>
          <p:nvPr/>
        </p:nvSpPr>
        <p:spPr>
          <a:xfrm>
            <a:off x="876301" y="4374433"/>
            <a:ext cx="344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entury Gothic" panose="020B0502020202020204" pitchFamily="34" charset="0"/>
              </a:rPr>
              <a:t>Test </a:t>
            </a:r>
            <a:r>
              <a:rPr lang="tr-TR" dirty="0" err="1">
                <a:latin typeface="Century Gothic" panose="020B0502020202020204" pitchFamily="34" charset="0"/>
              </a:rPr>
              <a:t>Conditions</a:t>
            </a:r>
            <a:r>
              <a:rPr lang="tr-TR" dirty="0"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KHZ / 0.25V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2D12E2-4585-793E-0FF6-36D929429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0"/>
          <a:stretch/>
        </p:blipFill>
        <p:spPr>
          <a:xfrm>
            <a:off x="4935944" y="2228850"/>
            <a:ext cx="4169957" cy="30029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07F7F8-E47D-1D61-0D57-91AF02AFAFE6}"/>
              </a:ext>
            </a:extLst>
          </p:cNvPr>
          <p:cNvCxnSpPr>
            <a:cxnSpLocks/>
          </p:cNvCxnSpPr>
          <p:nvPr/>
        </p:nvCxnSpPr>
        <p:spPr>
          <a:xfrm flipV="1">
            <a:off x="5554980" y="4927131"/>
            <a:ext cx="434340" cy="43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F84E60-3698-9CA5-F4E6-6D890DF44C8D}"/>
              </a:ext>
            </a:extLst>
          </p:cNvPr>
          <p:cNvSpPr txBox="1"/>
          <p:nvPr/>
        </p:nvSpPr>
        <p:spPr>
          <a:xfrm>
            <a:off x="4564380" y="5341453"/>
            <a:ext cx="149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Output</a:t>
            </a:r>
            <a:endParaRPr lang="tr-TR" dirty="0"/>
          </a:p>
          <a:p>
            <a:pPr algn="ctr"/>
            <a:r>
              <a:rPr lang="tr-TR" dirty="0" err="1"/>
              <a:t>Current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2402C-524D-9CD7-510E-EBA910525E45}"/>
              </a:ext>
            </a:extLst>
          </p:cNvPr>
          <p:cNvSpPr txBox="1"/>
          <p:nvPr/>
        </p:nvSpPr>
        <p:spPr>
          <a:xfrm>
            <a:off x="8624890" y="6101319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</a:t>
            </a:r>
            <a:r>
              <a:rPr lang="tr-TR" dirty="0">
                <a:latin typeface="Century Gothic" panose="020B0502020202020204" pitchFamily="34" charset="0"/>
              </a:rPr>
              <a:t>5</a:t>
            </a:r>
            <a:r>
              <a:rPr lang="tr-T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34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33A8-DB3B-11C8-51C5-1C12CE36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66688"/>
            <a:ext cx="8229600" cy="1025525"/>
          </a:xfrm>
        </p:spPr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78CB7-D499-BF35-CE7F-DF9B6BFD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5F07A-CA05-A88A-4E98-9BDC71EB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EBCCA-60CE-1596-2A32-179A47C22E28}"/>
              </a:ext>
            </a:extLst>
          </p:cNvPr>
          <p:cNvSpPr txBox="1"/>
          <p:nvPr/>
        </p:nvSpPr>
        <p:spPr>
          <a:xfrm>
            <a:off x="1195386" y="1828070"/>
            <a:ext cx="248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latin typeface="Century Gothic" panose="020B0502020202020204" pitchFamily="34" charset="0"/>
              </a:rPr>
              <a:t>Input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Capacitor</a:t>
            </a:r>
            <a:r>
              <a:rPr lang="tr-TR" b="1" dirty="0"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4x</a:t>
            </a:r>
            <a:r>
              <a:rPr lang="tr-TR" dirty="0">
                <a:latin typeface="Century Gothic" panose="020B0502020202020204" pitchFamily="34" charset="0"/>
                <a:hlinkClick r:id="rId2"/>
              </a:rPr>
              <a:t>PKLH-063V471</a:t>
            </a:r>
            <a:endParaRPr lang="tr-TR" dirty="0">
              <a:latin typeface="Century Gothic" panose="020B0502020202020204" pitchFamily="34" charset="0"/>
            </a:endParaRP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63V 470µF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920B1-9DA8-650A-959A-1A004CD24599}"/>
              </a:ext>
            </a:extLst>
          </p:cNvPr>
          <p:cNvSpPr txBox="1"/>
          <p:nvPr/>
        </p:nvSpPr>
        <p:spPr>
          <a:xfrm>
            <a:off x="5348286" y="1828070"/>
            <a:ext cx="248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latin typeface="Century Gothic" panose="020B0502020202020204" pitchFamily="34" charset="0"/>
              </a:rPr>
              <a:t>Output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Capacitor</a:t>
            </a:r>
            <a:r>
              <a:rPr lang="tr-TR" b="1" dirty="0"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4x</a:t>
            </a:r>
            <a:r>
              <a:rPr lang="tr-TR" dirty="0">
                <a:latin typeface="Century Gothic" panose="020B0502020202020204" pitchFamily="34" charset="0"/>
                <a:hlinkClick r:id="rId3"/>
              </a:rPr>
              <a:t>PKLH-016V471</a:t>
            </a:r>
            <a:endParaRPr lang="tr-TR" dirty="0">
              <a:latin typeface="Century Gothic" panose="020B0502020202020204" pitchFamily="34" charset="0"/>
            </a:endParaRP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16V 470µF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F265D-4061-6932-1578-50CDFFE3B007}"/>
              </a:ext>
            </a:extLst>
          </p:cNvPr>
          <p:cNvSpPr txBox="1"/>
          <p:nvPr/>
        </p:nvSpPr>
        <p:spPr>
          <a:xfrm>
            <a:off x="1195386" y="354394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latin typeface="Century Gothic" panose="020B0502020202020204" pitchFamily="34" charset="0"/>
              </a:rPr>
              <a:t>Current</a:t>
            </a:r>
            <a:r>
              <a:rPr lang="tr-TR" b="1" dirty="0">
                <a:latin typeface="Century Gothic" panose="020B0502020202020204" pitchFamily="34" charset="0"/>
              </a:rPr>
              <a:t> Sensor IC: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  <a:hlinkClick r:id="rId4"/>
              </a:rPr>
              <a:t>ACS712-30A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ED052-71EC-145A-A3EE-3E0E3568AA10}"/>
              </a:ext>
            </a:extLst>
          </p:cNvPr>
          <p:cNvSpPr txBox="1"/>
          <p:nvPr/>
        </p:nvSpPr>
        <p:spPr>
          <a:xfrm>
            <a:off x="5348285" y="3247980"/>
            <a:ext cx="248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latin typeface="Century Gothic" panose="020B0502020202020204" pitchFamily="34" charset="0"/>
              </a:rPr>
              <a:t>Control IC: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  <a:hlinkClick r:id="rId5"/>
              </a:rPr>
              <a:t>UC3845AN</a:t>
            </a:r>
            <a:endParaRPr lang="tr-TR" dirty="0">
              <a:latin typeface="Century Gothic" panose="020B0502020202020204" pitchFamily="34" charset="0"/>
            </a:endParaRPr>
          </a:p>
          <a:p>
            <a:pPr algn="ctr"/>
            <a:r>
              <a:rPr lang="tr-TR" dirty="0" err="1">
                <a:latin typeface="Century Gothic" panose="020B0502020202020204" pitchFamily="34" charset="0"/>
              </a:rPr>
              <a:t>Due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to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duty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cycle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limiting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behaviour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44D48-8664-3C59-4B5B-538F2F9F8C09}"/>
              </a:ext>
            </a:extLst>
          </p:cNvPr>
          <p:cNvSpPr txBox="1"/>
          <p:nvPr/>
        </p:nvSpPr>
        <p:spPr>
          <a:xfrm>
            <a:off x="1290635" y="5789016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/>
              <a:t>And</a:t>
            </a:r>
            <a:r>
              <a:rPr lang="tr-TR" sz="2400" b="1" dirty="0"/>
              <a:t> </a:t>
            </a:r>
            <a:r>
              <a:rPr lang="tr-TR" sz="2400" b="1" dirty="0" err="1"/>
              <a:t>various</a:t>
            </a:r>
            <a:r>
              <a:rPr lang="tr-TR" sz="2400" b="1" dirty="0"/>
              <a:t> </a:t>
            </a:r>
            <a:r>
              <a:rPr lang="tr-TR" sz="2400" b="1" dirty="0" err="1"/>
              <a:t>resistors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0A3AA-B171-005B-0F3B-E2AF54F3A16E}"/>
              </a:ext>
            </a:extLst>
          </p:cNvPr>
          <p:cNvSpPr txBox="1"/>
          <p:nvPr/>
        </p:nvSpPr>
        <p:spPr>
          <a:xfrm>
            <a:off x="8462962" y="6071275"/>
            <a:ext cx="11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</a:t>
            </a:r>
            <a:r>
              <a:rPr lang="tr-TR" dirty="0">
                <a:latin typeface="Century Gothic" panose="020B0502020202020204" pitchFamily="34" charset="0"/>
              </a:rPr>
              <a:t>6-9</a:t>
            </a:r>
            <a:r>
              <a:rPr lang="tr-T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12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3D84-8E67-8105-B98C-EC7338C2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6. </a:t>
            </a:r>
            <a:r>
              <a:rPr lang="tr-TR" b="1" dirty="0" err="1"/>
              <a:t>Future</a:t>
            </a:r>
            <a:r>
              <a:rPr lang="tr-TR" b="1" dirty="0"/>
              <a:t> </a:t>
            </a:r>
            <a:r>
              <a:rPr lang="tr-TR" b="1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9333-F19F-7D7B-8D1E-0E10D0BE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Optocoupler</a:t>
            </a:r>
            <a:r>
              <a:rPr lang="tr-TR" sz="2400" dirty="0"/>
              <a:t> Design </a:t>
            </a:r>
            <a:r>
              <a:rPr lang="tr-TR" sz="2400" dirty="0" err="1"/>
              <a:t>Finalization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Design </a:t>
            </a:r>
            <a:r>
              <a:rPr lang="tr-TR" sz="2400" dirty="0" err="1"/>
              <a:t>Implementation</a:t>
            </a:r>
            <a:r>
              <a:rPr lang="tr-TR" sz="2400" dirty="0"/>
              <a:t> on </a:t>
            </a:r>
            <a:r>
              <a:rPr lang="tr-TR" sz="2400" dirty="0" err="1"/>
              <a:t>Stripboard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Thermal</a:t>
            </a:r>
            <a:r>
              <a:rPr lang="tr-TR" sz="2400" dirty="0"/>
              <a:t>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PCB Design (Bonus)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Case Design (Bonus)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23163-8AE7-8A13-9ABD-4A71685C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6A32-758C-8F40-60F2-52CFC64AD8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33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EC5B5-EE57-4320-BA31-24C9A9AA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B93173-E600-DC26-F85A-D7D9F612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6. </a:t>
            </a:r>
            <a:r>
              <a:rPr lang="tr-TR" b="1" dirty="0" err="1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2AD0-3131-6B41-20D3-267C71475E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379D2-1248-5B41-F5CF-6F4B8BAA102C}"/>
              </a:ext>
            </a:extLst>
          </p:cNvPr>
          <p:cNvSpPr txBox="1"/>
          <p:nvPr/>
        </p:nvSpPr>
        <p:spPr>
          <a:xfrm>
            <a:off x="457200" y="2037606"/>
            <a:ext cx="75247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[1] W. (n.d.). Round Wire ac Resistance Calculator. https://chemandy.com/calculators/round-wireac-resistance-calculator.htm 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[2]“Magnetics - Ferrite Core Loss Calculator.” https://www.mag-inc.com/Design/DesignTools/Ferrite-Core-Loss-Calculator 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[3] https://cdn.ozdisan.com/ETicaret_Dosya/652386_243124.pdf [4]https://cdn.ozdisan.com/ETicaret_Dosya/483083_5853486.pdf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[5] https://pdf.direnc.net/upload/10uh-12x12-datasheet.pdf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[6] https://cdn.ozdisan.com/ETicaret_Dosya/465839_6115297.pdf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[7]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https://cdn.ozdisan.com/ETicaret_Dosya/342170_703953.pdf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[8] https://pdf.direnc.net/upload/acs712-datasheet.pdf</a:t>
            </a:r>
          </a:p>
          <a:p>
            <a:r>
              <a:rPr lang="tr-TR" dirty="0">
                <a:latin typeface="Century Gothic" panose="020B0502020202020204" pitchFamily="34" charset="0"/>
              </a:rPr>
              <a:t>[9] https://cdn.ozdisan.com/ETicaret_Dosya/501245_5372110.pdf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83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8205B-094B-42C0-0932-7ED63961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C6090-8308-2461-1B0E-B2BD7658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73348"/>
            <a:ext cx="8229600" cy="1143000"/>
          </a:xfrm>
        </p:spPr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of …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528E-4D8C-D14B-7EF6-4FFC4BF3D4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026" name="Picture 2" descr="Powerlab - Team">
            <a:extLst>
              <a:ext uri="{FF2B5EF4-FFF2-40B4-BE49-F238E27FC236}">
                <a16:creationId xmlns:a16="http://schemas.microsoft.com/office/drawing/2014/main" id="{46C9797A-9720-CF7A-9AC6-400F6BFE0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465" y="1636511"/>
            <a:ext cx="4448073" cy="44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854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1. Design </a:t>
            </a:r>
            <a:r>
              <a:rPr lang="tr-TR" b="1" dirty="0" err="1"/>
              <a:t>Criteria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Minimum Input Voltage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20 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Maximum Input Voltage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40 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Output Voltage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12 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Output Power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60 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Output Voltage Peak-to-Peak Ripple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3%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Line Regulation</a:t>
            </a: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3%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Load Regulation</a:t>
            </a: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3%</a:t>
            </a:r>
            <a:endParaRPr lang="tr-TR" sz="2400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tr-TR" sz="240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Isolated</a:t>
            </a: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Converter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Close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Loop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Feedback</a:t>
            </a:r>
            <a:endParaRPr lang="en-US" sz="2400" b="1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4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Flyback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Converter: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low</a:t>
            </a:r>
            <a:r>
              <a:rPr lang="en-US" sz="2400" dirty="0">
                <a:solidFill>
                  <a:srgbClr val="1F2328"/>
                </a:solidFill>
                <a:highlight>
                  <a:srgbClr val="FFFFFF"/>
                </a:highlight>
              </a:rPr>
              <a:t> power applications </a:t>
            </a:r>
            <a:endParaRPr lang="tr-TR" sz="2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(</a:t>
            </a:r>
            <a:r>
              <a:rPr lang="en-US" sz="2400" dirty="0">
                <a:solidFill>
                  <a:srgbClr val="1F2328"/>
                </a:solidFill>
                <a:highlight>
                  <a:srgbClr val="FFFFFF"/>
                </a:highlight>
              </a:rPr>
              <a:t>up to 100 Watts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dirty="0" err="1"/>
              <a:t>Forward</a:t>
            </a:r>
            <a:r>
              <a:rPr lang="tr-TR" sz="2400" b="1" dirty="0"/>
              <a:t> Converter: </a:t>
            </a:r>
            <a:r>
              <a:rPr lang="en-US" sz="2400" dirty="0"/>
              <a:t>50 Watts to a couple of hundred watts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dirty="0" err="1"/>
              <a:t>Push</a:t>
            </a:r>
            <a:r>
              <a:rPr lang="tr-TR" sz="2400" b="1" dirty="0"/>
              <a:t> </a:t>
            </a:r>
            <a:r>
              <a:rPr lang="tr-TR" sz="2400" b="1" dirty="0" err="1"/>
              <a:t>Pull</a:t>
            </a:r>
            <a:r>
              <a:rPr lang="tr-TR" sz="2400" b="1" dirty="0"/>
              <a:t> Converter: </a:t>
            </a:r>
            <a:r>
              <a:rPr lang="en-US" sz="2400" dirty="0"/>
              <a:t>medium power levels (100 Watts to a few kilowatts)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dirty="0" err="1"/>
              <a:t>Half</a:t>
            </a:r>
            <a:r>
              <a:rPr lang="tr-TR" sz="2400" b="1" dirty="0"/>
              <a:t> </a:t>
            </a:r>
            <a:r>
              <a:rPr lang="tr-TR" sz="2400" b="1" dirty="0" err="1"/>
              <a:t>and</a:t>
            </a:r>
            <a:r>
              <a:rPr lang="tr-TR" sz="2400" b="1" dirty="0"/>
              <a:t> Full Bridge Converter: </a:t>
            </a:r>
            <a:r>
              <a:rPr lang="en-US" sz="2400" dirty="0"/>
              <a:t>medium to high power ranges (100 Watts to over 500 Watts)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</a:t>
            </a:r>
            <a:r>
              <a:rPr lang="tr-TR" sz="2400" dirty="0" err="1"/>
              <a:t>Pull</a:t>
            </a:r>
            <a:r>
              <a:rPr lang="tr-TR" sz="2400" dirty="0"/>
              <a:t>, </a:t>
            </a:r>
            <a:r>
              <a:rPr lang="tr-TR" sz="2400" dirty="0" err="1"/>
              <a:t>Half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Full Bridge </a:t>
            </a:r>
            <a:r>
              <a:rPr lang="tr-TR" sz="2400" dirty="0" err="1"/>
              <a:t>Convertes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b="1" dirty="0" err="1"/>
              <a:t>overdesign</a:t>
            </a:r>
            <a:r>
              <a:rPr lang="tr-TR" sz="2400" dirty="0"/>
              <a:t>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80"/>
            <a:ext cx="8229600" cy="1143000"/>
          </a:xfrm>
        </p:spPr>
        <p:txBody>
          <a:bodyPr/>
          <a:lstStyle/>
          <a:p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7964"/>
            <a:ext cx="4040188" cy="659352"/>
          </a:xfrm>
        </p:spPr>
        <p:txBody>
          <a:bodyPr/>
          <a:lstStyle/>
          <a:p>
            <a:r>
              <a:rPr lang="tr-TR" dirty="0" err="1"/>
              <a:t>Flyback</a:t>
            </a:r>
            <a:r>
              <a:rPr lang="tr-TR" dirty="0"/>
              <a:t> Converter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3398"/>
            <a:ext cx="4041775" cy="654843"/>
          </a:xfrm>
        </p:spPr>
        <p:txBody>
          <a:bodyPr/>
          <a:lstStyle/>
          <a:p>
            <a:r>
              <a:rPr lang="tr-TR" dirty="0" err="1"/>
              <a:t>Forward</a:t>
            </a:r>
            <a:r>
              <a:rPr lang="tr-TR" dirty="0"/>
              <a:t>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61639"/>
            <a:ext cx="4040188" cy="384572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4"/>
                </a:solidFill>
              </a:rPr>
              <a:t>No </a:t>
            </a:r>
            <a:r>
              <a:rPr lang="tr-TR" dirty="0" err="1">
                <a:solidFill>
                  <a:schemeClr val="accent4"/>
                </a:solidFill>
              </a:rPr>
              <a:t>restriction</a:t>
            </a:r>
            <a:r>
              <a:rPr lang="tr-TR" dirty="0">
                <a:solidFill>
                  <a:schemeClr val="accent4"/>
                </a:solidFill>
              </a:rPr>
              <a:t> on 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Less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components</a:t>
            </a:r>
            <a:r>
              <a:rPr lang="tr-TR" dirty="0">
                <a:solidFill>
                  <a:schemeClr val="accent4"/>
                </a:solidFill>
              </a:rPr>
              <a:t> (</a:t>
            </a:r>
            <a:r>
              <a:rPr lang="tr-TR" dirty="0" err="1">
                <a:solidFill>
                  <a:schemeClr val="accent4"/>
                </a:solidFill>
              </a:rPr>
              <a:t>only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transformer</a:t>
            </a:r>
            <a:r>
              <a:rPr lang="tr-TR" dirty="0">
                <a:solidFill>
                  <a:schemeClr val="accent4"/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4"/>
                </a:solidFill>
              </a:rPr>
              <a:t>No </a:t>
            </a:r>
            <a:r>
              <a:rPr lang="tr-TR" dirty="0" err="1">
                <a:solidFill>
                  <a:schemeClr val="accent4"/>
                </a:solidFill>
              </a:rPr>
              <a:t>resetting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the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core’s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flux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Easiest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to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design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Leakage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inductance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Less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efficiency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More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ripple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worse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regulation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2476900"/>
            <a:ext cx="4041775" cy="38457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Restriction</a:t>
            </a:r>
            <a:r>
              <a:rPr lang="tr-TR" dirty="0">
                <a:solidFill>
                  <a:srgbClr val="FF0000"/>
                </a:solidFill>
              </a:rPr>
              <a:t> on 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More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components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transformer</a:t>
            </a:r>
            <a:r>
              <a:rPr lang="tr-TR" dirty="0">
                <a:solidFill>
                  <a:srgbClr val="FF0000"/>
                </a:solidFill>
              </a:rPr>
              <a:t> &amp; </a:t>
            </a:r>
            <a:r>
              <a:rPr lang="tr-TR" dirty="0" err="1">
                <a:solidFill>
                  <a:srgbClr val="FF0000"/>
                </a:solidFill>
              </a:rPr>
              <a:t>inductor</a:t>
            </a:r>
            <a:r>
              <a:rPr lang="tr-TR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Resetting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core’s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flux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Harder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design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Magnetizing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inductance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Higher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efficiency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Less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ripple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and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better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regulation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80"/>
            <a:ext cx="8229600" cy="1143000"/>
          </a:xfrm>
        </p:spPr>
        <p:txBody>
          <a:bodyPr/>
          <a:lstStyle/>
          <a:p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1409"/>
            <a:ext cx="4040188" cy="659352"/>
          </a:xfrm>
        </p:spPr>
        <p:txBody>
          <a:bodyPr/>
          <a:lstStyle/>
          <a:p>
            <a:pPr algn="ctr"/>
            <a:r>
              <a:rPr lang="tr-TR" dirty="0" err="1"/>
              <a:t>Single</a:t>
            </a:r>
            <a:r>
              <a:rPr lang="tr-TR" dirty="0"/>
              <a:t> Switch </a:t>
            </a:r>
            <a:r>
              <a:rPr lang="tr-TR" dirty="0" err="1"/>
              <a:t>Flyback</a:t>
            </a:r>
            <a:r>
              <a:rPr lang="tr-TR" dirty="0"/>
              <a:t> Converter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2150" y="1864968"/>
            <a:ext cx="4041775" cy="654843"/>
          </a:xfrm>
        </p:spPr>
        <p:txBody>
          <a:bodyPr/>
          <a:lstStyle/>
          <a:p>
            <a:pPr algn="ctr"/>
            <a:r>
              <a:rPr lang="tr-TR" dirty="0"/>
              <a:t>Two Switch </a:t>
            </a:r>
            <a:r>
              <a:rPr lang="tr-TR" dirty="0" err="1"/>
              <a:t>Flyback</a:t>
            </a:r>
            <a:r>
              <a:rPr lang="tr-TR" dirty="0"/>
              <a:t>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3133683"/>
            <a:ext cx="3832698" cy="189635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4"/>
                </a:solidFill>
              </a:rPr>
              <a:t>No </a:t>
            </a:r>
            <a:r>
              <a:rPr lang="tr-TR" dirty="0" err="1">
                <a:solidFill>
                  <a:schemeClr val="accent4"/>
                </a:solidFill>
              </a:rPr>
              <a:t>restriction</a:t>
            </a:r>
            <a:r>
              <a:rPr lang="tr-TR" dirty="0">
                <a:solidFill>
                  <a:schemeClr val="accent4"/>
                </a:solidFill>
              </a:rPr>
              <a:t> on 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Simplicity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Snubber</a:t>
            </a:r>
            <a:r>
              <a:rPr lang="tr-TR" dirty="0">
                <a:solidFill>
                  <a:srgbClr val="FF0000"/>
                </a:solidFill>
              </a:rPr>
              <a:t>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Less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efficiency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275" y="3052259"/>
            <a:ext cx="3925044" cy="2279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D &lt; 0.5 </a:t>
            </a:r>
            <a:r>
              <a:rPr lang="tr-TR" dirty="0" err="1">
                <a:solidFill>
                  <a:srgbClr val="FF0000"/>
                </a:solidFill>
              </a:rPr>
              <a:t>for</a:t>
            </a:r>
            <a:r>
              <a:rPr lang="tr-TR" dirty="0">
                <a:solidFill>
                  <a:srgbClr val="FF0000"/>
                </a:solidFill>
              </a:rPr>
              <a:t> CCM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Complexity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high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side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switch</a:t>
            </a:r>
            <a:r>
              <a:rPr lang="tr-TR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High </a:t>
            </a:r>
            <a:r>
              <a:rPr lang="tr-TR" dirty="0" err="1">
                <a:solidFill>
                  <a:srgbClr val="FF0000"/>
                </a:solidFill>
              </a:rPr>
              <a:t>input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capacitance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Higher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efficiency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41D2-AEBF-0F02-E1DD-FE5D8E23551E}"/>
              </a:ext>
            </a:extLst>
          </p:cNvPr>
          <p:cNvSpPr txBox="1"/>
          <p:nvPr/>
        </p:nvSpPr>
        <p:spPr>
          <a:xfrm>
            <a:off x="2794758" y="5510622"/>
            <a:ext cx="4040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atin typeface="Century Gothic" panose="020B0502020202020204" pitchFamily="34" charset="0"/>
              </a:rPr>
              <a:t>Target</a:t>
            </a:r>
            <a:r>
              <a:rPr lang="tr-TR" sz="2000" dirty="0"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</a:rPr>
              <a:t>Efficiency</a:t>
            </a:r>
            <a:r>
              <a:rPr lang="tr-TR" sz="2000" dirty="0">
                <a:latin typeface="Century Gothic" panose="020B0502020202020204" pitchFamily="34" charset="0"/>
              </a:rPr>
              <a:t> = %80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9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 </a:t>
            </a:r>
            <a:r>
              <a:rPr lang="tr-TR" sz="2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CCM </a:t>
            </a:r>
            <a:r>
              <a:rPr lang="tr-TR" sz="220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tr-TR" sz="2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DCM: </a:t>
            </a:r>
            <a:r>
              <a:rPr lang="tr-TR" sz="220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CCM.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Less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ripple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but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worse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core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utilization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.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Analytically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easy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but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nonlineer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Bode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plot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Switching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Frequency</a:t>
            </a:r>
            <a:r>
              <a:rPr lang="tr-TR" sz="2200" b="1" dirty="0">
                <a:highlight>
                  <a:srgbClr val="FFFFFF"/>
                </a:highlight>
              </a:rPr>
              <a:t>: </a:t>
            </a:r>
            <a:r>
              <a:rPr lang="tr-TR" sz="2200" dirty="0">
                <a:highlight>
                  <a:srgbClr val="FFFFFF"/>
                </a:highlight>
              </a:rPr>
              <a:t>90 kHz.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b="1" dirty="0" err="1">
                <a:highlight>
                  <a:srgbClr val="FFFFFF"/>
                </a:highlight>
              </a:rPr>
              <a:t>Turns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Ratio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and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Duty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Cycle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Range</a:t>
            </a:r>
            <a:r>
              <a:rPr lang="tr-TR" sz="2200" b="1" dirty="0">
                <a:highlight>
                  <a:srgbClr val="FFFFFF"/>
                </a:highlight>
              </a:rPr>
              <a:t>: </a:t>
            </a:r>
            <a:r>
              <a:rPr lang="tr-TR" sz="2200" dirty="0">
                <a:highlight>
                  <a:srgbClr val="FFFFFF"/>
                </a:highlight>
              </a:rPr>
              <a:t>0.23&lt;D&lt;0.375  N=1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66F5529-80FF-9349-85FE-EB600444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3428999"/>
            <a:ext cx="3715034" cy="236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610B2-B814-93BB-B00F-76B81D303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09" y="3016279"/>
            <a:ext cx="4768777" cy="357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69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Lm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Determination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</a:p>
          <a:p>
            <a:pPr algn="just"/>
            <a:endParaRPr lang="tr-TR" sz="2200" b="1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Picture 7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276B975-8061-9DE4-785A-2B804EA2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7" y="2835512"/>
            <a:ext cx="3570051" cy="3561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4FF66A-29C5-F338-04A9-AF0C931B331C}"/>
                  </a:ext>
                </a:extLst>
              </p:cNvPr>
              <p:cNvSpPr txBox="1"/>
              <p:nvPr/>
            </p:nvSpPr>
            <p:spPr>
              <a:xfrm>
                <a:off x="119556" y="2112235"/>
                <a:ext cx="6181772" cy="1250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0.238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𝑘𝐻𝑧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0.7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9.6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4FF66A-29C5-F338-04A9-AF0C931B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6" y="2112235"/>
                <a:ext cx="6181772" cy="1250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DAB8E0-340F-86AA-489D-04153A3DF02E}"/>
                  </a:ext>
                </a:extLst>
              </p:cNvPr>
              <p:cNvSpPr txBox="1"/>
              <p:nvPr/>
            </p:nvSpPr>
            <p:spPr>
              <a:xfrm>
                <a:off x="6522241" y="2112235"/>
                <a:ext cx="137326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tr-T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=20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DAB8E0-340F-86AA-489D-04153A3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41" y="2112235"/>
                <a:ext cx="1373261" cy="338554"/>
              </a:xfrm>
              <a:prstGeom prst="rect">
                <a:avLst/>
              </a:prstGeom>
              <a:blipFill>
                <a:blip r:embed="rId4"/>
                <a:stretch>
                  <a:fillRect l="-7111" t="-25000" r="-2667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3C6A786-747A-E4AE-B888-7AAAB2E0C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00" y="2835511"/>
            <a:ext cx="4776282" cy="3580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5183</TotalTime>
  <Words>1406</Words>
  <Application>Microsoft Office PowerPoint</Application>
  <PresentationFormat>On-screen Show (4:3)</PresentationFormat>
  <Paragraphs>319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Table of Contents</vt:lpstr>
      <vt:lpstr>1. Design Criteria</vt:lpstr>
      <vt:lpstr>2. Topology &amp; Design Selection </vt:lpstr>
      <vt:lpstr>2. Topology &amp; Design Selection </vt:lpstr>
      <vt:lpstr>2. Topology &amp; Design Selection </vt:lpstr>
      <vt:lpstr>2. Topology &amp; Design Selection </vt:lpstr>
      <vt:lpstr>3. Magnetic Design</vt:lpstr>
      <vt:lpstr>3. Magnetic Design</vt:lpstr>
      <vt:lpstr>3. Magnetic Design</vt:lpstr>
      <vt:lpstr>3. Magnetic Design</vt:lpstr>
      <vt:lpstr>3. Magnetic Design</vt:lpstr>
      <vt:lpstr>3. Magnetic Design</vt:lpstr>
      <vt:lpstr>3. Magnetic Design</vt:lpstr>
      <vt:lpstr>4. Simulation Results:Block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Simulation Results: Detailed results</vt:lpstr>
      <vt:lpstr>4. Simulation Results: Summary</vt:lpstr>
      <vt:lpstr>4. Simulation Results: Summary</vt:lpstr>
      <vt:lpstr>5. Component Selection</vt:lpstr>
      <vt:lpstr>5. Component Selection</vt:lpstr>
      <vt:lpstr>5. Component Selection</vt:lpstr>
      <vt:lpstr>5. Component Selection</vt:lpstr>
      <vt:lpstr>6. Future Work</vt:lpstr>
      <vt:lpstr>6. References</vt:lpstr>
      <vt:lpstr>In memory of …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Canberk kaçan</cp:lastModifiedBy>
  <cp:revision>319</cp:revision>
  <cp:lastPrinted>2013-02-15T02:19:28Z</cp:lastPrinted>
  <dcterms:created xsi:type="dcterms:W3CDTF">2013-02-15T04:31:56Z</dcterms:created>
  <dcterms:modified xsi:type="dcterms:W3CDTF">2024-04-23T19:12:03Z</dcterms:modified>
</cp:coreProperties>
</file>