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8"/>
  </p:notesMasterIdLst>
  <p:handoutMasterIdLst>
    <p:handoutMasterId r:id="rId39"/>
  </p:handoutMasterIdLst>
  <p:sldIdLst>
    <p:sldId id="299" r:id="rId2"/>
    <p:sldId id="305" r:id="rId3"/>
    <p:sldId id="301" r:id="rId4"/>
    <p:sldId id="306" r:id="rId5"/>
    <p:sldId id="307" r:id="rId6"/>
    <p:sldId id="302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37" r:id="rId18"/>
    <p:sldId id="326" r:id="rId19"/>
    <p:sldId id="327" r:id="rId20"/>
    <p:sldId id="332" r:id="rId21"/>
    <p:sldId id="335" r:id="rId22"/>
    <p:sldId id="329" r:id="rId23"/>
    <p:sldId id="330" r:id="rId24"/>
    <p:sldId id="334" r:id="rId25"/>
    <p:sldId id="333" r:id="rId26"/>
    <p:sldId id="325" r:id="rId27"/>
    <p:sldId id="328" r:id="rId28"/>
    <p:sldId id="331" r:id="rId29"/>
    <p:sldId id="318" r:id="rId30"/>
    <p:sldId id="319" r:id="rId31"/>
    <p:sldId id="322" r:id="rId32"/>
    <p:sldId id="320" r:id="rId33"/>
    <p:sldId id="321" r:id="rId34"/>
    <p:sldId id="336" r:id="rId35"/>
    <p:sldId id="317" r:id="rId36"/>
    <p:sldId id="303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000"/>
    <a:srgbClr val="C20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1469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g-inc.com/Media/Magnetics/Datasheets/0R45530E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dn.ozdisan.com/ETicaret_Dosya/652386_243124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483083_5853486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df.direnc.net/upload/10uh-12x12-data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zdisan.com/ETicaret_Dosya/342170_703953.pdf" TargetMode="External"/><Relationship Id="rId2" Type="http://schemas.openxmlformats.org/officeDocument/2006/relationships/hyperlink" Target="https://cdn.ozdisan.com/ETicaret_Dosya/465839_611529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.ozdisan.com/ETicaret_Dosya/501245_5372110.pdf" TargetMode="External"/><Relationship Id="rId4" Type="http://schemas.openxmlformats.org/officeDocument/2006/relationships/hyperlink" Target="https://pdf.direnc.net/upload/acs712-datasheet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342170_703953.pdf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Aim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Operate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around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100mT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to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minimize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Disadvantage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Volume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might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Choose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ferrite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less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leakage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Fringing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fields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problem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 err="1">
                <a:highlight>
                  <a:srgbClr val="FFFFFF"/>
                </a:highlight>
              </a:rPr>
              <a:t>Higher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window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area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fill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factor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auxilary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winding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just"/>
            <a:endParaRPr lang="tr-TR" sz="22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0R45530EC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endParaRPr lang="tr-TR" sz="22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0DB92-A281-124A-3818-807E4E24F2FA}"/>
              </a:ext>
            </a:extLst>
          </p:cNvPr>
          <p:cNvCxnSpPr/>
          <p:nvPr/>
        </p:nvCxnSpPr>
        <p:spPr>
          <a:xfrm>
            <a:off x="5330757" y="4007796"/>
            <a:ext cx="175098" cy="31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889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5FCB5-170B-9983-AAFC-E7DD7FBB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79" y="1837790"/>
            <a:ext cx="5875393" cy="440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9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75B8F-FBCC-98F5-3EDA-85474191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4" y="1968372"/>
            <a:ext cx="5888601" cy="44142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/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D496AA6-7515-6731-AB7A-1B8791F4972D}"/>
              </a:ext>
            </a:extLst>
          </p:cNvPr>
          <p:cNvSpPr txBox="1"/>
          <p:nvPr/>
        </p:nvSpPr>
        <p:spPr>
          <a:xfrm>
            <a:off x="6320316" y="3149749"/>
            <a:ext cx="2733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>
                <a:latin typeface="Century Gothic" panose="020B0502020202020204" pitchFamily="34" charset="0"/>
              </a:rPr>
              <a:t>N1=N2=7 </a:t>
            </a:r>
            <a:r>
              <a:rPr lang="tr-TR" sz="2000" dirty="0" err="1">
                <a:latin typeface="Century Gothic" panose="020B0502020202020204" pitchFamily="34" charset="0"/>
              </a:rPr>
              <a:t>turns</a:t>
            </a:r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lgap</a:t>
            </a:r>
            <a:r>
              <a:rPr lang="tr-TR" sz="2000" dirty="0">
                <a:latin typeface="Century Gothic" panose="020B0502020202020204" pitchFamily="34" charset="0"/>
              </a:rPr>
              <a:t>=0.7 mm </a:t>
            </a: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Bmax</a:t>
            </a:r>
            <a:r>
              <a:rPr lang="tr-TR" sz="2000" dirty="0">
                <a:latin typeface="Century Gothic" panose="020B0502020202020204" pitchFamily="34" charset="0"/>
              </a:rPr>
              <a:t>=96 </a:t>
            </a:r>
            <a:r>
              <a:rPr lang="tr-TR" sz="2000" dirty="0" err="1">
                <a:latin typeface="Century Gothic" panose="020B0502020202020204" pitchFamily="34" charset="0"/>
              </a:rPr>
              <a:t>mT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Cable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Choose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2δ (@90kHz 0.44 mm) &gt;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Dconductor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AWG 26 (</a:t>
                </a:r>
                <a14:m>
                  <m:oMath xmlns:m="http://schemas.openxmlformats.org/officeDocument/2006/math"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=0.4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=0.129 </m:t>
                    </m:r>
                    <m:sSup>
                      <m:sSupPr>
                        <m:ctrlPr>
                          <a:rPr lang="tr-TR" sz="220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) 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Maximum RMS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Current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is 10A.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𝑝𝑎𝑟𝑎𝑙𝑙𝑒𝑙𝑠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safety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take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30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parallel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geometry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find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MLT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length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of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the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copper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0.793 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2200" b="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𝐹𝑖𝑙𝑙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=0.1683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96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04E7-8E23-F944-71B7-8C4A048A21D5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ctr"/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Steinmetz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Coefficients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11FAB-D638-F59D-BF0A-FD79447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6" y="2261861"/>
            <a:ext cx="7612725" cy="2368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/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=3.21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blipFill>
                <a:blip r:embed="rId3"/>
                <a:stretch>
                  <a:fillRect l="-1682" r="-149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D9F3D-7217-827E-83F1-4B4461941DDE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Experimental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Results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5E057-112A-4CCA-7209-78F04B07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24797" b="3187"/>
          <a:stretch/>
        </p:blipFill>
        <p:spPr bwMode="auto">
          <a:xfrm>
            <a:off x="630029" y="1851025"/>
            <a:ext cx="3078480" cy="315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70B91-4354-0495-9CC4-09F22FB71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22222" r="30899" b="874"/>
          <a:stretch/>
        </p:blipFill>
        <p:spPr bwMode="auto">
          <a:xfrm>
            <a:off x="5514177" y="1761071"/>
            <a:ext cx="3172623" cy="32459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/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=20.94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=4.6 </m:t>
                      </m:r>
                      <m:r>
                        <a:rPr lang="tr-T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blipFill>
                <a:blip r:embed="rId4"/>
                <a:stretch>
                  <a:fillRect l="-570" r="-66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50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Results:Block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" y="1875092"/>
            <a:ext cx="8783539" cy="3402964"/>
          </a:xfrm>
          <a:prstGeom prst="rect">
            <a:avLst/>
          </a:prstGeom>
        </p:spPr>
      </p:pic>
      <p:sp>
        <p:nvSpPr>
          <p:cNvPr id="25" name="Dikdörtgen 24"/>
          <p:cNvSpPr/>
          <p:nvPr/>
        </p:nvSpPr>
        <p:spPr>
          <a:xfrm>
            <a:off x="1272540" y="2407920"/>
            <a:ext cx="1154430" cy="82296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2579370" y="2435607"/>
            <a:ext cx="590550" cy="8623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322320" y="2631187"/>
            <a:ext cx="396240" cy="3558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870960" y="2033779"/>
            <a:ext cx="743712" cy="126415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4647057" y="2211517"/>
            <a:ext cx="422148" cy="24974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131308" y="2430906"/>
            <a:ext cx="1379982" cy="9066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6663690" y="2428112"/>
            <a:ext cx="1352550" cy="9066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8267699" y="2430906"/>
            <a:ext cx="519113" cy="90385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4278629" y="3456623"/>
            <a:ext cx="2506981" cy="117252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272540" y="3392138"/>
            <a:ext cx="1755140" cy="119002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3102991" y="3439128"/>
            <a:ext cx="798449" cy="69853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79754" y="2394079"/>
            <a:ext cx="687039" cy="44056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/>
          <p:cNvSpPr/>
          <p:nvPr/>
        </p:nvSpPr>
        <p:spPr>
          <a:xfrm>
            <a:off x="3102991" y="4193652"/>
            <a:ext cx="844169" cy="43549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Metin kutusu 39"/>
          <p:cNvSpPr txBox="1"/>
          <p:nvPr/>
        </p:nvSpPr>
        <p:spPr>
          <a:xfrm>
            <a:off x="3718560" y="17739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Transformer</a:t>
            </a:r>
            <a:endParaRPr lang="tr-TR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1383690" y="2117080"/>
            <a:ext cx="799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Input</a:t>
            </a:r>
            <a:r>
              <a:rPr lang="tr-TR" sz="1200" dirty="0" smtClean="0"/>
              <a:t> Fil.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5315712" y="2193136"/>
            <a:ext cx="9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Output</a:t>
            </a:r>
            <a:r>
              <a:rPr lang="tr-TR" sz="1200" dirty="0" smtClean="0"/>
              <a:t> Fil.</a:t>
            </a:r>
            <a:endParaRPr lang="tr-TR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6893366" y="219313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Indicators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4588431" y="1947040"/>
            <a:ext cx="99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Diode</a:t>
            </a:r>
            <a:r>
              <a:rPr lang="tr-TR" sz="1200" dirty="0" smtClean="0"/>
              <a:t> </a:t>
            </a:r>
            <a:r>
              <a:rPr lang="tr-TR" sz="1200" dirty="0" err="1" smtClean="0"/>
              <a:t>Snub</a:t>
            </a:r>
            <a:r>
              <a:rPr lang="tr-TR" sz="1200" dirty="0" smtClean="0"/>
              <a:t>.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232023" y="2364548"/>
            <a:ext cx="56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Snub</a:t>
            </a:r>
            <a:r>
              <a:rPr lang="tr-TR" sz="1200" dirty="0" smtClean="0"/>
              <a:t>.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2480618" y="2184262"/>
            <a:ext cx="81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Aux</a:t>
            </a:r>
            <a:r>
              <a:rPr lang="tr-TR" sz="1200" dirty="0" smtClean="0"/>
              <a:t>. Sup.</a:t>
            </a:r>
            <a:endParaRPr lang="tr-TR" dirty="0"/>
          </a:p>
        </p:txBody>
      </p:sp>
      <p:sp>
        <p:nvSpPr>
          <p:cNvPr id="47" name="Metin kutusu 46"/>
          <p:cNvSpPr txBox="1"/>
          <p:nvPr/>
        </p:nvSpPr>
        <p:spPr>
          <a:xfrm>
            <a:off x="5268" y="2089140"/>
            <a:ext cx="108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Source model</a:t>
            </a:r>
            <a:endParaRPr lang="tr-TR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8134331" y="2112051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Bat. Model</a:t>
            </a:r>
            <a:endParaRPr lang="tr-TR" dirty="0"/>
          </a:p>
        </p:txBody>
      </p:sp>
      <p:sp>
        <p:nvSpPr>
          <p:cNvPr id="49" name="Metin kutusu 48"/>
          <p:cNvSpPr txBox="1"/>
          <p:nvPr/>
        </p:nvSpPr>
        <p:spPr>
          <a:xfrm>
            <a:off x="1520760" y="4631800"/>
            <a:ext cx="105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Controller IC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 rot="16200000">
            <a:off x="3613302" y="364307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MOSFET</a:t>
            </a:r>
            <a:endParaRPr lang="tr-TR" dirty="0"/>
          </a:p>
        </p:txBody>
      </p:sp>
      <p:sp>
        <p:nvSpPr>
          <p:cNvPr id="51" name="Metin kutusu 50"/>
          <p:cNvSpPr txBox="1"/>
          <p:nvPr/>
        </p:nvSpPr>
        <p:spPr>
          <a:xfrm rot="16200000">
            <a:off x="3747561" y="4259101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Current</a:t>
            </a:r>
            <a:endParaRPr lang="tr-TR" sz="1000" dirty="0" smtClean="0"/>
          </a:p>
          <a:p>
            <a:pPr algn="ctr"/>
            <a:r>
              <a:rPr lang="tr-TR" sz="1000" dirty="0" err="1" smtClean="0"/>
              <a:t>feedback</a:t>
            </a:r>
            <a:endParaRPr lang="tr-TR" sz="1200" dirty="0"/>
          </a:p>
        </p:txBody>
      </p:sp>
      <p:sp>
        <p:nvSpPr>
          <p:cNvPr id="54" name="Metin kutusu 53"/>
          <p:cNvSpPr txBox="1"/>
          <p:nvPr/>
        </p:nvSpPr>
        <p:spPr>
          <a:xfrm>
            <a:off x="5101129" y="4629150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Voltage</a:t>
            </a:r>
            <a:endParaRPr lang="tr-TR" sz="1000" dirty="0" smtClean="0"/>
          </a:p>
          <a:p>
            <a:pPr algn="ctr"/>
            <a:r>
              <a:rPr lang="tr-TR" sz="1000" dirty="0" err="1" smtClean="0"/>
              <a:t>feedback</a:t>
            </a:r>
            <a:endParaRPr lang="tr-TR" sz="1200" dirty="0"/>
          </a:p>
        </p:txBody>
      </p:sp>
      <p:sp>
        <p:nvSpPr>
          <p:cNvPr id="55" name="Dikdörtgen 54"/>
          <p:cNvSpPr/>
          <p:nvPr/>
        </p:nvSpPr>
        <p:spPr>
          <a:xfrm>
            <a:off x="3594352" y="4724356"/>
            <a:ext cx="204156" cy="35502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/>
          <p:cNvSpPr txBox="1"/>
          <p:nvPr/>
        </p:nvSpPr>
        <p:spPr>
          <a:xfrm>
            <a:off x="3801916" y="487935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PCB model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993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Results:Block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52" name="Metin kutusu 51"/>
          <p:cNvSpPr txBox="1"/>
          <p:nvPr/>
        </p:nvSpPr>
        <p:spPr>
          <a:xfrm>
            <a:off x="2537045" y="1276710"/>
            <a:ext cx="74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Vin</a:t>
            </a:r>
            <a:r>
              <a:rPr lang="tr-TR" dirty="0" smtClean="0"/>
              <a:t> = 40V, </a:t>
            </a:r>
            <a:r>
              <a:rPr lang="tr-TR" dirty="0" err="1" smtClean="0"/>
              <a:t>Vbat</a:t>
            </a:r>
            <a:r>
              <a:rPr lang="tr-TR" dirty="0" smtClean="0"/>
              <a:t> = 12V</a:t>
            </a:r>
            <a:endParaRPr lang="tr-TR" sz="8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1" y="1930957"/>
            <a:ext cx="8397239" cy="1848531"/>
          </a:xfrm>
          <a:prstGeom prst="rect">
            <a:avLst/>
          </a:prstGeom>
        </p:spPr>
      </p:pic>
      <p:sp>
        <p:nvSpPr>
          <p:cNvPr id="57" name="Metin kutusu 56"/>
          <p:cNvSpPr txBox="1"/>
          <p:nvPr/>
        </p:nvSpPr>
        <p:spPr>
          <a:xfrm>
            <a:off x="5807086" y="2888532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Iin</a:t>
            </a:r>
            <a:endParaRPr lang="tr-TR" sz="800" dirty="0"/>
          </a:p>
        </p:txBody>
      </p:sp>
      <p:sp>
        <p:nvSpPr>
          <p:cNvPr id="58" name="Metin kutusu 57"/>
          <p:cNvSpPr txBox="1"/>
          <p:nvPr/>
        </p:nvSpPr>
        <p:spPr>
          <a:xfrm>
            <a:off x="6767206" y="2519200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Iout</a:t>
            </a:r>
            <a:endParaRPr lang="tr-TR" sz="800" dirty="0"/>
          </a:p>
        </p:txBody>
      </p:sp>
      <p:sp>
        <p:nvSpPr>
          <p:cNvPr id="59" name="Metin kutusu 58"/>
          <p:cNvSpPr txBox="1"/>
          <p:nvPr/>
        </p:nvSpPr>
        <p:spPr>
          <a:xfrm>
            <a:off x="5685166" y="2201708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Vin</a:t>
            </a:r>
            <a:endParaRPr lang="tr-TR" sz="800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7023425" y="3568902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Vout</a:t>
            </a:r>
            <a:endParaRPr lang="tr-TR" sz="8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3"/>
          <a:srcRect l="1963" t="11086"/>
          <a:stretch/>
        </p:blipFill>
        <p:spPr>
          <a:xfrm>
            <a:off x="359923" y="4328055"/>
            <a:ext cx="3512951" cy="1958833"/>
          </a:xfrm>
          <a:prstGeom prst="rect">
            <a:avLst/>
          </a:prstGeom>
        </p:spPr>
      </p:pic>
      <p:sp>
        <p:nvSpPr>
          <p:cNvPr id="61" name="Metin kutusu 60"/>
          <p:cNvSpPr txBox="1"/>
          <p:nvPr/>
        </p:nvSpPr>
        <p:spPr>
          <a:xfrm>
            <a:off x="1755464" y="4389592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Vin</a:t>
            </a:r>
            <a:endParaRPr lang="tr-TR" sz="12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l="1434" t="10988" r="-1"/>
          <a:stretch/>
        </p:blipFill>
        <p:spPr>
          <a:xfrm>
            <a:off x="4267200" y="4357613"/>
            <a:ext cx="4590201" cy="1899715"/>
          </a:xfrm>
          <a:prstGeom prst="rect">
            <a:avLst/>
          </a:prstGeom>
        </p:spPr>
      </p:pic>
      <p:sp>
        <p:nvSpPr>
          <p:cNvPr id="63" name="Metin kutusu 62"/>
          <p:cNvSpPr txBox="1"/>
          <p:nvPr/>
        </p:nvSpPr>
        <p:spPr>
          <a:xfrm>
            <a:off x="6244382" y="4391103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Vout</a:t>
            </a:r>
            <a:endParaRPr lang="tr-TR" sz="1200" dirty="0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2247089" y="2386374"/>
            <a:ext cx="279899" cy="194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6456690" y="3637097"/>
            <a:ext cx="249556" cy="75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4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models</a:t>
            </a:r>
            <a:r>
              <a:rPr lang="tr-TR" b="1" dirty="0"/>
              <a:t>: </a:t>
            </a:r>
            <a:r>
              <a:rPr lang="tr-TR" b="1" dirty="0" err="1"/>
              <a:t>Current</a:t>
            </a:r>
            <a:r>
              <a:rPr lang="tr-TR" b="1" dirty="0"/>
              <a:t> Feedback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37" y="2013622"/>
            <a:ext cx="5499454" cy="319067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50936"/>
            <a:ext cx="2768842" cy="27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Voltage</a:t>
            </a:r>
            <a:r>
              <a:rPr lang="tr-TR" b="1" dirty="0"/>
              <a:t> </a:t>
            </a:r>
            <a:r>
              <a:rPr lang="tr-TR" b="1" dirty="0" smtClean="0"/>
              <a:t>Feedback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18387"/>
          <a:stretch/>
        </p:blipFill>
        <p:spPr>
          <a:xfrm>
            <a:off x="350920" y="1536064"/>
            <a:ext cx="8442160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3241B5-6D12-4E56-029A-B6BAF27A09A0}"/>
              </a:ext>
            </a:extLst>
          </p:cNvPr>
          <p:cNvSpPr txBox="1"/>
          <p:nvPr/>
        </p:nvSpPr>
        <p:spPr>
          <a:xfrm>
            <a:off x="3735421" y="2042809"/>
            <a:ext cx="5000018" cy="156966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 HARDWARE PROJECT PRESENTATION </a:t>
            </a:r>
          </a:p>
          <a:p>
            <a:pPr algn="ctr"/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By</a:t>
            </a:r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Emine </a:t>
            </a:r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BOOSTancı</a:t>
            </a:r>
            <a:endParaRPr lang="tr-TR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217C1-58FB-6483-79B3-660BF36E2A17}"/>
              </a:ext>
            </a:extLst>
          </p:cNvPr>
          <p:cNvSpPr txBox="1"/>
          <p:nvPr/>
        </p:nvSpPr>
        <p:spPr>
          <a:xfrm>
            <a:off x="4834646" y="3820738"/>
            <a:ext cx="3900793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Canberk Kaçan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Erdem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Canaz</a:t>
            </a: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Erkin Atay Toka 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59DF-C7C5-BEE2-19DB-F2F7B4803B53}"/>
              </a:ext>
            </a:extLst>
          </p:cNvPr>
          <p:cNvSpPr txBox="1"/>
          <p:nvPr/>
        </p:nvSpPr>
        <p:spPr>
          <a:xfrm>
            <a:off x="4891796" y="5576646"/>
            <a:ext cx="4027252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24.04.2024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logo with text and symbols&#10;&#10;Description automatically generated">
            <a:extLst>
              <a:ext uri="{FF2B5EF4-FFF2-40B4-BE49-F238E27FC236}">
                <a16:creationId xmlns:a16="http://schemas.microsoft.com/office/drawing/2014/main" id="{F8D57E2E-B56E-FF71-AF7A-B6E4F161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27778" r="26111" b="27361"/>
          <a:stretch/>
        </p:blipFill>
        <p:spPr>
          <a:xfrm>
            <a:off x="735651" y="2130735"/>
            <a:ext cx="2708561" cy="2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116409"/>
            <a:ext cx="8229600" cy="18039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 smtClean="0"/>
              <a:t>: </a:t>
            </a:r>
            <a:r>
              <a:rPr lang="tr-TR" b="1" dirty="0" err="1" smtClean="0"/>
              <a:t>Snubber</a:t>
            </a:r>
            <a:r>
              <a:rPr lang="tr-TR" b="1" dirty="0" smtClean="0"/>
              <a:t> (40V </a:t>
            </a:r>
            <a:r>
              <a:rPr lang="tr-TR" b="1" dirty="0" err="1" smtClean="0"/>
              <a:t>Vin</a:t>
            </a:r>
            <a:r>
              <a:rPr lang="tr-TR" b="1" dirty="0" smtClean="0"/>
              <a:t>)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65" y="1412240"/>
            <a:ext cx="4594884" cy="2185014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373245" y="1435547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20v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2457449" y="1964987"/>
            <a:ext cx="1073691" cy="30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1105555" y="2953278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3.2w</a:t>
            </a:r>
            <a:endParaRPr lang="tr-TR" dirty="0"/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2457449" y="3166730"/>
            <a:ext cx="1073691" cy="27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5807086" y="2888532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60v</a:t>
            </a:r>
            <a:endParaRPr lang="tr-TR" dirty="0"/>
          </a:p>
        </p:txBody>
      </p:sp>
      <p:cxnSp>
        <p:nvCxnSpPr>
          <p:cNvPr id="20" name="Düz Ok Bağlayıcısı 19"/>
          <p:cNvCxnSpPr/>
          <p:nvPr/>
        </p:nvCxnSpPr>
        <p:spPr>
          <a:xfrm flipH="1" flipV="1">
            <a:off x="4764690" y="3104056"/>
            <a:ext cx="1042396" cy="26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2073345" y="5959627"/>
            <a:ext cx="746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Drain</a:t>
            </a:r>
            <a:r>
              <a:rPr lang="tr-TR" sz="2400" dirty="0" smtClean="0"/>
              <a:t>-</a:t>
            </a:r>
            <a:r>
              <a:rPr lang="tr-TR" sz="2400" dirty="0" err="1" smtClean="0"/>
              <a:t>to</a:t>
            </a:r>
            <a:r>
              <a:rPr lang="tr-TR" sz="2400" dirty="0" smtClean="0"/>
              <a:t>-Source </a:t>
            </a:r>
            <a:r>
              <a:rPr lang="tr-TR" sz="2400" dirty="0" err="1" smtClean="0"/>
              <a:t>Voltage</a:t>
            </a:r>
            <a:r>
              <a:rPr lang="tr-TR" sz="2400" dirty="0" smtClean="0"/>
              <a:t> of MOSFET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2399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 smtClean="0"/>
              <a:t>Transformer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29" y="1460482"/>
            <a:ext cx="5413541" cy="4490186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5377533" y="1867711"/>
            <a:ext cx="1130271" cy="11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6676710" y="1667656"/>
            <a:ext cx="201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/>
              <a:t>Coupling</a:t>
            </a:r>
            <a:r>
              <a:rPr lang="tr-TR" sz="2000" dirty="0" smtClean="0"/>
              <a:t> </a:t>
            </a:r>
            <a:r>
              <a:rPr lang="tr-TR" sz="2000" dirty="0" err="1" smtClean="0"/>
              <a:t>Factor</a:t>
            </a:r>
            <a:endParaRPr lang="tr-TR" sz="2000" dirty="0" smtClean="0"/>
          </a:p>
          <a:p>
            <a:pPr algn="ctr"/>
            <a:r>
              <a:rPr lang="tr-TR" sz="2000" dirty="0" smtClean="0"/>
              <a:t>%1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7240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 smtClean="0"/>
              <a:t>Filter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" y="1889880"/>
            <a:ext cx="8065362" cy="32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 smtClean="0"/>
              <a:t>Capacitor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6" y="1403365"/>
            <a:ext cx="5406765" cy="127889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56" y="2877193"/>
            <a:ext cx="5406765" cy="127784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58" y="4349966"/>
            <a:ext cx="5406764" cy="124227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94885" y="1656141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C</a:t>
            </a:r>
            <a:endParaRPr lang="tr-TR" sz="12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19269" y="3230910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C-R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237430" y="5905763"/>
            <a:ext cx="666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Output</a:t>
            </a:r>
            <a:r>
              <a:rPr lang="tr-TR" sz="2400" dirty="0" smtClean="0"/>
              <a:t> </a:t>
            </a:r>
            <a:r>
              <a:rPr lang="tr-TR" sz="2400" dirty="0" err="1" smtClean="0"/>
              <a:t>voltages</a:t>
            </a:r>
            <a:r>
              <a:rPr lang="tr-TR" sz="2400" dirty="0" smtClean="0"/>
              <a:t> </a:t>
            </a:r>
            <a:r>
              <a:rPr lang="tr-TR" sz="2400" dirty="0" err="1" smtClean="0"/>
              <a:t>seen</a:t>
            </a:r>
            <a:r>
              <a:rPr lang="tr-TR" sz="2400" dirty="0" smtClean="0"/>
              <a:t> at </a:t>
            </a:r>
            <a:r>
              <a:rPr lang="tr-TR" sz="2400" dirty="0" err="1" smtClean="0"/>
              <a:t>secondary</a:t>
            </a:r>
            <a:r>
              <a:rPr lang="tr-TR" sz="2400" dirty="0" smtClean="0"/>
              <a:t> </a:t>
            </a:r>
            <a:r>
              <a:rPr lang="tr-TR" sz="2400" dirty="0" err="1" smtClean="0"/>
              <a:t>terminals</a:t>
            </a:r>
            <a:endParaRPr lang="tr-TR" sz="1000" dirty="0"/>
          </a:p>
        </p:txBody>
      </p:sp>
      <p:pic>
        <p:nvPicPr>
          <p:cNvPr id="2050" name="Picture 2" descr="https://lh7-us.googleusercontent.com/YdzJlbRNjZRCSo2FJEFlCgby3IY6AtzsXGq1XlxD5JEgSd50joNTIzP87eVoEfwoZQEVXJvOktUahb3E8F_nUs0QQyL78B4o21_BDZ7YCKukUvB9qAWrc6et9GFXqudQFNbFV0s_g8-Nokw6oNVyjDOywQ=s20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34352" y="3122927"/>
            <a:ext cx="3946137" cy="5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165315" y="4941197"/>
            <a:ext cx="154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C-R-L</a:t>
            </a:r>
            <a:endParaRPr lang="tr-TR" sz="1100" dirty="0"/>
          </a:p>
        </p:txBody>
      </p:sp>
      <p:sp>
        <p:nvSpPr>
          <p:cNvPr id="7" name="Oval 6"/>
          <p:cNvSpPr/>
          <p:nvPr/>
        </p:nvSpPr>
        <p:spPr>
          <a:xfrm>
            <a:off x="7986409" y="1284051"/>
            <a:ext cx="243191" cy="243192"/>
          </a:xfrm>
          <a:prstGeom prst="ellipse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7985824" y="5302236"/>
            <a:ext cx="243191" cy="243192"/>
          </a:xfrm>
          <a:prstGeom prst="ellipse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4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Auxiliary</a:t>
            </a:r>
            <a:r>
              <a:rPr lang="tr-TR" b="1" dirty="0"/>
              <a:t> </a:t>
            </a:r>
            <a:r>
              <a:rPr lang="tr-TR" b="1" dirty="0" err="1" smtClean="0"/>
              <a:t>Supply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4" y="1714967"/>
            <a:ext cx="6009908" cy="39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9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Indicator</a:t>
            </a:r>
            <a:r>
              <a:rPr lang="tr-TR" b="1" dirty="0"/>
              <a:t> </a:t>
            </a:r>
            <a:r>
              <a:rPr lang="tr-TR" b="1" dirty="0" err="1"/>
              <a:t>LEDs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8" y="1668070"/>
            <a:ext cx="8321598" cy="35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3682" r="1660" b="5696"/>
          <a:stretch/>
        </p:blipFill>
        <p:spPr>
          <a:xfrm>
            <a:off x="778213" y="1939365"/>
            <a:ext cx="7519481" cy="4071194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588824" y="1369143"/>
            <a:ext cx="27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dirty="0" err="1"/>
              <a:t>Vin</a:t>
            </a:r>
            <a:r>
              <a:rPr lang="tr-TR" dirty="0"/>
              <a:t> = {20, 25, 30, 35, 40}V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223292" y="1369143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err="1"/>
              <a:t>Vbat</a:t>
            </a:r>
            <a:r>
              <a:rPr lang="tr-TR" dirty="0"/>
              <a:t> = {11, 12, 13}V</a:t>
            </a:r>
          </a:p>
        </p:txBody>
      </p:sp>
      <p:cxnSp>
        <p:nvCxnSpPr>
          <p:cNvPr id="15" name="Düz Ok Bağlayıcısı 14"/>
          <p:cNvCxnSpPr>
            <a:stCxn id="9" idx="3"/>
            <a:endCxn id="10" idx="1"/>
          </p:cNvCxnSpPr>
          <p:nvPr/>
        </p:nvCxnSpPr>
        <p:spPr>
          <a:xfrm>
            <a:off x="4299246" y="1553809"/>
            <a:ext cx="924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6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Detailed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6" y="1384299"/>
            <a:ext cx="7144428" cy="49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"/>
          </p:nvPr>
        </p:nvSpPr>
        <p:spPr>
          <a:xfrm>
            <a:off x="402220" y="4158359"/>
            <a:ext cx="8339560" cy="140430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About</a:t>
            </a:r>
            <a:r>
              <a:rPr lang="tr-TR" sz="3200" dirty="0">
                <a:solidFill>
                  <a:schemeClr val="tx1"/>
                </a:solidFill>
              </a:rPr>
              <a:t> %75-80 </a:t>
            </a:r>
            <a:r>
              <a:rPr lang="tr-TR" sz="3200" dirty="0" err="1">
                <a:solidFill>
                  <a:schemeClr val="tx1"/>
                </a:solidFill>
              </a:rPr>
              <a:t>efficiency</a:t>
            </a:r>
            <a:r>
              <a:rPr lang="tr-TR" sz="3200" dirty="0">
                <a:solidFill>
                  <a:schemeClr val="tx1"/>
                </a:solidFill>
              </a:rPr>
              <a:t> is </a:t>
            </a:r>
            <a:r>
              <a:rPr lang="tr-TR" sz="3200" dirty="0" err="1" smtClean="0">
                <a:solidFill>
                  <a:schemeClr val="tx1"/>
                </a:solidFill>
              </a:rPr>
              <a:t>expected</a:t>
            </a:r>
            <a:endParaRPr lang="tr-TR" sz="32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 smtClean="0">
                <a:solidFill>
                  <a:schemeClr val="tx1"/>
                </a:solidFill>
              </a:rPr>
              <a:t>Ratings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are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acceptable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The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snubber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works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properly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 smtClean="0">
                <a:solidFill>
                  <a:schemeClr val="tx1"/>
                </a:solidFill>
              </a:rPr>
              <a:t>Voltage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regulations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are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satisfied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accent4"/>
              </a:solidFill>
            </a:endParaRPr>
          </a:p>
          <a:p>
            <a:endParaRPr lang="tr-TR" sz="4400" dirty="0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8AB7-CBE6-594D-DC48-EB016695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5227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MOSFET: </a:t>
            </a:r>
            <a:r>
              <a:rPr lang="tr-TR" dirty="0">
                <a:hlinkClick r:id="rId2"/>
              </a:rPr>
              <a:t>IRFU3710ZPbF</a:t>
            </a:r>
            <a:endParaRPr lang="tr-TR" sz="1200" dirty="0"/>
          </a:p>
          <a:p>
            <a:r>
              <a:rPr lang="tr-TR" dirty="0"/>
              <a:t>          </a:t>
            </a:r>
            <a:r>
              <a:rPr lang="tr-TR" dirty="0" err="1"/>
              <a:t>I</a:t>
            </a:r>
            <a:r>
              <a:rPr lang="tr-TR" baseline="-25000" dirty="0" err="1"/>
              <a:t>D,max</a:t>
            </a:r>
            <a:r>
              <a:rPr lang="tr-TR" baseline="-25000" dirty="0"/>
              <a:t> </a:t>
            </a:r>
            <a:r>
              <a:rPr lang="tr-TR" dirty="0"/>
              <a:t>≈ 10A</a:t>
            </a:r>
          </a:p>
          <a:p>
            <a:r>
              <a:rPr lang="tr-TR" dirty="0"/>
              <a:t>         </a:t>
            </a:r>
            <a:r>
              <a:rPr lang="tr-TR" dirty="0" err="1"/>
              <a:t>V</a:t>
            </a:r>
            <a:r>
              <a:rPr lang="tr-TR" baseline="-25000" dirty="0" err="1"/>
              <a:t>DS,max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27038-61FE-9A1E-E3C4-23C127A6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2653"/>
              </p:ext>
            </p:extLst>
          </p:nvPr>
        </p:nvGraphicFramePr>
        <p:xfrm>
          <a:off x="628652" y="3065463"/>
          <a:ext cx="817244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2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62361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1170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56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100°C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,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39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Gate-to-Source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±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DS(on)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Drain-to-Source On-Resistance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18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</a:t>
                      </a:r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GS(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 Threshold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4.0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f</a:t>
                      </a:r>
                      <a:endParaRPr lang="en-US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42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348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C0AFA8-FFC6-BDDA-6BAD-73F3046B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413670"/>
            <a:ext cx="4822028" cy="142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02D16-91EF-7B5E-7EAB-7561386B9AE8}"/>
              </a:ext>
            </a:extLst>
          </p:cNvPr>
          <p:cNvSpPr txBox="1"/>
          <p:nvPr/>
        </p:nvSpPr>
        <p:spPr>
          <a:xfrm>
            <a:off x="8734427" y="6101319"/>
            <a:ext cx="5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3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 err="1"/>
              <a:t>Table</a:t>
            </a:r>
            <a:r>
              <a:rPr lang="tr-TR" b="1" dirty="0"/>
              <a:t> of </a:t>
            </a:r>
            <a:r>
              <a:rPr lang="tr-TR" b="1" dirty="0" err="1"/>
              <a:t>Contents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Design </a:t>
            </a:r>
            <a:r>
              <a:rPr lang="tr-TR" sz="2400" dirty="0" err="1"/>
              <a:t>Criteria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Topology</a:t>
            </a:r>
            <a:r>
              <a:rPr lang="tr-TR" sz="2400" dirty="0"/>
              <a:t> &amp; Design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Magnetic</a:t>
            </a:r>
            <a:r>
              <a:rPr lang="tr-TR" sz="2400" dirty="0"/>
              <a:t> Design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Simulation</a:t>
            </a:r>
            <a:r>
              <a:rPr lang="tr-TR" sz="2400" dirty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Component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0C1-1201-8EB2-2EAF-0145ECA6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860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D2A-699F-5E43-2A9F-FAE42133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0834"/>
            <a:ext cx="8229600" cy="5197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Diode</a:t>
            </a:r>
            <a:r>
              <a:rPr lang="tr-TR" b="1" dirty="0"/>
              <a:t>: </a:t>
            </a:r>
            <a:r>
              <a:rPr lang="tr-TR" sz="1800" dirty="0">
                <a:hlinkClick r:id="rId2"/>
              </a:rPr>
              <a:t>DSA30C100PB</a:t>
            </a:r>
            <a:r>
              <a:rPr lang="tr-TR" dirty="0"/>
              <a:t>  </a:t>
            </a:r>
            <a:r>
              <a:rPr lang="tr-TR" sz="1800" dirty="0"/>
              <a:t>(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snubber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secondary</a:t>
            </a:r>
            <a:r>
              <a:rPr lang="tr-TR" sz="1800" dirty="0"/>
              <a:t> </a:t>
            </a:r>
            <a:r>
              <a:rPr lang="tr-TR" sz="1800" dirty="0" err="1"/>
              <a:t>side</a:t>
            </a:r>
            <a:r>
              <a:rPr lang="tr-T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/>
              <a:t>Schottky</a:t>
            </a:r>
            <a:r>
              <a:rPr lang="tr-TR" sz="1800" dirty="0"/>
              <a:t> </a:t>
            </a:r>
            <a:r>
              <a:rPr lang="tr-TR" sz="1800" dirty="0" err="1"/>
              <a:t>diode</a:t>
            </a:r>
            <a:r>
              <a:rPr lang="tr-TR" sz="1800" dirty="0"/>
              <a:t> is </a:t>
            </a:r>
            <a:r>
              <a:rPr lang="tr-TR" sz="1800" dirty="0" err="1"/>
              <a:t>chosen</a:t>
            </a:r>
            <a:r>
              <a:rPr lang="tr-TR" sz="1800" dirty="0"/>
              <a:t> </a:t>
            </a:r>
            <a:r>
              <a:rPr lang="tr-TR" sz="1800" dirty="0" err="1"/>
              <a:t>due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speed</a:t>
            </a:r>
            <a:r>
              <a:rPr lang="tr-TR" sz="1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8ECD2-AFC0-4F88-6889-42707CE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1300-4FFD-B7BD-A18D-A12389E155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18AF1-D799-42A2-3456-778569BBECE5}"/>
              </a:ext>
            </a:extLst>
          </p:cNvPr>
          <p:cNvSpPr txBox="1"/>
          <p:nvPr/>
        </p:nvSpPr>
        <p:spPr>
          <a:xfrm>
            <a:off x="1857374" y="2082441"/>
            <a:ext cx="1390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Snubber</a:t>
            </a:r>
            <a:r>
              <a:rPr lang="tr-TR" dirty="0"/>
              <a:t>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8A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A7548-C2FA-FF22-9C55-3AE605CAF493}"/>
              </a:ext>
            </a:extLst>
          </p:cNvPr>
          <p:cNvSpPr txBox="1"/>
          <p:nvPr/>
        </p:nvSpPr>
        <p:spPr>
          <a:xfrm>
            <a:off x="5457824" y="2068243"/>
            <a:ext cx="1695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Secondary</a:t>
            </a:r>
            <a:r>
              <a:rPr lang="tr-TR" dirty="0"/>
              <a:t> Side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9.5A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62V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15DBEA-BC9E-B298-A4BB-C09ABA47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95804"/>
              </p:ext>
            </p:extLst>
          </p:nvPr>
        </p:nvGraphicFramePr>
        <p:xfrm>
          <a:off x="628652" y="3158715"/>
          <a:ext cx="8229600" cy="32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87973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62009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41932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RRM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max. repetitive reverse blocking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100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baseline="-25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0.91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0.73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baseline="-25000" dirty="0">
                          <a:latin typeface="Century Gothic" panose="020B0502020202020204" pitchFamily="34" charset="0"/>
                        </a:rPr>
                        <a:t>FAV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average forward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15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C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junction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146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pF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reverse current, drain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250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2E45-7A84-B1EC-A0D8-D25EAA31103F}"/>
              </a:ext>
            </a:extLst>
          </p:cNvPr>
          <p:cNvSpPr txBox="1"/>
          <p:nvPr/>
        </p:nvSpPr>
        <p:spPr>
          <a:xfrm>
            <a:off x="8772527" y="609898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79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F2C-2602-AB8B-3655-FBB7FA3A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428D-D901-4510-E536-E1037144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Inductance</a:t>
            </a:r>
            <a:r>
              <a:rPr lang="tr-TR" b="1" dirty="0"/>
              <a:t>: </a:t>
            </a:r>
            <a:r>
              <a:rPr lang="en-US" dirty="0">
                <a:hlinkClick r:id="rId2"/>
              </a:rPr>
              <a:t>SRI1209-100M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E793-26BD-1FAA-42A7-EE954AD7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376C-FA04-BDAE-DAF5-0C40F9361B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4F0D8-B027-94CD-982D-CE0610D5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39954"/>
              </p:ext>
            </p:extLst>
          </p:nvPr>
        </p:nvGraphicFramePr>
        <p:xfrm>
          <a:off x="628653" y="2655664"/>
          <a:ext cx="3943347" cy="154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73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1191462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965512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91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L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 ±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µH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721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sz="1800" baseline="-25000" dirty="0">
                          <a:latin typeface="Century Gothic" panose="020B0502020202020204" pitchFamily="34" charset="0"/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DC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A441A4-D69A-C6A3-6275-A5B1EB7C587B}"/>
              </a:ext>
            </a:extLst>
          </p:cNvPr>
          <p:cNvSpPr txBox="1"/>
          <p:nvPr/>
        </p:nvSpPr>
        <p:spPr>
          <a:xfrm>
            <a:off x="876301" y="4374433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entury Gothic" panose="020B0502020202020204" pitchFamily="34" charset="0"/>
              </a:rPr>
              <a:t>Test </a:t>
            </a:r>
            <a:r>
              <a:rPr lang="tr-TR" dirty="0" err="1">
                <a:latin typeface="Century Gothic" panose="020B0502020202020204" pitchFamily="34" charset="0"/>
              </a:rPr>
              <a:t>Conditions</a:t>
            </a:r>
            <a:r>
              <a:rPr lang="tr-TR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KHZ / 0.25V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D12E2-4585-793E-0FF6-36D92942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0"/>
          <a:stretch/>
        </p:blipFill>
        <p:spPr>
          <a:xfrm>
            <a:off x="4935944" y="2228850"/>
            <a:ext cx="4169957" cy="30029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7F7F8-E47D-1D61-0D57-91AF02AFAFE6}"/>
              </a:ext>
            </a:extLst>
          </p:cNvPr>
          <p:cNvCxnSpPr>
            <a:cxnSpLocks/>
          </p:cNvCxnSpPr>
          <p:nvPr/>
        </p:nvCxnSpPr>
        <p:spPr>
          <a:xfrm flipV="1">
            <a:off x="5554980" y="4927131"/>
            <a:ext cx="434340" cy="43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84E60-3698-9CA5-F4E6-6D890DF44C8D}"/>
              </a:ext>
            </a:extLst>
          </p:cNvPr>
          <p:cNvSpPr txBox="1"/>
          <p:nvPr/>
        </p:nvSpPr>
        <p:spPr>
          <a:xfrm>
            <a:off x="4564380" y="5341453"/>
            <a:ext cx="149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Output</a:t>
            </a:r>
            <a:endParaRPr lang="tr-TR" dirty="0"/>
          </a:p>
          <a:p>
            <a:pPr algn="ctr"/>
            <a:r>
              <a:rPr lang="tr-TR" dirty="0" err="1"/>
              <a:t>Current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2402C-524D-9CD7-510E-EBA910525E45}"/>
              </a:ext>
            </a:extLst>
          </p:cNvPr>
          <p:cNvSpPr txBox="1"/>
          <p:nvPr/>
        </p:nvSpPr>
        <p:spPr>
          <a:xfrm>
            <a:off x="8624890" y="6101319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5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33A8-DB3B-11C8-51C5-1C12CE3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6688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8CB7-D499-BF35-CE7F-DF9B6BFD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7A-CA05-A88A-4E98-9BDC71EB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BCCA-60CE-1596-2A32-179A47C22E28}"/>
              </a:ext>
            </a:extLst>
          </p:cNvPr>
          <p:cNvSpPr txBox="1"/>
          <p:nvPr/>
        </p:nvSpPr>
        <p:spPr>
          <a:xfrm>
            <a:off x="11953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Input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2"/>
              </a:rPr>
              <a:t>PKLH-063V471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63V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920B1-9DA8-650A-959A-1A004CD24599}"/>
              </a:ext>
            </a:extLst>
          </p:cNvPr>
          <p:cNvSpPr txBox="1"/>
          <p:nvPr/>
        </p:nvSpPr>
        <p:spPr>
          <a:xfrm>
            <a:off x="53482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Output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3"/>
              </a:rPr>
              <a:t>PKLH-016V471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16V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F265D-4061-6932-1578-50CDFFE3B007}"/>
              </a:ext>
            </a:extLst>
          </p:cNvPr>
          <p:cNvSpPr txBox="1"/>
          <p:nvPr/>
        </p:nvSpPr>
        <p:spPr>
          <a:xfrm>
            <a:off x="1195386" y="354394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Current</a:t>
            </a:r>
            <a:r>
              <a:rPr lang="tr-TR" b="1" dirty="0">
                <a:latin typeface="Century Gothic" panose="020B0502020202020204" pitchFamily="34" charset="0"/>
              </a:rPr>
              <a:t> Sensor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4"/>
              </a:rPr>
              <a:t>ACS712-30A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ED052-71EC-145A-A3EE-3E0E3568AA10}"/>
              </a:ext>
            </a:extLst>
          </p:cNvPr>
          <p:cNvSpPr txBox="1"/>
          <p:nvPr/>
        </p:nvSpPr>
        <p:spPr>
          <a:xfrm>
            <a:off x="5348285" y="3247980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latin typeface="Century Gothic" panose="020B0502020202020204" pitchFamily="34" charset="0"/>
              </a:rPr>
              <a:t>Control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5"/>
              </a:rPr>
              <a:t>UC3845AN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 err="1">
                <a:latin typeface="Century Gothic" panose="020B0502020202020204" pitchFamily="34" charset="0"/>
              </a:rPr>
              <a:t>Due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to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duty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cycle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limiting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behaviour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44D48-8664-3C59-4B5B-538F2F9F8C09}"/>
              </a:ext>
            </a:extLst>
          </p:cNvPr>
          <p:cNvSpPr txBox="1"/>
          <p:nvPr/>
        </p:nvSpPr>
        <p:spPr>
          <a:xfrm>
            <a:off x="1290635" y="578901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various</a:t>
            </a:r>
            <a:r>
              <a:rPr lang="tr-TR" sz="2400" b="1" dirty="0"/>
              <a:t> </a:t>
            </a:r>
            <a:r>
              <a:rPr lang="tr-TR" sz="2400" b="1" dirty="0" err="1"/>
              <a:t>resistors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A3AA-B171-005B-0F3B-E2AF54F3A16E}"/>
              </a:ext>
            </a:extLst>
          </p:cNvPr>
          <p:cNvSpPr txBox="1"/>
          <p:nvPr/>
        </p:nvSpPr>
        <p:spPr>
          <a:xfrm>
            <a:off x="8462962" y="6071275"/>
            <a:ext cx="11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6-9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3D84-8E67-8105-B98C-EC7338C2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9333-F19F-7D7B-8D1E-0E10D0BE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Optocoupler</a:t>
            </a:r>
            <a:r>
              <a:rPr lang="tr-TR" sz="2400" dirty="0"/>
              <a:t> Design </a:t>
            </a:r>
            <a:r>
              <a:rPr lang="tr-TR" sz="2400" dirty="0" err="1"/>
              <a:t>Finalization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Design </a:t>
            </a:r>
            <a:r>
              <a:rPr lang="tr-TR" sz="2400" dirty="0" err="1"/>
              <a:t>Implementation</a:t>
            </a:r>
            <a:r>
              <a:rPr lang="tr-TR" sz="2400" dirty="0"/>
              <a:t> on </a:t>
            </a:r>
            <a:r>
              <a:rPr lang="tr-TR" sz="2400" dirty="0" err="1"/>
              <a:t>Stripboard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Thermal</a:t>
            </a:r>
            <a:r>
              <a:rPr lang="tr-TR" sz="2400" dirty="0"/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PCB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Case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23163-8AE7-8A13-9ABD-4A71685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6A32-758C-8F40-60F2-52CFC64AD8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3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EC5B5-EE57-4320-BA31-24C9A9A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B93173-E600-DC26-F85A-D7D9F612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2AD0-3131-6B41-20D3-267C71475E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379D2-1248-5B41-F5CF-6F4B8BAA102C}"/>
              </a:ext>
            </a:extLst>
          </p:cNvPr>
          <p:cNvSpPr txBox="1"/>
          <p:nvPr/>
        </p:nvSpPr>
        <p:spPr>
          <a:xfrm>
            <a:off x="457200" y="2037606"/>
            <a:ext cx="7524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[1] W. (n.d.). Round Wire ac Resistance Calculator. https://chemandy.com/calculators/round-wireac-resistance-calculator.htm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[2]“Magnetics - Ferrite Core Loss Calculator.” https://www.mag-inc.com/Design/DesignTools/Ferrite-Core-Loss-Calculator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[3] https://cdn.ozdisan.com/ETicaret_Dosya/652386_243124.pdf [4]https://cdn.ozdisan.com/ETicaret_Dosya/483083_5853486.pdf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[5] https://pdf.direnc.net/upload/10uh-12x12-datasheet.pdf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[6] https://cdn.ozdisan.com/ETicaret_Dosya/465839_6115297.pdf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[7]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https://cdn.ozdisan.com/ETicaret_Dosya/342170_703953.pdf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[8] https://pdf.direnc.net/upload/acs712-datasheet.pdf</a:t>
            </a:r>
          </a:p>
          <a:p>
            <a:r>
              <a:rPr lang="tr-TR" dirty="0">
                <a:latin typeface="Century Gothic" panose="020B0502020202020204" pitchFamily="34" charset="0"/>
              </a:rPr>
              <a:t>[9] https://cdn.ozdisan.com/ETicaret_Dosya/501245_5372110.pdf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83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8205B-094B-42C0-0932-7ED63961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C6090-8308-2461-1B0E-B2BD7658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73348"/>
            <a:ext cx="8229600" cy="114300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of …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528E-4D8C-D14B-7EF6-4FFC4BF3D4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Powerlab - Team">
            <a:extLst>
              <a:ext uri="{FF2B5EF4-FFF2-40B4-BE49-F238E27FC236}">
                <a16:creationId xmlns:a16="http://schemas.microsoft.com/office/drawing/2014/main" id="{46C9797A-9720-CF7A-9AC6-400F6BFE0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65" y="1636511"/>
            <a:ext cx="4448073" cy="44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5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1. Design </a:t>
            </a:r>
            <a:r>
              <a:rPr lang="tr-TR" b="1" dirty="0" err="1"/>
              <a:t>Criteria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Minimum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20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Maximum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40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12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Power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60 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 Peak-to-Peak Ripple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Line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Load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  <a:endParaRPr lang="tr-TR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tr-TR" sz="24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Isolated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Converter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Close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Loop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Feedback</a:t>
            </a:r>
            <a:endParaRPr lang="en-US" sz="2400" b="1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Flyback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Converter: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low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 power applications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(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up to 100 Watts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Forward</a:t>
            </a:r>
            <a:r>
              <a:rPr lang="tr-TR" sz="2400" b="1" dirty="0"/>
              <a:t> Converter: </a:t>
            </a:r>
            <a:r>
              <a:rPr lang="en-US" sz="2400" dirty="0"/>
              <a:t>50 Watts to a couple of hundred watts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Push</a:t>
            </a:r>
            <a:r>
              <a:rPr lang="tr-TR" sz="2400" b="1" dirty="0"/>
              <a:t> </a:t>
            </a:r>
            <a:r>
              <a:rPr lang="tr-TR" sz="2400" b="1" dirty="0" err="1"/>
              <a:t>Pull</a:t>
            </a:r>
            <a:r>
              <a:rPr lang="tr-TR" sz="2400" b="1" dirty="0"/>
              <a:t> Converter: </a:t>
            </a:r>
            <a:r>
              <a:rPr lang="en-US" sz="2400" dirty="0"/>
              <a:t>medium power levels (100 Watts to a few kilowatts)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Half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Full Bridge Converter: </a:t>
            </a:r>
            <a:r>
              <a:rPr lang="en-US" sz="2400" dirty="0"/>
              <a:t>medium to high power ranges (100 Watts to over 500 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</a:t>
            </a:r>
            <a:r>
              <a:rPr lang="tr-TR" sz="2400" dirty="0" err="1"/>
              <a:t>Pull</a:t>
            </a:r>
            <a:r>
              <a:rPr lang="tr-TR" sz="2400" dirty="0"/>
              <a:t>, </a:t>
            </a:r>
            <a:r>
              <a:rPr lang="tr-TR" sz="2400" dirty="0" err="1"/>
              <a:t>Half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Full Bridge </a:t>
            </a:r>
            <a:r>
              <a:rPr lang="tr-TR" sz="2400" dirty="0" err="1"/>
              <a:t>Convertes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b="1" dirty="0" err="1"/>
              <a:t>overdesign</a:t>
            </a:r>
            <a:r>
              <a:rPr lang="tr-TR" sz="2400" dirty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7964"/>
            <a:ext cx="4040188" cy="659352"/>
          </a:xfrm>
        </p:spPr>
        <p:txBody>
          <a:bodyPr/>
          <a:lstStyle/>
          <a:p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3398"/>
            <a:ext cx="4041775" cy="654843"/>
          </a:xfrm>
        </p:spPr>
        <p:txBody>
          <a:bodyPr/>
          <a:lstStyle/>
          <a:p>
            <a:r>
              <a:rPr lang="tr-TR" dirty="0" err="1"/>
              <a:t>Forward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61639"/>
            <a:ext cx="4040188" cy="384572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components</a:t>
            </a:r>
            <a:r>
              <a:rPr lang="tr-TR" dirty="0">
                <a:solidFill>
                  <a:schemeClr val="accent4"/>
                </a:solidFill>
              </a:rPr>
              <a:t> (</a:t>
            </a:r>
            <a:r>
              <a:rPr lang="tr-TR" dirty="0" err="1">
                <a:solidFill>
                  <a:schemeClr val="accent4"/>
                </a:solidFill>
              </a:rPr>
              <a:t>only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transformer</a:t>
            </a:r>
            <a:r>
              <a:rPr lang="tr-TR" dirty="0">
                <a:solidFill>
                  <a:schemeClr val="accent4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resetting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the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core’s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flux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Easiest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to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design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Leakage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regulation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476900"/>
            <a:ext cx="4041775" cy="384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Restriction</a:t>
            </a:r>
            <a:r>
              <a:rPr lang="tr-TR" dirty="0">
                <a:solidFill>
                  <a:srgbClr val="FF0000"/>
                </a:solidFill>
              </a:rPr>
              <a:t> on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components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transformer</a:t>
            </a:r>
            <a:r>
              <a:rPr lang="tr-TR" dirty="0">
                <a:solidFill>
                  <a:srgbClr val="FF0000"/>
                </a:solidFill>
              </a:rPr>
              <a:t> &amp; </a:t>
            </a:r>
            <a:r>
              <a:rPr lang="tr-TR" dirty="0" err="1">
                <a:solidFill>
                  <a:srgbClr val="FF0000"/>
                </a:solidFill>
              </a:rPr>
              <a:t>inductor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Resetting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core’s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flux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Harder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design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Magnetizing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ripple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and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better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regulation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1409"/>
            <a:ext cx="4040188" cy="659352"/>
          </a:xfrm>
        </p:spPr>
        <p:txBody>
          <a:bodyPr/>
          <a:lstStyle/>
          <a:p>
            <a:pPr algn="ctr"/>
            <a:r>
              <a:rPr lang="tr-TR" dirty="0" err="1"/>
              <a:t>Single</a:t>
            </a:r>
            <a:r>
              <a:rPr lang="tr-TR" dirty="0"/>
              <a:t>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2150" y="1864968"/>
            <a:ext cx="4041775" cy="654843"/>
          </a:xfrm>
        </p:spPr>
        <p:txBody>
          <a:bodyPr/>
          <a:lstStyle/>
          <a:p>
            <a:pPr algn="ctr"/>
            <a:r>
              <a:rPr lang="tr-TR" dirty="0"/>
              <a:t>Two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133683"/>
            <a:ext cx="3832698" cy="189635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Simplicity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Snubber</a:t>
            </a:r>
            <a:r>
              <a:rPr lang="tr-TR" dirty="0">
                <a:solidFill>
                  <a:srgbClr val="FF0000"/>
                </a:solidFill>
              </a:rPr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275" y="3052259"/>
            <a:ext cx="3925044" cy="2279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D &lt; 0.5 </a:t>
            </a:r>
            <a:r>
              <a:rPr lang="tr-TR" dirty="0" err="1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CCM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Complexity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high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side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switch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High </a:t>
            </a:r>
            <a:r>
              <a:rPr lang="tr-TR" dirty="0" err="1">
                <a:solidFill>
                  <a:srgbClr val="FF0000"/>
                </a:solidFill>
              </a:rPr>
              <a:t>input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capacitance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41D2-AEBF-0F02-E1DD-FE5D8E23551E}"/>
              </a:ext>
            </a:extLst>
          </p:cNvPr>
          <p:cNvSpPr txBox="1"/>
          <p:nvPr/>
        </p:nvSpPr>
        <p:spPr>
          <a:xfrm>
            <a:off x="2794758" y="5510622"/>
            <a:ext cx="404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Century Gothic" panose="020B0502020202020204" pitchFamily="34" charset="0"/>
              </a:rPr>
              <a:t>Target</a:t>
            </a:r>
            <a:r>
              <a:rPr lang="tr-TR" sz="2000" dirty="0"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</a:rPr>
              <a:t>Efficiency</a:t>
            </a:r>
            <a:r>
              <a:rPr lang="tr-TR" sz="2000" dirty="0">
                <a:latin typeface="Century Gothic" panose="020B0502020202020204" pitchFamily="34" charset="0"/>
              </a:rPr>
              <a:t> = %80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 </a:t>
            </a:r>
            <a:r>
              <a:rPr lang="tr-TR" sz="22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DCM: </a:t>
            </a:r>
            <a:r>
              <a:rPr lang="tr-TR" sz="220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Less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ripple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worse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core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utilization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Analytically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easy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nonlineer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Bode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plot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Switching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Frequency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90 kHz.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1" dirty="0" err="1">
                <a:highlight>
                  <a:srgbClr val="FFFFFF"/>
                </a:highlight>
              </a:rPr>
              <a:t>Turns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Ratio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and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Duty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Cycle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Range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0.23&lt;D&lt;0.375  N=1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66F5529-80FF-9349-85FE-EB600444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428999"/>
            <a:ext cx="3715034" cy="236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610B2-B814-93BB-B00F-76B81D30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09" y="3016279"/>
            <a:ext cx="4768777" cy="357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6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Lm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Determination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276B975-8061-9DE4-785A-2B804EA2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7" y="2835512"/>
            <a:ext cx="3570051" cy="356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/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0.238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𝑘𝐻𝑧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9.6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/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blipFill>
                <a:blip r:embed="rId4"/>
                <a:stretch>
                  <a:fillRect l="-7111" t="-25000" r="-2667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3C6A786-747A-E4AE-B888-7AAAB2E0C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00" y="2835511"/>
            <a:ext cx="4776282" cy="3580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5220</TotalTime>
  <Words>1252</Words>
  <Application>Microsoft Office PowerPoint</Application>
  <PresentationFormat>Ekran Gösterisi (4:3)</PresentationFormat>
  <Paragraphs>353</Paragraphs>
  <Slides>36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ヒラギノ角ゴ Pro W3</vt:lpstr>
      <vt:lpstr>Flow</vt:lpstr>
      <vt:lpstr>PowerPoint Sunusu</vt:lpstr>
      <vt:lpstr>PowerPoint Sunusu</vt:lpstr>
      <vt:lpstr>Table of Contents</vt:lpstr>
      <vt:lpstr>1. Design Criteria</vt:lpstr>
      <vt:lpstr>2. Topology &amp; Design Selection </vt:lpstr>
      <vt:lpstr>2. Topology &amp; Design Selection </vt:lpstr>
      <vt:lpstr>2. Topology &amp; Design Selection </vt:lpstr>
      <vt:lpstr>2. Topology &amp; Design Selection 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4. Simulation Results:Block diagram</vt:lpstr>
      <vt:lpstr>4. Simulation Results:Block diagram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Simulation Results: Summary</vt:lpstr>
      <vt:lpstr>4. Simulation Results: Detailed results</vt:lpstr>
      <vt:lpstr>4. Simulation Results: Summary</vt:lpstr>
      <vt:lpstr>5. Component Selection</vt:lpstr>
      <vt:lpstr>5. Component Selection</vt:lpstr>
      <vt:lpstr>5. Component Selection</vt:lpstr>
      <vt:lpstr>5. Component Selection</vt:lpstr>
      <vt:lpstr>6. Future Work</vt:lpstr>
      <vt:lpstr>6. References</vt:lpstr>
      <vt:lpstr>In memory of …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Levovo20x</cp:lastModifiedBy>
  <cp:revision>333</cp:revision>
  <cp:lastPrinted>2013-02-15T02:19:28Z</cp:lastPrinted>
  <dcterms:created xsi:type="dcterms:W3CDTF">2013-02-15T04:31:56Z</dcterms:created>
  <dcterms:modified xsi:type="dcterms:W3CDTF">2024-04-24T06:54:12Z</dcterms:modified>
</cp:coreProperties>
</file>