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9" r:id="rId1"/>
    <p:sldMasterId id="2147483761" r:id="rId2"/>
  </p:sldMasterIdLst>
  <p:sldIdLst>
    <p:sldId id="256" r:id="rId3"/>
    <p:sldId id="266" r:id="rId4"/>
    <p:sldId id="258" r:id="rId5"/>
    <p:sldId id="259" r:id="rId6"/>
    <p:sldId id="271" r:id="rId7"/>
    <p:sldId id="261" r:id="rId8"/>
    <p:sldId id="262" r:id="rId9"/>
    <p:sldId id="263" r:id="rId10"/>
    <p:sldId id="272" r:id="rId11"/>
    <p:sldId id="274" r:id="rId12"/>
    <p:sldId id="257" r:id="rId13"/>
    <p:sldId id="267" r:id="rId14"/>
    <p:sldId id="268" r:id="rId15"/>
    <p:sldId id="270" r:id="rId16"/>
    <p:sldId id="265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8E4573-C19D-48BE-B3E1-0131C8FC26CA}">
          <p14:sldIdLst>
            <p14:sldId id="256"/>
            <p14:sldId id="266"/>
            <p14:sldId id="258"/>
            <p14:sldId id="259"/>
            <p14:sldId id="271"/>
            <p14:sldId id="261"/>
            <p14:sldId id="262"/>
            <p14:sldId id="263"/>
            <p14:sldId id="272"/>
            <p14:sldId id="274"/>
          </p14:sldIdLst>
        </p14:section>
        <p14:section name="Backup" id="{9D1F92C6-7ADC-4E42-92A1-01BF5F2AE4BA}">
          <p14:sldIdLst>
            <p14:sldId id="257"/>
            <p14:sldId id="267"/>
            <p14:sldId id="268"/>
            <p14:sldId id="270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4C3A"/>
    <a:srgbClr val="254814"/>
    <a:srgbClr val="00CC66"/>
    <a:srgbClr val="33CC33"/>
    <a:srgbClr val="6BC2ED"/>
    <a:srgbClr val="A7CCDF"/>
    <a:srgbClr val="019ADD"/>
    <a:srgbClr val="595959"/>
    <a:srgbClr val="0779B7"/>
    <a:srgbClr val="006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BEA74E-070F-281A-0E8B-5F4B7270AF16}" v="866" dt="2020-04-25T16:02:40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>
        <p:scale>
          <a:sx n="60" d="100"/>
          <a:sy n="60" d="100"/>
        </p:scale>
        <p:origin x="1550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646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514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6834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3225800"/>
            <a:ext cx="12192000" cy="363220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895"/>
            <a:endParaRPr lang="en-US" sz="23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4987990"/>
            <a:ext cx="10363200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50936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64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9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696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896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2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4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6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8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1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534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95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37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16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59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66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50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90600"/>
            <a:ext cx="10972801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Subtitle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0790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230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3050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4266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4" y="1435103"/>
            <a:ext cx="4011084" cy="4691063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843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2"/>
            <a:ext cx="7315200" cy="566739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266"/>
            </a:lvl1pPr>
            <a:lvl2pPr marL="609422" indent="0">
              <a:buNone/>
              <a:defRPr sz="3732"/>
            </a:lvl2pPr>
            <a:lvl3pPr marL="1218845" indent="0">
              <a:buNone/>
              <a:defRPr sz="3199"/>
            </a:lvl3pPr>
            <a:lvl4pPr marL="1828267" indent="0">
              <a:buNone/>
              <a:defRPr sz="2666"/>
            </a:lvl4pPr>
            <a:lvl5pPr marL="2437689" indent="0">
              <a:buNone/>
              <a:defRPr sz="2666"/>
            </a:lvl5pPr>
            <a:lvl6pPr marL="3047111" indent="0">
              <a:buNone/>
              <a:defRPr sz="2666"/>
            </a:lvl6pPr>
            <a:lvl7pPr marL="3656534" indent="0">
              <a:buNone/>
              <a:defRPr sz="2666"/>
            </a:lvl7pPr>
            <a:lvl8pPr marL="4265955" indent="0">
              <a:buNone/>
              <a:defRPr sz="2666"/>
            </a:lvl8pPr>
            <a:lvl9pPr marL="4875378" indent="0">
              <a:buNone/>
              <a:defRPr sz="266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40"/>
            <a:ext cx="7315200" cy="804863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744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434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303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90600"/>
            <a:ext cx="10972801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Subtitle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16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42"/>
            <a:ext cx="6705600" cy="711081"/>
          </a:xfrm>
        </p:spPr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2B0-FEF2-4C8F-90A4-46C9D72643E3}" type="datetime1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30000" y="6356354"/>
            <a:ext cx="762001" cy="365125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91440" rIns="0" bIns="91440" numCol="1" anchor="ctr" anchorCtr="1" compatLnSpc="1">
            <a:prstTxWarp prst="textNoShape">
              <a:avLst/>
            </a:prstTxWarp>
          </a:bodyPr>
          <a:lstStyle>
            <a:lvl1pPr algn="r">
              <a:defRPr lang="en-US" sz="1400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E69268-9C8B-4EBF-A9EE-DC5DC2D48DC3}" type="slidenum">
              <a:rPr lang="es-UY" smtClean="0"/>
              <a:pPr/>
              <a:t>‹#›</a:t>
            </a:fld>
            <a:endParaRPr lang="es-UY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480301" y="362139"/>
            <a:ext cx="4114800" cy="533400"/>
          </a:xfrm>
        </p:spPr>
        <p:txBody>
          <a:bodyPr anchor="ctr">
            <a:noAutofit/>
          </a:bodyPr>
          <a:lstStyle>
            <a:lvl1pPr marL="0" indent="0" algn="r">
              <a:buNone/>
              <a:defRPr sz="1999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Breadcrumb 1 &gt; Breadcrumb 2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780021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eft Clipart Right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84391" y="1066800"/>
            <a:ext cx="4192092" cy="762000"/>
          </a:xfrm>
        </p:spPr>
        <p:txBody>
          <a:bodyPr>
            <a:noAutofit/>
          </a:bodyPr>
          <a:lstStyle>
            <a:lvl1pPr>
              <a:defRPr sz="3999" b="1"/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684391" y="2057400"/>
            <a:ext cx="4192092" cy="381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18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80808">
                    <a:tint val="75000"/>
                  </a:srgbClr>
                </a:solidFill>
              </a:rPr>
              <a:pPr/>
              <a:t>4/26/2020</a:t>
            </a:fld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80808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96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063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87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766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307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981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309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941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26.04.2020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24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EEEEEE"/>
            </a:gs>
            <a:gs pos="67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108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/>
              <a:t>4/26/2020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95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iming>
    <p:tnLst>
      <p:par>
        <p:cTn id="1" dur="indefinite" restart="never" nodeType="tmRoot"/>
      </p:par>
    </p:tnLst>
  </p:timing>
  <p:txStyles>
    <p:titleStyle>
      <a:lvl1pPr algn="l" defTabSz="1218845" rtl="0" eaLnBrk="1" latinLnBrk="0" hangingPunct="1">
        <a:spcBef>
          <a:spcPct val="0"/>
        </a:spcBef>
        <a:buNone/>
        <a:defRPr sz="3199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457067" indent="-457067" algn="l" defTabSz="1218845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90311" indent="-380889" algn="l" defTabSz="1218845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555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979" indent="-304712" algn="l" defTabSz="121884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400" indent="-304712" algn="l" defTabSz="121884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1822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244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666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089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22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4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67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89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111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534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95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378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.developer.spotify.com/documentation/web-api/reference/search/search/" TargetMode="External"/><Relationship Id="rId2" Type="http://schemas.openxmlformats.org/officeDocument/2006/relationships/hyperlink" Target="https://beta.developer.spotify.com/documentation/web-api/referen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beta.developer.spotify.com/documentation/web-api/" TargetMode="External"/><Relationship Id="rId4" Type="http://schemas.openxmlformats.org/officeDocument/2006/relationships/hyperlink" Target="https://beta.developer.spotify.com/documentation/web-api/reference/tracks/get-several-audio-feature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.developer.spotify.com/documentation/web-api/reference/search/search/" TargetMode="External"/><Relationship Id="rId2" Type="http://schemas.openxmlformats.org/officeDocument/2006/relationships/hyperlink" Target="https://beta.developer.spotify.com/documentation/web-api/referen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beta.developer.spotify.com/documentation/web-api/" TargetMode="External"/><Relationship Id="rId4" Type="http://schemas.openxmlformats.org/officeDocument/2006/relationships/hyperlink" Target="https://beta.developer.spotify.com/documentation/web-api/reference/tracks/get-several-audio-feature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98862" y="212436"/>
            <a:ext cx="11552662" cy="1745673"/>
          </a:xfrm>
          <a:solidFill>
            <a:srgbClr val="353183"/>
          </a:solidFill>
        </p:spPr>
        <p:txBody>
          <a:bodyPr anchor="ctr"/>
          <a:lstStyle/>
          <a:p>
            <a:r>
              <a:rPr lang="tr-TR" sz="5400" b="1" dirty="0" err="1">
                <a:solidFill>
                  <a:schemeClr val="bg1"/>
                </a:solidFill>
                <a:ea typeface="+mj-lt"/>
                <a:cs typeface="+mj-lt"/>
              </a:rPr>
              <a:t>Spotify</a:t>
            </a:r>
            <a:r>
              <a:rPr lang="tr-TR" sz="5400" b="1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sz="5400" b="1" dirty="0" err="1">
                <a:solidFill>
                  <a:schemeClr val="bg1"/>
                </a:solidFill>
                <a:ea typeface="+mj-lt"/>
                <a:cs typeface="+mj-lt"/>
              </a:rPr>
              <a:t>Song</a:t>
            </a:r>
            <a:r>
              <a:rPr lang="tr-TR" sz="5400" b="1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sz="5400" b="1" dirty="0" err="1">
                <a:solidFill>
                  <a:schemeClr val="bg1"/>
                </a:solidFill>
                <a:ea typeface="+mj-lt"/>
                <a:cs typeface="+mj-lt"/>
              </a:rPr>
              <a:t>Popularity</a:t>
            </a:r>
            <a:r>
              <a:rPr lang="tr-TR" sz="5400" b="1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sz="5400" b="1" dirty="0" err="1">
                <a:solidFill>
                  <a:schemeClr val="bg1"/>
                </a:solidFill>
                <a:ea typeface="+mj-lt"/>
                <a:cs typeface="+mj-lt"/>
              </a:rPr>
              <a:t>Prediction</a:t>
            </a:r>
            <a:r>
              <a:rPr lang="tr-TR" dirty="0">
                <a:ea typeface="+mj-lt"/>
                <a:cs typeface="+mj-lt"/>
              </a:rPr>
              <a:t> </a:t>
            </a:r>
            <a:endParaRPr lang="tr-TR" dirty="0"/>
          </a:p>
        </p:txBody>
      </p:sp>
      <p:pic>
        <p:nvPicPr>
          <p:cNvPr id="6" name="Resim 6" descr="bilgisayar içeren bir resim&#10;&#10;Çok yüksek güvenilirlikle oluşturulmuş açıklama">
            <a:extLst>
              <a:ext uri="{FF2B5EF4-FFF2-40B4-BE49-F238E27FC236}">
                <a16:creationId xmlns:a16="http://schemas.microsoft.com/office/drawing/2014/main" id="{31255B0E-EE89-4DC3-A405-125E2B520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62" y="2032366"/>
            <a:ext cx="11552662" cy="45495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78619" y="5412512"/>
            <a:ext cx="41194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solidFill>
                  <a:schemeClr val="bg1"/>
                </a:solidFill>
              </a:rPr>
              <a:t>Erdem Dağdeviren</a:t>
            </a:r>
          </a:p>
          <a:p>
            <a:r>
              <a:rPr lang="tr-TR" sz="2800" b="1" dirty="0" smtClean="0">
                <a:solidFill>
                  <a:schemeClr val="bg1"/>
                </a:solidFill>
              </a:rPr>
              <a:t>Ist DataScienceAcademy</a:t>
            </a:r>
            <a:endParaRPr lang="tr-T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1898" y="883848"/>
            <a:ext cx="65208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800" dirty="0" smtClean="0">
                <a:solidFill>
                  <a:srgbClr val="00CC66"/>
                </a:solidFill>
              </a:rPr>
              <a:t>Thank You!</a:t>
            </a:r>
            <a:endParaRPr lang="tr-TR" sz="8800" dirty="0">
              <a:solidFill>
                <a:srgbClr val="00CC6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16456" cy="6858000"/>
          </a:xfrm>
          <a:prstGeom prst="rect">
            <a:avLst/>
          </a:prstGeom>
        </p:spPr>
      </p:pic>
      <p:pic>
        <p:nvPicPr>
          <p:cNvPr id="1028" name="Picture 4" descr="Digital strategy for spotif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456" y="3326777"/>
            <a:ext cx="6275544" cy="353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52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2B6233-6F2F-4D6B-A15A-94A8F34A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53" y="77051"/>
            <a:ext cx="11225674" cy="1325563"/>
          </a:xfrm>
        </p:spPr>
        <p:txBody>
          <a:bodyPr>
            <a:normAutofit/>
          </a:bodyPr>
          <a:lstStyle/>
          <a:p>
            <a:r>
              <a:rPr lang="tr-TR" sz="3200" dirty="0"/>
              <a:t/>
            </a:r>
            <a:br>
              <a:rPr lang="tr-TR" sz="3200" dirty="0"/>
            </a:br>
            <a:r>
              <a:rPr lang="tr-TR" sz="3200" b="1" dirty="0">
                <a:solidFill>
                  <a:srgbClr val="1E189C"/>
                </a:solidFill>
              </a:rPr>
              <a:t>Collecting Data from the Spotify Web </a:t>
            </a:r>
            <a:r>
              <a:rPr lang="tr-TR" sz="3200" b="1" dirty="0" smtClean="0">
                <a:solidFill>
                  <a:srgbClr val="1E189C"/>
                </a:solidFill>
              </a:rPr>
              <a:t>API Using Spotipy</a:t>
            </a:r>
            <a:endParaRPr lang="tr-TR" sz="3200" b="1" dirty="0">
              <a:solidFill>
                <a:srgbClr val="1E189C"/>
              </a:solidFill>
              <a:cs typeface="Calibri Light"/>
            </a:endParaRPr>
          </a:p>
          <a:p>
            <a:endParaRPr lang="tr-TR" sz="3200" dirty="0">
              <a:cs typeface="Calibri Ligh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677B6E-E84F-4830-8F1A-2C1DC9DC3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054" y="1463210"/>
            <a:ext cx="6454698" cy="489031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tr-TR" dirty="0" smtClean="0">
                <a:ea typeface="+mn-lt"/>
                <a:cs typeface="+mn-lt"/>
              </a:rPr>
              <a:t>Spotipy </a:t>
            </a:r>
            <a:r>
              <a:rPr lang="tr-TR" dirty="0">
                <a:ea typeface="+mn-lt"/>
                <a:cs typeface="+mn-lt"/>
              </a:rPr>
              <a:t>is a lightweight Python library for the Spotify Web API. </a:t>
            </a:r>
            <a:r>
              <a:rPr lang="tr-TR" dirty="0" err="1">
                <a:ea typeface="+mn-lt"/>
                <a:cs typeface="+mn-lt"/>
              </a:rPr>
              <a:t>With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Spotipy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you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get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full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access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to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all</a:t>
            </a:r>
            <a:r>
              <a:rPr lang="tr-TR" dirty="0">
                <a:ea typeface="+mn-lt"/>
                <a:cs typeface="+mn-lt"/>
              </a:rPr>
              <a:t> of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music</a:t>
            </a:r>
            <a:r>
              <a:rPr lang="tr-TR" dirty="0">
                <a:ea typeface="+mn-lt"/>
                <a:cs typeface="+mn-lt"/>
              </a:rPr>
              <a:t> data </a:t>
            </a:r>
            <a:r>
              <a:rPr lang="tr-TR" dirty="0" err="1">
                <a:ea typeface="+mn-lt"/>
                <a:cs typeface="+mn-lt"/>
              </a:rPr>
              <a:t>provided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by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Spotify</a:t>
            </a:r>
            <a:r>
              <a:rPr lang="tr-TR" dirty="0">
                <a:ea typeface="+mn-lt"/>
                <a:cs typeface="+mn-lt"/>
              </a:rPr>
              <a:t> platform.</a:t>
            </a:r>
          </a:p>
          <a:p>
            <a:endParaRPr lang="tr-TR" dirty="0">
              <a:cs typeface="Calibri"/>
            </a:endParaRPr>
          </a:p>
          <a:p>
            <a:pPr marL="0" indent="0"/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Spotify</a:t>
            </a:r>
            <a:r>
              <a:rPr lang="tr-TR" dirty="0"/>
              <a:t> Web API: </a:t>
            </a:r>
          </a:p>
          <a:p>
            <a:pPr marL="0" indent="0"/>
            <a:r>
              <a:rPr lang="tr-TR" dirty="0" err="1">
                <a:ea typeface="+mn-lt"/>
                <a:cs typeface="+mn-lt"/>
              </a:rPr>
              <a:t>Spotify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offers</a:t>
            </a:r>
            <a:r>
              <a:rPr lang="tr-TR" dirty="0">
                <a:ea typeface="+mn-lt"/>
                <a:cs typeface="+mn-lt"/>
              </a:rPr>
              <a:t> a </a:t>
            </a:r>
            <a:r>
              <a:rPr lang="tr-TR" dirty="0" err="1">
                <a:ea typeface="+mn-lt"/>
                <a:cs typeface="+mn-lt"/>
              </a:rPr>
              <a:t>number</a:t>
            </a:r>
            <a:r>
              <a:rPr lang="tr-TR" dirty="0">
                <a:ea typeface="+mn-lt"/>
                <a:cs typeface="+mn-lt"/>
              </a:rPr>
              <a:t> of </a:t>
            </a:r>
            <a:r>
              <a:rPr lang="tr-TR" dirty="0">
                <a:ea typeface="+mn-lt"/>
                <a:cs typeface="+mn-lt"/>
                <a:hlinkClick r:id="rId2"/>
              </a:rPr>
              <a:t>API endpoints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to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access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Spotify</a:t>
            </a:r>
            <a:r>
              <a:rPr lang="tr-TR" dirty="0">
                <a:ea typeface="+mn-lt"/>
                <a:cs typeface="+mn-lt"/>
              </a:rPr>
              <a:t> data. </a:t>
            </a:r>
            <a:r>
              <a:rPr lang="tr-TR" dirty="0" err="1">
                <a:ea typeface="+mn-lt"/>
                <a:cs typeface="+mn-lt"/>
              </a:rPr>
              <a:t>In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this</a:t>
            </a:r>
            <a:r>
              <a:rPr lang="tr-TR" dirty="0">
                <a:ea typeface="+mn-lt"/>
                <a:cs typeface="+mn-lt"/>
              </a:rPr>
              <a:t> notebook, I </a:t>
            </a:r>
            <a:r>
              <a:rPr lang="tr-TR" dirty="0" err="1">
                <a:ea typeface="+mn-lt"/>
                <a:cs typeface="+mn-lt"/>
              </a:rPr>
              <a:t>used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following</a:t>
            </a:r>
            <a:r>
              <a:rPr lang="tr-TR" dirty="0">
                <a:ea typeface="+mn-lt"/>
                <a:cs typeface="+mn-lt"/>
              </a:rPr>
              <a:t>:</a:t>
            </a:r>
            <a:endParaRPr lang="tr-TR" dirty="0"/>
          </a:p>
          <a:p>
            <a:r>
              <a:rPr lang="tr-TR" dirty="0">
                <a:ea typeface="+mn-lt"/>
                <a:cs typeface="+mn-lt"/>
                <a:hlinkClick r:id="rId3"/>
              </a:rPr>
              <a:t>search endpoint</a:t>
            </a:r>
            <a:r>
              <a:rPr lang="tr-TR" dirty="0">
                <a:ea typeface="+mn-lt"/>
                <a:cs typeface="+mn-lt"/>
              </a:rPr>
              <a:t> to get the track IDs </a:t>
            </a:r>
            <a:endParaRPr lang="tr-TR" dirty="0"/>
          </a:p>
          <a:p>
            <a:r>
              <a:rPr lang="tr-TR" dirty="0">
                <a:ea typeface="+mn-lt"/>
                <a:cs typeface="+mn-lt"/>
                <a:hlinkClick r:id="rId4"/>
              </a:rPr>
              <a:t>audio features endpoint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to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get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corresponding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audio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features</a:t>
            </a:r>
            <a:r>
              <a:rPr lang="tr-TR" dirty="0">
                <a:ea typeface="+mn-lt"/>
                <a:cs typeface="+mn-lt"/>
              </a:rPr>
              <a:t>.</a:t>
            </a:r>
            <a:endParaRPr lang="tr-TR" dirty="0"/>
          </a:p>
          <a:p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data </a:t>
            </a:r>
            <a:r>
              <a:rPr lang="tr-TR" dirty="0" err="1">
                <a:ea typeface="+mn-lt"/>
                <a:cs typeface="+mn-lt"/>
              </a:rPr>
              <a:t>was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collected</a:t>
            </a:r>
            <a:r>
              <a:rPr lang="tr-TR" dirty="0">
                <a:ea typeface="+mn-lt"/>
                <a:cs typeface="+mn-lt"/>
              </a:rPr>
              <a:t> on </a:t>
            </a:r>
            <a:r>
              <a:rPr lang="tr-TR" dirty="0" err="1">
                <a:ea typeface="+mn-lt"/>
                <a:cs typeface="+mn-lt"/>
              </a:rPr>
              <a:t>several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days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during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months</a:t>
            </a:r>
            <a:r>
              <a:rPr lang="tr-TR" dirty="0">
                <a:ea typeface="+mn-lt"/>
                <a:cs typeface="+mn-lt"/>
              </a:rPr>
              <a:t> of April, May </a:t>
            </a:r>
            <a:r>
              <a:rPr lang="tr-TR" dirty="0" err="1">
                <a:ea typeface="+mn-lt"/>
                <a:cs typeface="+mn-lt"/>
              </a:rPr>
              <a:t>and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August</a:t>
            </a:r>
            <a:r>
              <a:rPr lang="tr-TR" dirty="0">
                <a:ea typeface="+mn-lt"/>
                <a:cs typeface="+mn-lt"/>
              </a:rPr>
              <a:t> 2018.</a:t>
            </a:r>
            <a:endParaRPr lang="tr-TR" dirty="0"/>
          </a:p>
          <a:p>
            <a:r>
              <a:rPr lang="tr-TR" dirty="0" err="1"/>
              <a:t>Goal</a:t>
            </a:r>
            <a:r>
              <a:rPr lang="tr-TR" dirty="0"/>
              <a:t> of </a:t>
            </a:r>
            <a:r>
              <a:rPr lang="tr-TR" dirty="0" err="1"/>
              <a:t>this</a:t>
            </a:r>
            <a:r>
              <a:rPr lang="tr-TR" dirty="0"/>
              <a:t> First Step: </a:t>
            </a:r>
            <a:endParaRPr lang="tr-TR" dirty="0">
              <a:cs typeface="Calibri"/>
            </a:endParaRPr>
          </a:p>
          <a:p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goal</a:t>
            </a:r>
            <a:r>
              <a:rPr lang="tr-TR" dirty="0">
                <a:ea typeface="+mn-lt"/>
                <a:cs typeface="+mn-lt"/>
              </a:rPr>
              <a:t> is </a:t>
            </a:r>
            <a:r>
              <a:rPr lang="tr-TR" dirty="0" err="1">
                <a:ea typeface="+mn-lt"/>
                <a:cs typeface="+mn-lt"/>
              </a:rPr>
              <a:t>to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show</a:t>
            </a:r>
            <a:r>
              <a:rPr lang="tr-TR" dirty="0">
                <a:ea typeface="+mn-lt"/>
                <a:cs typeface="+mn-lt"/>
              </a:rPr>
              <a:t> how </a:t>
            </a:r>
            <a:r>
              <a:rPr lang="tr-TR" dirty="0" err="1">
                <a:ea typeface="+mn-lt"/>
                <a:cs typeface="+mn-lt"/>
              </a:rPr>
              <a:t>to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collect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audio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features</a:t>
            </a:r>
            <a:r>
              <a:rPr lang="tr-TR" dirty="0">
                <a:ea typeface="+mn-lt"/>
                <a:cs typeface="+mn-lt"/>
              </a:rPr>
              <a:t> data </a:t>
            </a:r>
            <a:r>
              <a:rPr lang="tr-TR" dirty="0" err="1">
                <a:ea typeface="+mn-lt"/>
                <a:cs typeface="+mn-lt"/>
              </a:rPr>
              <a:t>for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tracks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from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>
                <a:ea typeface="+mn-lt"/>
                <a:cs typeface="+mn-lt"/>
                <a:hlinkClick r:id="rId5"/>
              </a:rPr>
              <a:t>official Spotify Web API</a:t>
            </a:r>
            <a:r>
              <a:rPr lang="tr-TR" dirty="0">
                <a:ea typeface="+mn-lt"/>
                <a:cs typeface="+mn-lt"/>
              </a:rPr>
              <a:t> in </a:t>
            </a:r>
            <a:r>
              <a:rPr lang="tr-TR" dirty="0" err="1">
                <a:ea typeface="+mn-lt"/>
                <a:cs typeface="+mn-lt"/>
              </a:rPr>
              <a:t>order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to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use</a:t>
            </a:r>
            <a:r>
              <a:rPr lang="tr-TR" dirty="0">
                <a:ea typeface="+mn-lt"/>
                <a:cs typeface="+mn-lt"/>
              </a:rPr>
              <a:t> it </a:t>
            </a:r>
            <a:r>
              <a:rPr lang="tr-TR" dirty="0" err="1">
                <a:ea typeface="+mn-lt"/>
                <a:cs typeface="+mn-lt"/>
              </a:rPr>
              <a:t>for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further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analysis</a:t>
            </a:r>
            <a:r>
              <a:rPr lang="tr-TR" dirty="0">
                <a:ea typeface="+mn-lt"/>
                <a:cs typeface="+mn-lt"/>
              </a:rPr>
              <a:t>/ </a:t>
            </a:r>
            <a:r>
              <a:rPr lang="tr-TR" dirty="0" err="1">
                <a:ea typeface="+mn-lt"/>
                <a:cs typeface="+mn-lt"/>
              </a:rPr>
              <a:t>machine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learning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which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will</a:t>
            </a:r>
            <a:r>
              <a:rPr lang="tr-TR" dirty="0">
                <a:ea typeface="+mn-lt"/>
                <a:cs typeface="+mn-lt"/>
              </a:rPr>
              <a:t> be </a:t>
            </a:r>
            <a:r>
              <a:rPr lang="tr-TR" dirty="0" err="1">
                <a:ea typeface="+mn-lt"/>
                <a:cs typeface="+mn-lt"/>
              </a:rPr>
              <a:t>part</a:t>
            </a:r>
            <a:r>
              <a:rPr lang="tr-TR" dirty="0">
                <a:ea typeface="+mn-lt"/>
                <a:cs typeface="+mn-lt"/>
              </a:rPr>
              <a:t> of </a:t>
            </a:r>
            <a:r>
              <a:rPr lang="tr-TR" dirty="0" err="1">
                <a:ea typeface="+mn-lt"/>
                <a:cs typeface="+mn-lt"/>
              </a:rPr>
              <a:t>another</a:t>
            </a:r>
            <a:r>
              <a:rPr lang="tr-TR" dirty="0">
                <a:ea typeface="+mn-lt"/>
                <a:cs typeface="+mn-lt"/>
              </a:rPr>
              <a:t> notebook.</a:t>
            </a:r>
            <a:endParaRPr lang="tr-TR" dirty="0"/>
          </a:p>
          <a:p>
            <a:endParaRPr lang="tr-TR" dirty="0">
              <a:cs typeface="Calibri"/>
            </a:endParaRPr>
          </a:p>
        </p:txBody>
      </p:sp>
      <p:pic>
        <p:nvPicPr>
          <p:cNvPr id="19" name="Resim 19">
            <a:extLst>
              <a:ext uri="{FF2B5EF4-FFF2-40B4-BE49-F238E27FC236}">
                <a16:creationId xmlns:a16="http://schemas.microsoft.com/office/drawing/2014/main" id="{F3D3F91D-F96D-47E8-B63D-FD8BF5D1C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7667" y="1406414"/>
            <a:ext cx="4583152" cy="2130878"/>
          </a:xfrm>
          <a:prstGeom prst="rect">
            <a:avLst/>
          </a:prstGeom>
        </p:spPr>
      </p:pic>
      <p:sp>
        <p:nvSpPr>
          <p:cNvPr id="21" name="Metin kutusu 20">
            <a:extLst>
              <a:ext uri="{FF2B5EF4-FFF2-40B4-BE49-F238E27FC236}">
                <a16:creationId xmlns:a16="http://schemas.microsoft.com/office/drawing/2014/main" id="{EF4FCD89-32C5-4581-9691-0464C891FFBF}"/>
              </a:ext>
            </a:extLst>
          </p:cNvPr>
          <p:cNvSpPr txBox="1"/>
          <p:nvPr/>
        </p:nvSpPr>
        <p:spPr>
          <a:xfrm>
            <a:off x="7995424" y="3702205"/>
            <a:ext cx="368176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For this short project, I will be predicting the popularity of songs based purely on song metrics such as key, dancibility, and acousticness. Year, artist, era, and genre will not be included.</a:t>
            </a:r>
          </a:p>
        </p:txBody>
      </p:sp>
    </p:spTree>
    <p:extLst>
      <p:ext uri="{BB962C8B-B14F-4D97-AF65-F5344CB8AC3E}">
        <p14:creationId xmlns:p14="http://schemas.microsoft.com/office/powerpoint/2010/main" val="156380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2B6233-6F2F-4D6B-A15A-94A8F34A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53" y="77051"/>
            <a:ext cx="10450552" cy="544978"/>
          </a:xfrm>
        </p:spPr>
        <p:txBody>
          <a:bodyPr>
            <a:normAutofit fontScale="90000"/>
          </a:bodyPr>
          <a:lstStyle/>
          <a:p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sz="3600" b="1" dirty="0">
                <a:solidFill>
                  <a:srgbClr val="1E189C"/>
                </a:solidFill>
              </a:rPr>
              <a:t>U</a:t>
            </a:r>
            <a:r>
              <a:rPr lang="tr-TR" sz="3600" b="1" dirty="0" smtClean="0">
                <a:solidFill>
                  <a:srgbClr val="1E189C"/>
                </a:solidFill>
              </a:rPr>
              <a:t>sing </a:t>
            </a:r>
            <a:r>
              <a:rPr lang="tr-TR" sz="3600" b="1" dirty="0">
                <a:solidFill>
                  <a:srgbClr val="1E189C"/>
                </a:solidFill>
              </a:rPr>
              <a:t>the Spotify Web API</a:t>
            </a:r>
          </a:p>
          <a:p>
            <a:endParaRPr lang="tr-TR" dirty="0"/>
          </a:p>
          <a:p>
            <a:endParaRPr lang="tr-TR" dirty="0"/>
          </a:p>
          <a:p>
            <a:endParaRPr lang="tr-TR" dirty="0">
              <a:cs typeface="Calibri Ligh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677B6E-E84F-4830-8F1A-2C1DC9DC3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420" y="924234"/>
            <a:ext cx="5311698" cy="134980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data </a:t>
            </a:r>
            <a:r>
              <a:rPr lang="tr-TR" dirty="0" err="1">
                <a:ea typeface="+mn-lt"/>
                <a:cs typeface="+mn-lt"/>
              </a:rPr>
              <a:t>collection</a:t>
            </a:r>
            <a:r>
              <a:rPr lang="tr-TR" dirty="0">
                <a:ea typeface="+mn-lt"/>
                <a:cs typeface="+mn-lt"/>
              </a:rPr>
              <a:t> is </a:t>
            </a:r>
            <a:r>
              <a:rPr lang="tr-TR" dirty="0" err="1">
                <a:ea typeface="+mn-lt"/>
                <a:cs typeface="+mn-lt"/>
              </a:rPr>
              <a:t>divided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into</a:t>
            </a:r>
            <a:r>
              <a:rPr lang="tr-TR" dirty="0">
                <a:ea typeface="+mn-lt"/>
                <a:cs typeface="+mn-lt"/>
              </a:rPr>
              <a:t> 2 </a:t>
            </a:r>
            <a:r>
              <a:rPr lang="tr-TR" dirty="0" err="1">
                <a:ea typeface="+mn-lt"/>
                <a:cs typeface="+mn-lt"/>
              </a:rPr>
              <a:t>parts</a:t>
            </a:r>
            <a:r>
              <a:rPr lang="tr-TR" dirty="0">
                <a:ea typeface="+mn-lt"/>
                <a:cs typeface="+mn-lt"/>
              </a:rPr>
              <a:t>: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track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IDs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and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audio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features</a:t>
            </a:r>
            <a:r>
              <a:rPr lang="tr-TR" dirty="0">
                <a:ea typeface="+mn-lt"/>
                <a:cs typeface="+mn-lt"/>
              </a:rPr>
              <a:t>. </a:t>
            </a:r>
            <a:r>
              <a:rPr lang="tr-TR" dirty="0" err="1">
                <a:ea typeface="+mn-lt"/>
                <a:cs typeface="+mn-lt"/>
              </a:rPr>
              <a:t>In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this</a:t>
            </a:r>
            <a:r>
              <a:rPr lang="tr-TR" dirty="0">
                <a:ea typeface="+mn-lt"/>
                <a:cs typeface="+mn-lt"/>
              </a:rPr>
              <a:t> step, I'm </a:t>
            </a:r>
            <a:r>
              <a:rPr lang="tr-TR" dirty="0" err="1">
                <a:ea typeface="+mn-lt"/>
                <a:cs typeface="+mn-lt"/>
              </a:rPr>
              <a:t>going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to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collect</a:t>
            </a:r>
            <a:r>
              <a:rPr lang="tr-TR" dirty="0">
                <a:ea typeface="+mn-lt"/>
                <a:cs typeface="+mn-lt"/>
              </a:rPr>
              <a:t> 20.000 </a:t>
            </a:r>
            <a:r>
              <a:rPr lang="tr-TR" dirty="0" err="1">
                <a:ea typeface="+mn-lt"/>
                <a:cs typeface="+mn-lt"/>
              </a:rPr>
              <a:t>track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IDs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from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Spotify</a:t>
            </a:r>
            <a:r>
              <a:rPr lang="tr-TR" dirty="0">
                <a:ea typeface="+mn-lt"/>
                <a:cs typeface="+mn-lt"/>
              </a:rPr>
              <a:t> API.</a:t>
            </a:r>
          </a:p>
          <a:p>
            <a:pPr marL="0" indent="0">
              <a:buNone/>
            </a:pPr>
            <a:endParaRPr lang="tr-TR" dirty="0">
              <a:cs typeface="Calibri"/>
            </a:endParaRPr>
          </a:p>
          <a:p>
            <a:endParaRPr lang="tr-TR" dirty="0">
              <a:cs typeface="Calibri"/>
            </a:endParaRPr>
          </a:p>
          <a:p>
            <a:endParaRPr lang="tr-TR" dirty="0">
              <a:cs typeface="Calibri"/>
            </a:endParaRPr>
          </a:p>
        </p:txBody>
      </p:sp>
      <p:pic>
        <p:nvPicPr>
          <p:cNvPr id="4" name="Resim 4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482E3705-9852-4702-BA88-DB60C0447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20" y="3240701"/>
            <a:ext cx="5131417" cy="3423643"/>
          </a:xfrm>
          <a:prstGeom prst="rect">
            <a:avLst/>
          </a:prstGeo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001988A1-9C0B-40A2-9BE8-D395D782D4E4}"/>
              </a:ext>
            </a:extLst>
          </p:cNvPr>
          <p:cNvSpPr txBox="1">
            <a:spLocks/>
          </p:cNvSpPr>
          <p:nvPr/>
        </p:nvSpPr>
        <p:spPr>
          <a:xfrm>
            <a:off x="7021551" y="844316"/>
            <a:ext cx="4038601" cy="9873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>
                <a:ea typeface="+mn-lt"/>
                <a:cs typeface="+mn-lt"/>
              </a:rPr>
              <a:t>Sometimes</a:t>
            </a:r>
            <a:r>
              <a:rPr lang="tr-TR" dirty="0">
                <a:ea typeface="+mn-lt"/>
                <a:cs typeface="+mn-lt"/>
              </a:rPr>
              <a:t>,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same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track</a:t>
            </a:r>
            <a:r>
              <a:rPr lang="tr-TR" dirty="0">
                <a:ea typeface="+mn-lt"/>
                <a:cs typeface="+mn-lt"/>
              </a:rPr>
              <a:t> is </a:t>
            </a:r>
            <a:r>
              <a:rPr lang="tr-TR" dirty="0" err="1">
                <a:ea typeface="+mn-lt"/>
                <a:cs typeface="+mn-lt"/>
              </a:rPr>
              <a:t>returned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under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different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track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IDs</a:t>
            </a:r>
            <a:r>
              <a:rPr lang="tr-TR" dirty="0">
                <a:ea typeface="+mn-lt"/>
                <a:cs typeface="+mn-lt"/>
              </a:rPr>
              <a:t>. </a:t>
            </a:r>
            <a:r>
              <a:rPr lang="tr-TR" dirty="0" err="1">
                <a:ea typeface="+mn-lt"/>
                <a:cs typeface="+mn-lt"/>
              </a:rPr>
              <a:t>So</a:t>
            </a:r>
            <a:r>
              <a:rPr lang="tr-TR" dirty="0">
                <a:ea typeface="+mn-lt"/>
                <a:cs typeface="+mn-lt"/>
              </a:rPr>
              <a:t> i can </a:t>
            </a:r>
            <a:r>
              <a:rPr lang="tr-TR" dirty="0" err="1">
                <a:ea typeface="+mn-lt"/>
                <a:cs typeface="+mn-lt"/>
              </a:rPr>
              <a:t>use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group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entries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by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artist_name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and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track_name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and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check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for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duplicates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and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also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delete</a:t>
            </a:r>
            <a:r>
              <a:rPr lang="tr-TR" dirty="0">
                <a:ea typeface="+mn-lt"/>
                <a:cs typeface="+mn-lt"/>
              </a:rPr>
              <a:t> it.</a:t>
            </a:r>
          </a:p>
          <a:p>
            <a:endParaRPr lang="tr-TR" dirty="0">
              <a:cs typeface="Calibri"/>
            </a:endParaRPr>
          </a:p>
        </p:txBody>
      </p:sp>
      <p:pic>
        <p:nvPicPr>
          <p:cNvPr id="9" name="Resim 10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D2086D9B-4FFA-4455-8A43-B6B21F31F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26"/>
          <a:stretch/>
        </p:blipFill>
        <p:spPr>
          <a:xfrm>
            <a:off x="6177776" y="3240701"/>
            <a:ext cx="5726150" cy="342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0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2B6233-6F2F-4D6B-A15A-94A8F34A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53" y="77051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/>
              <a:t/>
            </a:r>
            <a:br>
              <a:rPr lang="tr-TR" dirty="0"/>
            </a:br>
            <a:r>
              <a:rPr lang="tr-TR" sz="3200" b="1" dirty="0">
                <a:solidFill>
                  <a:srgbClr val="1E189C"/>
                </a:solidFill>
              </a:rPr>
              <a:t>EDA &amp; DATA </a:t>
            </a:r>
            <a:r>
              <a:rPr lang="tr-TR" sz="3200" b="1" dirty="0" smtClean="0">
                <a:solidFill>
                  <a:srgbClr val="1E189C"/>
                </a:solidFill>
              </a:rPr>
              <a:t>PREPARATION</a:t>
            </a:r>
          </a:p>
          <a:p>
            <a:endParaRPr lang="tr-TR" dirty="0" smtClean="0"/>
          </a:p>
          <a:p>
            <a:endParaRPr lang="tr-TR" dirty="0">
              <a:cs typeface="Calibri Ligh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677B6E-E84F-4830-8F1A-2C1DC9DC3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103" y="961405"/>
            <a:ext cx="5887846" cy="243704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endParaRPr lang="tr-TR" dirty="0">
              <a:cs typeface="Calibri"/>
            </a:endParaRPr>
          </a:p>
          <a:p>
            <a:pPr marL="457200" indent="-457200"/>
            <a:r>
              <a:rPr lang="en" dirty="0">
                <a:latin typeface="Consolas"/>
                <a:cs typeface="Calibri"/>
              </a:rPr>
              <a:t>In EDA section, you can see the effects of </a:t>
            </a:r>
            <a:r>
              <a:rPr lang="en" dirty="0" err="1">
                <a:latin typeface="Consolas"/>
                <a:cs typeface="Calibri"/>
              </a:rPr>
              <a:t>auido</a:t>
            </a:r>
            <a:r>
              <a:rPr lang="en" dirty="0">
                <a:latin typeface="Consolas"/>
                <a:cs typeface="Calibri"/>
              </a:rPr>
              <a:t> data on itself and its effect on popularity, as I have cleared double data to obtain audio data in response to track data I received from </a:t>
            </a:r>
            <a:r>
              <a:rPr lang="en" dirty="0" err="1">
                <a:latin typeface="Consolas"/>
                <a:cs typeface="Calibri"/>
              </a:rPr>
              <a:t>spotify</a:t>
            </a:r>
            <a:r>
              <a:rPr lang="en" dirty="0">
                <a:latin typeface="Consolas"/>
                <a:cs typeface="Calibri"/>
              </a:rPr>
              <a:t>.</a:t>
            </a:r>
            <a:endParaRPr lang="tr-TR" dirty="0">
              <a:cs typeface="Calibri"/>
            </a:endParaRPr>
          </a:p>
          <a:p>
            <a:endParaRPr lang="tr-TR" dirty="0">
              <a:cs typeface="Calibri"/>
            </a:endParaRPr>
          </a:p>
        </p:txBody>
      </p:sp>
      <p:pic>
        <p:nvPicPr>
          <p:cNvPr id="12" name="Resim 12">
            <a:extLst>
              <a:ext uri="{FF2B5EF4-FFF2-40B4-BE49-F238E27FC236}">
                <a16:creationId xmlns:a16="http://schemas.microsoft.com/office/drawing/2014/main" id="{8149F42A-7967-4CE9-A8C6-6B4BAC69A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571" y="1147624"/>
            <a:ext cx="5382321" cy="2434726"/>
          </a:xfrm>
          <a:prstGeom prst="rect">
            <a:avLst/>
          </a:prstGeom>
        </p:spPr>
      </p:pic>
      <p:pic>
        <p:nvPicPr>
          <p:cNvPr id="14" name="Resim 17">
            <a:extLst>
              <a:ext uri="{FF2B5EF4-FFF2-40B4-BE49-F238E27FC236}">
                <a16:creationId xmlns:a16="http://schemas.microsoft.com/office/drawing/2014/main" id="{7A9D1B09-C816-491F-B67C-ED5C510C9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4" y="3681110"/>
            <a:ext cx="6636833" cy="2525193"/>
          </a:xfrm>
          <a:prstGeom prst="rect">
            <a:avLst/>
          </a:prstGeom>
        </p:spPr>
      </p:pic>
      <p:pic>
        <p:nvPicPr>
          <p:cNvPr id="22" name="Resim 22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3B3A8E3D-8889-4C5B-A770-507B1C264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106" y="3883650"/>
            <a:ext cx="4034882" cy="243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4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2B6233-6F2F-4D6B-A15A-94A8F34A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53" y="86288"/>
            <a:ext cx="10515600" cy="754222"/>
          </a:xfrm>
        </p:spPr>
        <p:txBody>
          <a:bodyPr>
            <a:normAutofit fontScale="90000"/>
          </a:bodyPr>
          <a:lstStyle/>
          <a:p>
            <a:r>
              <a:rPr lang="tr-TR" sz="3200" b="1" dirty="0" smtClean="0">
                <a:solidFill>
                  <a:srgbClr val="1E189C"/>
                </a:solidFill>
                <a:latin typeface="+mn-lt"/>
              </a:rPr>
              <a:t/>
            </a:r>
            <a:br>
              <a:rPr lang="tr-TR" sz="3200" b="1" dirty="0" smtClean="0">
                <a:solidFill>
                  <a:srgbClr val="1E189C"/>
                </a:solidFill>
                <a:latin typeface="+mn-lt"/>
              </a:rPr>
            </a:br>
            <a:r>
              <a:rPr lang="tr-TR" sz="3200" b="1" dirty="0" smtClean="0">
                <a:solidFill>
                  <a:srgbClr val="1E189C"/>
                </a:solidFill>
                <a:latin typeface="+mn-lt"/>
              </a:rPr>
              <a:t>Basic </a:t>
            </a:r>
            <a:r>
              <a:rPr lang="tr-TR" sz="3200" b="1" dirty="0">
                <a:solidFill>
                  <a:srgbClr val="1E189C"/>
                </a:solidFill>
                <a:latin typeface="+mn-lt"/>
              </a:rPr>
              <a:t>Model Fitting and Predicting</a:t>
            </a:r>
          </a:p>
          <a:p>
            <a:endParaRPr lang="tr-TR" dirty="0">
              <a:cs typeface="Calibri Ligh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677B6E-E84F-4830-8F1A-2C1DC9DC3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054" y="1463210"/>
            <a:ext cx="6454698" cy="48903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" dirty="0" smtClean="0">
                <a:latin typeface="Consolas"/>
                <a:cs typeface="Calibri"/>
              </a:rPr>
              <a:t>First</a:t>
            </a:r>
            <a:r>
              <a:rPr lang="en" dirty="0">
                <a:latin typeface="Consolas"/>
                <a:cs typeface="Calibri"/>
              </a:rPr>
              <a:t>, I put the dataset into machine learning with the base parameters of 9 models. Afterwards, I started to work on the model that gave the best score.</a:t>
            </a:r>
            <a:endParaRPr lang="tr-TR" dirty="0">
              <a:cs typeface="Calibri"/>
            </a:endParaRPr>
          </a:p>
          <a:p>
            <a:pPr marL="285750" indent="-285750">
              <a:buFont typeface="Arial,Sans-Serif" panose="020B0604020202020204" pitchFamily="34" charset="0"/>
            </a:pPr>
            <a:endParaRPr lang="tr-TR" dirty="0">
              <a:cs typeface="Calibri"/>
            </a:endParaRPr>
          </a:p>
          <a:p>
            <a:endParaRPr lang="tr-TR" dirty="0">
              <a:cs typeface="Calibri"/>
            </a:endParaRPr>
          </a:p>
        </p:txBody>
      </p:sp>
      <p:pic>
        <p:nvPicPr>
          <p:cNvPr id="4" name="Resim 4" descr="ekran görüntüsü, telefon içeren bir resim&#10;&#10;Çok yüksek güvenilirlikle oluşturulmuş açıklama">
            <a:extLst>
              <a:ext uri="{FF2B5EF4-FFF2-40B4-BE49-F238E27FC236}">
                <a16:creationId xmlns:a16="http://schemas.microsoft.com/office/drawing/2014/main" id="{0DB3FF6E-FFE3-4967-820E-C45AE06EE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583" y="1175177"/>
            <a:ext cx="3538885" cy="491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5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2B6233-6F2F-4D6B-A15A-94A8F34A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53" y="7705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tr-TR" dirty="0"/>
              <a:t/>
            </a:r>
            <a:br>
              <a:rPr lang="tr-TR" dirty="0"/>
            </a:br>
            <a:r>
              <a:rPr lang="tr-TR" dirty="0" err="1"/>
              <a:t>Collecting</a:t>
            </a:r>
            <a:r>
              <a:rPr lang="tr-TR" dirty="0"/>
              <a:t> Data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Spotify</a:t>
            </a:r>
            <a:r>
              <a:rPr lang="tr-TR" dirty="0"/>
              <a:t> Web API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Spotipy</a:t>
            </a:r>
            <a:endParaRPr lang="tr-TR" dirty="0" err="1">
              <a:cs typeface="Calibri Light"/>
            </a:endParaRPr>
          </a:p>
          <a:p>
            <a:endParaRPr lang="tr-TR" dirty="0">
              <a:cs typeface="Calibri Ligh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677B6E-E84F-4830-8F1A-2C1DC9DC3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054" y="1463210"/>
            <a:ext cx="6454698" cy="489031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tr-TR" dirty="0" err="1">
                <a:ea typeface="+mn-lt"/>
                <a:cs typeface="+mn-lt"/>
              </a:rPr>
              <a:t>Spotipy</a:t>
            </a:r>
            <a:r>
              <a:rPr lang="tr-TR" dirty="0">
                <a:ea typeface="+mn-lt"/>
                <a:cs typeface="+mn-lt"/>
              </a:rPr>
              <a:t> is a </a:t>
            </a:r>
            <a:r>
              <a:rPr lang="tr-TR" dirty="0" err="1">
                <a:ea typeface="+mn-lt"/>
                <a:cs typeface="+mn-lt"/>
              </a:rPr>
              <a:t>lightweight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Python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library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for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Spotify</a:t>
            </a:r>
            <a:r>
              <a:rPr lang="tr-TR" dirty="0">
                <a:ea typeface="+mn-lt"/>
                <a:cs typeface="+mn-lt"/>
              </a:rPr>
              <a:t> Web API. </a:t>
            </a:r>
            <a:r>
              <a:rPr lang="tr-TR" dirty="0" err="1">
                <a:ea typeface="+mn-lt"/>
                <a:cs typeface="+mn-lt"/>
              </a:rPr>
              <a:t>With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Spotipy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you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get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full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access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to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all</a:t>
            </a:r>
            <a:r>
              <a:rPr lang="tr-TR" dirty="0">
                <a:ea typeface="+mn-lt"/>
                <a:cs typeface="+mn-lt"/>
              </a:rPr>
              <a:t> of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music</a:t>
            </a:r>
            <a:r>
              <a:rPr lang="tr-TR" dirty="0">
                <a:ea typeface="+mn-lt"/>
                <a:cs typeface="+mn-lt"/>
              </a:rPr>
              <a:t> data </a:t>
            </a:r>
            <a:r>
              <a:rPr lang="tr-TR" dirty="0" err="1">
                <a:ea typeface="+mn-lt"/>
                <a:cs typeface="+mn-lt"/>
              </a:rPr>
              <a:t>provided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by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Spotify</a:t>
            </a:r>
            <a:r>
              <a:rPr lang="tr-TR" dirty="0">
                <a:ea typeface="+mn-lt"/>
                <a:cs typeface="+mn-lt"/>
              </a:rPr>
              <a:t> platform.</a:t>
            </a:r>
          </a:p>
          <a:p>
            <a:endParaRPr lang="tr-TR" dirty="0">
              <a:cs typeface="Calibri"/>
            </a:endParaRPr>
          </a:p>
          <a:p>
            <a:pPr marL="0" indent="0"/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Spotify</a:t>
            </a:r>
            <a:r>
              <a:rPr lang="tr-TR" dirty="0"/>
              <a:t> Web API: </a:t>
            </a:r>
          </a:p>
          <a:p>
            <a:pPr marL="0" indent="0"/>
            <a:r>
              <a:rPr lang="tr-TR" dirty="0" err="1">
                <a:ea typeface="+mn-lt"/>
                <a:cs typeface="+mn-lt"/>
              </a:rPr>
              <a:t>Spotify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offers</a:t>
            </a:r>
            <a:r>
              <a:rPr lang="tr-TR" dirty="0">
                <a:ea typeface="+mn-lt"/>
                <a:cs typeface="+mn-lt"/>
              </a:rPr>
              <a:t> a </a:t>
            </a:r>
            <a:r>
              <a:rPr lang="tr-TR" dirty="0" err="1">
                <a:ea typeface="+mn-lt"/>
                <a:cs typeface="+mn-lt"/>
              </a:rPr>
              <a:t>number</a:t>
            </a:r>
            <a:r>
              <a:rPr lang="tr-TR" dirty="0">
                <a:ea typeface="+mn-lt"/>
                <a:cs typeface="+mn-lt"/>
              </a:rPr>
              <a:t> of </a:t>
            </a:r>
            <a:r>
              <a:rPr lang="tr-TR" dirty="0">
                <a:ea typeface="+mn-lt"/>
                <a:cs typeface="+mn-lt"/>
                <a:hlinkClick r:id="rId2"/>
              </a:rPr>
              <a:t>API endpoints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to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access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Spotify</a:t>
            </a:r>
            <a:r>
              <a:rPr lang="tr-TR" dirty="0">
                <a:ea typeface="+mn-lt"/>
                <a:cs typeface="+mn-lt"/>
              </a:rPr>
              <a:t> data. </a:t>
            </a:r>
            <a:r>
              <a:rPr lang="tr-TR" dirty="0" err="1">
                <a:ea typeface="+mn-lt"/>
                <a:cs typeface="+mn-lt"/>
              </a:rPr>
              <a:t>In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this</a:t>
            </a:r>
            <a:r>
              <a:rPr lang="tr-TR" dirty="0">
                <a:ea typeface="+mn-lt"/>
                <a:cs typeface="+mn-lt"/>
              </a:rPr>
              <a:t> notebook, I </a:t>
            </a:r>
            <a:r>
              <a:rPr lang="tr-TR" dirty="0" err="1">
                <a:ea typeface="+mn-lt"/>
                <a:cs typeface="+mn-lt"/>
              </a:rPr>
              <a:t>used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following</a:t>
            </a:r>
            <a:r>
              <a:rPr lang="tr-TR" dirty="0">
                <a:ea typeface="+mn-lt"/>
                <a:cs typeface="+mn-lt"/>
              </a:rPr>
              <a:t>:</a:t>
            </a:r>
            <a:endParaRPr lang="tr-TR" dirty="0"/>
          </a:p>
          <a:p>
            <a:r>
              <a:rPr lang="tr-TR" dirty="0">
                <a:ea typeface="+mn-lt"/>
                <a:cs typeface="+mn-lt"/>
                <a:hlinkClick r:id="rId3"/>
              </a:rPr>
              <a:t>search endpoint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to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get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track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IDs</a:t>
            </a:r>
            <a:r>
              <a:rPr lang="tr-TR" dirty="0">
                <a:ea typeface="+mn-lt"/>
                <a:cs typeface="+mn-lt"/>
              </a:rPr>
              <a:t> </a:t>
            </a:r>
            <a:endParaRPr lang="tr-TR"/>
          </a:p>
          <a:p>
            <a:r>
              <a:rPr lang="tr-TR" dirty="0">
                <a:ea typeface="+mn-lt"/>
                <a:cs typeface="+mn-lt"/>
                <a:hlinkClick r:id="rId4"/>
              </a:rPr>
              <a:t>audio features endpoint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to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get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corresponding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audio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features</a:t>
            </a:r>
            <a:r>
              <a:rPr lang="tr-TR" dirty="0">
                <a:ea typeface="+mn-lt"/>
                <a:cs typeface="+mn-lt"/>
              </a:rPr>
              <a:t>.</a:t>
            </a:r>
            <a:endParaRPr lang="tr-TR" dirty="0"/>
          </a:p>
          <a:p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data </a:t>
            </a:r>
            <a:r>
              <a:rPr lang="tr-TR" dirty="0" err="1">
                <a:ea typeface="+mn-lt"/>
                <a:cs typeface="+mn-lt"/>
              </a:rPr>
              <a:t>was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collected</a:t>
            </a:r>
            <a:r>
              <a:rPr lang="tr-TR" dirty="0">
                <a:ea typeface="+mn-lt"/>
                <a:cs typeface="+mn-lt"/>
              </a:rPr>
              <a:t> on </a:t>
            </a:r>
            <a:r>
              <a:rPr lang="tr-TR" dirty="0" err="1">
                <a:ea typeface="+mn-lt"/>
                <a:cs typeface="+mn-lt"/>
              </a:rPr>
              <a:t>several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days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during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months</a:t>
            </a:r>
            <a:r>
              <a:rPr lang="tr-TR" dirty="0">
                <a:ea typeface="+mn-lt"/>
                <a:cs typeface="+mn-lt"/>
              </a:rPr>
              <a:t> of April, May </a:t>
            </a:r>
            <a:r>
              <a:rPr lang="tr-TR" dirty="0" err="1">
                <a:ea typeface="+mn-lt"/>
                <a:cs typeface="+mn-lt"/>
              </a:rPr>
              <a:t>and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August</a:t>
            </a:r>
            <a:r>
              <a:rPr lang="tr-TR" dirty="0">
                <a:ea typeface="+mn-lt"/>
                <a:cs typeface="+mn-lt"/>
              </a:rPr>
              <a:t> 2018.</a:t>
            </a:r>
            <a:endParaRPr lang="tr-TR" dirty="0"/>
          </a:p>
          <a:p>
            <a:r>
              <a:rPr lang="tr-TR" dirty="0" err="1"/>
              <a:t>Goal</a:t>
            </a:r>
            <a:r>
              <a:rPr lang="tr-TR" dirty="0"/>
              <a:t> of </a:t>
            </a:r>
            <a:r>
              <a:rPr lang="tr-TR" dirty="0" err="1"/>
              <a:t>this</a:t>
            </a:r>
            <a:r>
              <a:rPr lang="tr-TR" dirty="0"/>
              <a:t> First Step: </a:t>
            </a:r>
            <a:endParaRPr lang="tr-TR" dirty="0">
              <a:cs typeface="Calibri"/>
            </a:endParaRPr>
          </a:p>
          <a:p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goal</a:t>
            </a:r>
            <a:r>
              <a:rPr lang="tr-TR" dirty="0">
                <a:ea typeface="+mn-lt"/>
                <a:cs typeface="+mn-lt"/>
              </a:rPr>
              <a:t> is </a:t>
            </a:r>
            <a:r>
              <a:rPr lang="tr-TR" dirty="0" err="1">
                <a:ea typeface="+mn-lt"/>
                <a:cs typeface="+mn-lt"/>
              </a:rPr>
              <a:t>to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show</a:t>
            </a:r>
            <a:r>
              <a:rPr lang="tr-TR" dirty="0">
                <a:ea typeface="+mn-lt"/>
                <a:cs typeface="+mn-lt"/>
              </a:rPr>
              <a:t> how </a:t>
            </a:r>
            <a:r>
              <a:rPr lang="tr-TR" dirty="0" err="1">
                <a:ea typeface="+mn-lt"/>
                <a:cs typeface="+mn-lt"/>
              </a:rPr>
              <a:t>to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collect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audio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features</a:t>
            </a:r>
            <a:r>
              <a:rPr lang="tr-TR" dirty="0">
                <a:ea typeface="+mn-lt"/>
                <a:cs typeface="+mn-lt"/>
              </a:rPr>
              <a:t> data </a:t>
            </a:r>
            <a:r>
              <a:rPr lang="tr-TR" dirty="0" err="1">
                <a:ea typeface="+mn-lt"/>
                <a:cs typeface="+mn-lt"/>
              </a:rPr>
              <a:t>for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tracks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from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>
                <a:ea typeface="+mn-lt"/>
                <a:cs typeface="+mn-lt"/>
                <a:hlinkClick r:id="rId5"/>
              </a:rPr>
              <a:t>official Spotify Web API</a:t>
            </a:r>
            <a:r>
              <a:rPr lang="tr-TR" dirty="0">
                <a:ea typeface="+mn-lt"/>
                <a:cs typeface="+mn-lt"/>
              </a:rPr>
              <a:t> in </a:t>
            </a:r>
            <a:r>
              <a:rPr lang="tr-TR" dirty="0" err="1">
                <a:ea typeface="+mn-lt"/>
                <a:cs typeface="+mn-lt"/>
              </a:rPr>
              <a:t>order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to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use</a:t>
            </a:r>
            <a:r>
              <a:rPr lang="tr-TR" dirty="0">
                <a:ea typeface="+mn-lt"/>
                <a:cs typeface="+mn-lt"/>
              </a:rPr>
              <a:t> it </a:t>
            </a:r>
            <a:r>
              <a:rPr lang="tr-TR" dirty="0" err="1">
                <a:ea typeface="+mn-lt"/>
                <a:cs typeface="+mn-lt"/>
              </a:rPr>
              <a:t>for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further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analysis</a:t>
            </a:r>
            <a:r>
              <a:rPr lang="tr-TR" dirty="0">
                <a:ea typeface="+mn-lt"/>
                <a:cs typeface="+mn-lt"/>
              </a:rPr>
              <a:t>/ </a:t>
            </a:r>
            <a:r>
              <a:rPr lang="tr-TR" dirty="0" err="1">
                <a:ea typeface="+mn-lt"/>
                <a:cs typeface="+mn-lt"/>
              </a:rPr>
              <a:t>machine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learning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which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will</a:t>
            </a:r>
            <a:r>
              <a:rPr lang="tr-TR" dirty="0">
                <a:ea typeface="+mn-lt"/>
                <a:cs typeface="+mn-lt"/>
              </a:rPr>
              <a:t> be </a:t>
            </a:r>
            <a:r>
              <a:rPr lang="tr-TR" dirty="0" err="1">
                <a:ea typeface="+mn-lt"/>
                <a:cs typeface="+mn-lt"/>
              </a:rPr>
              <a:t>part</a:t>
            </a:r>
            <a:r>
              <a:rPr lang="tr-TR" dirty="0">
                <a:ea typeface="+mn-lt"/>
                <a:cs typeface="+mn-lt"/>
              </a:rPr>
              <a:t> of </a:t>
            </a:r>
            <a:r>
              <a:rPr lang="tr-TR" dirty="0" err="1">
                <a:ea typeface="+mn-lt"/>
                <a:cs typeface="+mn-lt"/>
              </a:rPr>
              <a:t>another</a:t>
            </a:r>
            <a:r>
              <a:rPr lang="tr-TR" dirty="0">
                <a:ea typeface="+mn-lt"/>
                <a:cs typeface="+mn-lt"/>
              </a:rPr>
              <a:t> notebook.</a:t>
            </a:r>
            <a:endParaRPr lang="tr-TR" dirty="0"/>
          </a:p>
          <a:p>
            <a:endParaRPr lang="tr-TR" dirty="0">
              <a:cs typeface="Calibri"/>
            </a:endParaRPr>
          </a:p>
        </p:txBody>
      </p:sp>
      <p:pic>
        <p:nvPicPr>
          <p:cNvPr id="19" name="Resim 19">
            <a:extLst>
              <a:ext uri="{FF2B5EF4-FFF2-40B4-BE49-F238E27FC236}">
                <a16:creationId xmlns:a16="http://schemas.microsoft.com/office/drawing/2014/main" id="{F3D3F91D-F96D-47E8-B63D-FD8BF5D1C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7667" y="1406414"/>
            <a:ext cx="4583152" cy="213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8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2B6233-6F2F-4D6B-A15A-94A8F34A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53" y="77051"/>
            <a:ext cx="11225674" cy="1132913"/>
          </a:xfrm>
        </p:spPr>
        <p:txBody>
          <a:bodyPr>
            <a:normAutofit/>
          </a:bodyPr>
          <a:lstStyle/>
          <a:p>
            <a:r>
              <a:rPr lang="tr-TR" sz="3200" b="1" dirty="0" smtClean="0">
                <a:solidFill>
                  <a:srgbClr val="1E189C"/>
                </a:solidFill>
                <a:latin typeface="+mn-lt"/>
              </a:rPr>
              <a:t>Collecting </a:t>
            </a:r>
            <a:r>
              <a:rPr lang="tr-TR" sz="3200" b="1" dirty="0">
                <a:solidFill>
                  <a:srgbClr val="1E189C"/>
                </a:solidFill>
                <a:latin typeface="+mn-lt"/>
              </a:rPr>
              <a:t>Data </a:t>
            </a:r>
            <a:r>
              <a:rPr lang="tr-TR" sz="3200" b="1" dirty="0" smtClean="0">
                <a:solidFill>
                  <a:srgbClr val="1E189C"/>
                </a:solidFill>
                <a:latin typeface="+mn-lt"/>
              </a:rPr>
              <a:t>From </a:t>
            </a:r>
            <a:r>
              <a:rPr lang="tr-TR" sz="3200" b="1" dirty="0">
                <a:solidFill>
                  <a:srgbClr val="1E189C"/>
                </a:solidFill>
                <a:latin typeface="+mn-lt"/>
              </a:rPr>
              <a:t>the Spotify Web </a:t>
            </a:r>
            <a:r>
              <a:rPr lang="tr-TR" sz="3200" b="1" dirty="0" smtClean="0">
                <a:solidFill>
                  <a:srgbClr val="1E189C"/>
                </a:solidFill>
                <a:latin typeface="+mn-lt"/>
              </a:rPr>
              <a:t>API Using Spotipy</a:t>
            </a:r>
            <a:endParaRPr lang="tr-TR" sz="3200" b="1" dirty="0">
              <a:solidFill>
                <a:srgbClr val="1E189C"/>
              </a:solidFill>
              <a:latin typeface="+mn-lt"/>
              <a:cs typeface="Calibri Light"/>
            </a:endParaRPr>
          </a:p>
          <a:p>
            <a:endParaRPr lang="tr-TR" sz="3200" dirty="0">
              <a:latin typeface="+mn-lt"/>
              <a:cs typeface="Calibri Light"/>
            </a:endParaRPr>
          </a:p>
        </p:txBody>
      </p:sp>
      <p:pic>
        <p:nvPicPr>
          <p:cNvPr id="19" name="Resim 19">
            <a:extLst>
              <a:ext uri="{FF2B5EF4-FFF2-40B4-BE49-F238E27FC236}">
                <a16:creationId xmlns:a16="http://schemas.microsoft.com/office/drawing/2014/main" id="{F3D3F91D-F96D-47E8-B63D-FD8BF5D1CA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28" t="16845" r="4180" b="9718"/>
          <a:stretch/>
        </p:blipFill>
        <p:spPr>
          <a:xfrm>
            <a:off x="7692131" y="2825119"/>
            <a:ext cx="4323413" cy="1749183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668823" y="3602569"/>
            <a:ext cx="56906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tr-TR" dirty="0">
                <a:ea typeface="+mn-lt"/>
                <a:cs typeface="+mn-lt"/>
              </a:rPr>
              <a:t>Spotify offers a number of API </a:t>
            </a:r>
            <a:r>
              <a:rPr lang="tr-TR" dirty="0" smtClean="0">
                <a:ea typeface="+mn-lt"/>
                <a:cs typeface="+mn-lt"/>
              </a:rPr>
              <a:t>endpoints </a:t>
            </a:r>
            <a:r>
              <a:rPr lang="tr-TR" dirty="0">
                <a:ea typeface="+mn-lt"/>
                <a:cs typeface="+mn-lt"/>
              </a:rPr>
              <a:t>to access the Spotify data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68822" y="1733171"/>
            <a:ext cx="60233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/>
              <a:t>Goal of the First Step: </a:t>
            </a:r>
            <a:endParaRPr lang="tr-TR" b="1" dirty="0" smtClean="0">
              <a:cs typeface="Calibri"/>
            </a:endParaRPr>
          </a:p>
          <a:p>
            <a:r>
              <a:rPr lang="tr-TR" dirty="0" smtClean="0">
                <a:ea typeface="+mn-lt"/>
                <a:cs typeface="+mn-lt"/>
              </a:rPr>
              <a:t>The goal is to show how to collect audio features data for tracks from the official Spotify Web API in order to use it for analysis, prediction and machine learning.</a:t>
            </a:r>
            <a:endParaRPr lang="tr-TR" dirty="0"/>
          </a:p>
        </p:txBody>
      </p:sp>
      <p:grpSp>
        <p:nvGrpSpPr>
          <p:cNvPr id="58" name="Group 57"/>
          <p:cNvGrpSpPr/>
          <p:nvPr/>
        </p:nvGrpSpPr>
        <p:grpSpPr>
          <a:xfrm>
            <a:off x="663844" y="4696386"/>
            <a:ext cx="6695621" cy="923330"/>
            <a:chOff x="643053" y="3053041"/>
            <a:chExt cx="7028287" cy="923330"/>
          </a:xfrm>
        </p:grpSpPr>
        <p:sp>
          <p:nvSpPr>
            <p:cNvPr id="32" name="Rectangle 31"/>
            <p:cNvSpPr/>
            <p:nvPr/>
          </p:nvSpPr>
          <p:spPr>
            <a:xfrm>
              <a:off x="1648032" y="3053041"/>
              <a:ext cx="602330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r-TR" dirty="0" smtClean="0">
                  <a:ea typeface="+mn-lt"/>
                  <a:cs typeface="+mn-lt"/>
                </a:rPr>
                <a:t>Spotipy is a lightweight Python library for the Spotify Web API. With Spotipy you get full access to all of the music data provided by the Spotify platform.</a:t>
              </a:r>
              <a:endParaRPr lang="tr-TR" dirty="0">
                <a:ea typeface="+mn-lt"/>
                <a:cs typeface="+mn-lt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643053" y="3125917"/>
              <a:ext cx="822746" cy="822746"/>
              <a:chOff x="1078752" y="2716220"/>
              <a:chExt cx="822960" cy="822960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1078752" y="2716220"/>
                <a:ext cx="822960" cy="822960"/>
              </a:xfrm>
              <a:prstGeom prst="roundRect">
                <a:avLst/>
              </a:prstGeom>
              <a:solidFill>
                <a:srgbClr val="0779B7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1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7" name="Group 13"/>
              <p:cNvGrpSpPr>
                <a:grpSpLocks noChangeAspect="1"/>
              </p:cNvGrpSpPr>
              <p:nvPr/>
            </p:nvGrpSpPr>
            <p:grpSpPr bwMode="auto">
              <a:xfrm>
                <a:off x="1261632" y="2941167"/>
                <a:ext cx="457200" cy="373063"/>
                <a:chOff x="76" y="440"/>
                <a:chExt cx="288" cy="235"/>
              </a:xfrm>
              <a:solidFill>
                <a:srgbClr val="FFFFFF"/>
              </a:solidFill>
            </p:grpSpPr>
            <p:sp>
              <p:nvSpPr>
                <p:cNvPr id="38" name="Freeform 15"/>
                <p:cNvSpPr>
                  <a:spLocks/>
                </p:cNvSpPr>
                <p:nvPr/>
              </p:nvSpPr>
              <p:spPr bwMode="auto">
                <a:xfrm>
                  <a:off x="76" y="440"/>
                  <a:ext cx="199" cy="199"/>
                </a:xfrm>
                <a:custGeom>
                  <a:avLst/>
                  <a:gdLst>
                    <a:gd name="T0" fmla="*/ 1371 w 2391"/>
                    <a:gd name="T1" fmla="*/ 12 h 2382"/>
                    <a:gd name="T2" fmla="*/ 1618 w 2391"/>
                    <a:gd name="T3" fmla="*/ 76 h 2382"/>
                    <a:gd name="T4" fmla="*/ 1840 w 2391"/>
                    <a:gd name="T5" fmla="*/ 188 h 2382"/>
                    <a:gd name="T6" fmla="*/ 2035 w 2391"/>
                    <a:gd name="T7" fmla="*/ 343 h 2382"/>
                    <a:gd name="T8" fmla="*/ 2192 w 2391"/>
                    <a:gd name="T9" fmla="*/ 534 h 2382"/>
                    <a:gd name="T10" fmla="*/ 2307 w 2391"/>
                    <a:gd name="T11" fmla="*/ 755 h 2382"/>
                    <a:gd name="T12" fmla="*/ 2376 w 2391"/>
                    <a:gd name="T13" fmla="*/ 1000 h 2382"/>
                    <a:gd name="T14" fmla="*/ 2256 w 2391"/>
                    <a:gd name="T15" fmla="*/ 1173 h 2382"/>
                    <a:gd name="T16" fmla="*/ 2221 w 2391"/>
                    <a:gd name="T17" fmla="*/ 924 h 2382"/>
                    <a:gd name="T18" fmla="*/ 2132 w 2391"/>
                    <a:gd name="T19" fmla="*/ 695 h 2382"/>
                    <a:gd name="T20" fmla="*/ 1994 w 2391"/>
                    <a:gd name="T21" fmla="*/ 497 h 2382"/>
                    <a:gd name="T22" fmla="*/ 1816 w 2391"/>
                    <a:gd name="T23" fmla="*/ 334 h 2382"/>
                    <a:gd name="T24" fmla="*/ 1605 w 2391"/>
                    <a:gd name="T25" fmla="*/ 216 h 2382"/>
                    <a:gd name="T26" fmla="*/ 1367 w 2391"/>
                    <a:gd name="T27" fmla="*/ 148 h 2382"/>
                    <a:gd name="T28" fmla="*/ 1114 w 2391"/>
                    <a:gd name="T29" fmla="*/ 137 h 2382"/>
                    <a:gd name="T30" fmla="*/ 876 w 2391"/>
                    <a:gd name="T31" fmla="*/ 183 h 2382"/>
                    <a:gd name="T32" fmla="*/ 661 w 2391"/>
                    <a:gd name="T33" fmla="*/ 279 h 2382"/>
                    <a:gd name="T34" fmla="*/ 475 w 2391"/>
                    <a:gd name="T35" fmla="*/ 418 h 2382"/>
                    <a:gd name="T36" fmla="*/ 322 w 2391"/>
                    <a:gd name="T37" fmla="*/ 594 h 2382"/>
                    <a:gd name="T38" fmla="*/ 211 w 2391"/>
                    <a:gd name="T39" fmla="*/ 799 h 2382"/>
                    <a:gd name="T40" fmla="*/ 147 w 2391"/>
                    <a:gd name="T41" fmla="*/ 1030 h 2382"/>
                    <a:gd name="T42" fmla="*/ 139 w 2391"/>
                    <a:gd name="T43" fmla="*/ 1280 h 2382"/>
                    <a:gd name="T44" fmla="*/ 188 w 2391"/>
                    <a:gd name="T45" fmla="*/ 1526 h 2382"/>
                    <a:gd name="T46" fmla="*/ 291 w 2391"/>
                    <a:gd name="T47" fmla="*/ 1748 h 2382"/>
                    <a:gd name="T48" fmla="*/ 442 w 2391"/>
                    <a:gd name="T49" fmla="*/ 1938 h 2382"/>
                    <a:gd name="T50" fmla="*/ 631 w 2391"/>
                    <a:gd name="T51" fmla="*/ 2090 h 2382"/>
                    <a:gd name="T52" fmla="*/ 852 w 2391"/>
                    <a:gd name="T53" fmla="*/ 2195 h 2382"/>
                    <a:gd name="T54" fmla="*/ 1096 w 2391"/>
                    <a:gd name="T55" fmla="*/ 2249 h 2382"/>
                    <a:gd name="T56" fmla="*/ 998 w 2391"/>
                    <a:gd name="T57" fmla="*/ 2371 h 2382"/>
                    <a:gd name="T58" fmla="*/ 754 w 2391"/>
                    <a:gd name="T59" fmla="*/ 2303 h 2382"/>
                    <a:gd name="T60" fmla="*/ 533 w 2391"/>
                    <a:gd name="T61" fmla="*/ 2187 h 2382"/>
                    <a:gd name="T62" fmla="*/ 343 w 2391"/>
                    <a:gd name="T63" fmla="*/ 2030 h 2382"/>
                    <a:gd name="T64" fmla="*/ 189 w 2391"/>
                    <a:gd name="T65" fmla="*/ 1836 h 2382"/>
                    <a:gd name="T66" fmla="*/ 76 w 2391"/>
                    <a:gd name="T67" fmla="*/ 1614 h 2382"/>
                    <a:gd name="T68" fmla="*/ 13 w 2391"/>
                    <a:gd name="T69" fmla="*/ 1368 h 2382"/>
                    <a:gd name="T70" fmla="*/ 3 w 2391"/>
                    <a:gd name="T71" fmla="*/ 1105 h 2382"/>
                    <a:gd name="T72" fmla="*/ 51 w 2391"/>
                    <a:gd name="T73" fmla="*/ 849 h 2382"/>
                    <a:gd name="T74" fmla="*/ 149 w 2391"/>
                    <a:gd name="T75" fmla="*/ 616 h 2382"/>
                    <a:gd name="T76" fmla="*/ 293 w 2391"/>
                    <a:gd name="T77" fmla="*/ 411 h 2382"/>
                    <a:gd name="T78" fmla="*/ 477 w 2391"/>
                    <a:gd name="T79" fmla="*/ 241 h 2382"/>
                    <a:gd name="T80" fmla="*/ 693 w 2391"/>
                    <a:gd name="T81" fmla="*/ 111 h 2382"/>
                    <a:gd name="T82" fmla="*/ 935 w 2391"/>
                    <a:gd name="T83" fmla="*/ 28 h 2382"/>
                    <a:gd name="T84" fmla="*/ 1197 w 2391"/>
                    <a:gd name="T85" fmla="*/ 0 h 23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391" h="2382">
                      <a:moveTo>
                        <a:pt x="1197" y="0"/>
                      </a:moveTo>
                      <a:lnTo>
                        <a:pt x="1285" y="3"/>
                      </a:lnTo>
                      <a:lnTo>
                        <a:pt x="1371" y="12"/>
                      </a:lnTo>
                      <a:lnTo>
                        <a:pt x="1455" y="28"/>
                      </a:lnTo>
                      <a:lnTo>
                        <a:pt x="1538" y="49"/>
                      </a:lnTo>
                      <a:lnTo>
                        <a:pt x="1618" y="76"/>
                      </a:lnTo>
                      <a:lnTo>
                        <a:pt x="1695" y="109"/>
                      </a:lnTo>
                      <a:lnTo>
                        <a:pt x="1769" y="146"/>
                      </a:lnTo>
                      <a:lnTo>
                        <a:pt x="1840" y="188"/>
                      </a:lnTo>
                      <a:lnTo>
                        <a:pt x="1909" y="235"/>
                      </a:lnTo>
                      <a:lnTo>
                        <a:pt x="1973" y="288"/>
                      </a:lnTo>
                      <a:lnTo>
                        <a:pt x="2035" y="343"/>
                      </a:lnTo>
                      <a:lnTo>
                        <a:pt x="2091" y="403"/>
                      </a:lnTo>
                      <a:lnTo>
                        <a:pt x="2144" y="467"/>
                      </a:lnTo>
                      <a:lnTo>
                        <a:pt x="2192" y="534"/>
                      </a:lnTo>
                      <a:lnTo>
                        <a:pt x="2235" y="604"/>
                      </a:lnTo>
                      <a:lnTo>
                        <a:pt x="2275" y="678"/>
                      </a:lnTo>
                      <a:lnTo>
                        <a:pt x="2307" y="755"/>
                      </a:lnTo>
                      <a:lnTo>
                        <a:pt x="2336" y="834"/>
                      </a:lnTo>
                      <a:lnTo>
                        <a:pt x="2359" y="916"/>
                      </a:lnTo>
                      <a:lnTo>
                        <a:pt x="2376" y="1000"/>
                      </a:lnTo>
                      <a:lnTo>
                        <a:pt x="2387" y="1086"/>
                      </a:lnTo>
                      <a:lnTo>
                        <a:pt x="2391" y="1173"/>
                      </a:lnTo>
                      <a:lnTo>
                        <a:pt x="2256" y="1173"/>
                      </a:lnTo>
                      <a:lnTo>
                        <a:pt x="2252" y="1088"/>
                      </a:lnTo>
                      <a:lnTo>
                        <a:pt x="2240" y="1004"/>
                      </a:lnTo>
                      <a:lnTo>
                        <a:pt x="2221" y="924"/>
                      </a:lnTo>
                      <a:lnTo>
                        <a:pt x="2197" y="844"/>
                      </a:lnTo>
                      <a:lnTo>
                        <a:pt x="2168" y="768"/>
                      </a:lnTo>
                      <a:lnTo>
                        <a:pt x="2132" y="695"/>
                      </a:lnTo>
                      <a:lnTo>
                        <a:pt x="2091" y="625"/>
                      </a:lnTo>
                      <a:lnTo>
                        <a:pt x="2045" y="559"/>
                      </a:lnTo>
                      <a:lnTo>
                        <a:pt x="1994" y="497"/>
                      </a:lnTo>
                      <a:lnTo>
                        <a:pt x="1940" y="438"/>
                      </a:lnTo>
                      <a:lnTo>
                        <a:pt x="1880" y="383"/>
                      </a:lnTo>
                      <a:lnTo>
                        <a:pt x="1816" y="334"/>
                      </a:lnTo>
                      <a:lnTo>
                        <a:pt x="1749" y="290"/>
                      </a:lnTo>
                      <a:lnTo>
                        <a:pt x="1679" y="249"/>
                      </a:lnTo>
                      <a:lnTo>
                        <a:pt x="1605" y="216"/>
                      </a:lnTo>
                      <a:lnTo>
                        <a:pt x="1527" y="187"/>
                      </a:lnTo>
                      <a:lnTo>
                        <a:pt x="1449" y="164"/>
                      </a:lnTo>
                      <a:lnTo>
                        <a:pt x="1367" y="148"/>
                      </a:lnTo>
                      <a:lnTo>
                        <a:pt x="1283" y="137"/>
                      </a:lnTo>
                      <a:lnTo>
                        <a:pt x="1197" y="134"/>
                      </a:lnTo>
                      <a:lnTo>
                        <a:pt x="1114" y="137"/>
                      </a:lnTo>
                      <a:lnTo>
                        <a:pt x="1033" y="147"/>
                      </a:lnTo>
                      <a:lnTo>
                        <a:pt x="953" y="162"/>
                      </a:lnTo>
                      <a:lnTo>
                        <a:pt x="876" y="183"/>
                      </a:lnTo>
                      <a:lnTo>
                        <a:pt x="802" y="210"/>
                      </a:lnTo>
                      <a:lnTo>
                        <a:pt x="730" y="242"/>
                      </a:lnTo>
                      <a:lnTo>
                        <a:pt x="661" y="279"/>
                      </a:lnTo>
                      <a:lnTo>
                        <a:pt x="596" y="321"/>
                      </a:lnTo>
                      <a:lnTo>
                        <a:pt x="532" y="367"/>
                      </a:lnTo>
                      <a:lnTo>
                        <a:pt x="475" y="418"/>
                      </a:lnTo>
                      <a:lnTo>
                        <a:pt x="419" y="473"/>
                      </a:lnTo>
                      <a:lnTo>
                        <a:pt x="369" y="531"/>
                      </a:lnTo>
                      <a:lnTo>
                        <a:pt x="322" y="594"/>
                      </a:lnTo>
                      <a:lnTo>
                        <a:pt x="280" y="659"/>
                      </a:lnTo>
                      <a:lnTo>
                        <a:pt x="243" y="729"/>
                      </a:lnTo>
                      <a:lnTo>
                        <a:pt x="211" y="799"/>
                      </a:lnTo>
                      <a:lnTo>
                        <a:pt x="184" y="875"/>
                      </a:lnTo>
                      <a:lnTo>
                        <a:pt x="163" y="951"/>
                      </a:lnTo>
                      <a:lnTo>
                        <a:pt x="147" y="1030"/>
                      </a:lnTo>
                      <a:lnTo>
                        <a:pt x="137" y="1111"/>
                      </a:lnTo>
                      <a:lnTo>
                        <a:pt x="134" y="1194"/>
                      </a:lnTo>
                      <a:lnTo>
                        <a:pt x="139" y="1280"/>
                      </a:lnTo>
                      <a:lnTo>
                        <a:pt x="148" y="1365"/>
                      </a:lnTo>
                      <a:lnTo>
                        <a:pt x="165" y="1446"/>
                      </a:lnTo>
                      <a:lnTo>
                        <a:pt x="188" y="1526"/>
                      </a:lnTo>
                      <a:lnTo>
                        <a:pt x="217" y="1603"/>
                      </a:lnTo>
                      <a:lnTo>
                        <a:pt x="252" y="1677"/>
                      </a:lnTo>
                      <a:lnTo>
                        <a:pt x="291" y="1748"/>
                      </a:lnTo>
                      <a:lnTo>
                        <a:pt x="337" y="1815"/>
                      </a:lnTo>
                      <a:lnTo>
                        <a:pt x="387" y="1879"/>
                      </a:lnTo>
                      <a:lnTo>
                        <a:pt x="442" y="1938"/>
                      </a:lnTo>
                      <a:lnTo>
                        <a:pt x="501" y="1993"/>
                      </a:lnTo>
                      <a:lnTo>
                        <a:pt x="564" y="2044"/>
                      </a:lnTo>
                      <a:lnTo>
                        <a:pt x="631" y="2090"/>
                      </a:lnTo>
                      <a:lnTo>
                        <a:pt x="701" y="2131"/>
                      </a:lnTo>
                      <a:lnTo>
                        <a:pt x="775" y="2166"/>
                      </a:lnTo>
                      <a:lnTo>
                        <a:pt x="852" y="2195"/>
                      </a:lnTo>
                      <a:lnTo>
                        <a:pt x="931" y="2219"/>
                      </a:lnTo>
                      <a:lnTo>
                        <a:pt x="1012" y="2238"/>
                      </a:lnTo>
                      <a:lnTo>
                        <a:pt x="1096" y="2249"/>
                      </a:lnTo>
                      <a:lnTo>
                        <a:pt x="1096" y="2382"/>
                      </a:lnTo>
                      <a:lnTo>
                        <a:pt x="1084" y="2382"/>
                      </a:lnTo>
                      <a:lnTo>
                        <a:pt x="998" y="2371"/>
                      </a:lnTo>
                      <a:lnTo>
                        <a:pt x="915" y="2354"/>
                      </a:lnTo>
                      <a:lnTo>
                        <a:pt x="833" y="2332"/>
                      </a:lnTo>
                      <a:lnTo>
                        <a:pt x="754" y="2303"/>
                      </a:lnTo>
                      <a:lnTo>
                        <a:pt x="677" y="2270"/>
                      </a:lnTo>
                      <a:lnTo>
                        <a:pt x="604" y="2230"/>
                      </a:lnTo>
                      <a:lnTo>
                        <a:pt x="533" y="2187"/>
                      </a:lnTo>
                      <a:lnTo>
                        <a:pt x="466" y="2139"/>
                      </a:lnTo>
                      <a:lnTo>
                        <a:pt x="403" y="2087"/>
                      </a:lnTo>
                      <a:lnTo>
                        <a:pt x="343" y="2030"/>
                      </a:lnTo>
                      <a:lnTo>
                        <a:pt x="287" y="1969"/>
                      </a:lnTo>
                      <a:lnTo>
                        <a:pt x="236" y="1905"/>
                      </a:lnTo>
                      <a:lnTo>
                        <a:pt x="189" y="1836"/>
                      </a:lnTo>
                      <a:lnTo>
                        <a:pt x="146" y="1765"/>
                      </a:lnTo>
                      <a:lnTo>
                        <a:pt x="109" y="1691"/>
                      </a:lnTo>
                      <a:lnTo>
                        <a:pt x="76" y="1614"/>
                      </a:lnTo>
                      <a:lnTo>
                        <a:pt x="49" y="1534"/>
                      </a:lnTo>
                      <a:lnTo>
                        <a:pt x="28" y="1453"/>
                      </a:lnTo>
                      <a:lnTo>
                        <a:pt x="13" y="1368"/>
                      </a:lnTo>
                      <a:lnTo>
                        <a:pt x="3" y="1282"/>
                      </a:lnTo>
                      <a:lnTo>
                        <a:pt x="0" y="1194"/>
                      </a:lnTo>
                      <a:lnTo>
                        <a:pt x="3" y="1105"/>
                      </a:lnTo>
                      <a:lnTo>
                        <a:pt x="13" y="1018"/>
                      </a:lnTo>
                      <a:lnTo>
                        <a:pt x="28" y="932"/>
                      </a:lnTo>
                      <a:lnTo>
                        <a:pt x="51" y="849"/>
                      </a:lnTo>
                      <a:lnTo>
                        <a:pt x="79" y="769"/>
                      </a:lnTo>
                      <a:lnTo>
                        <a:pt x="111" y="692"/>
                      </a:lnTo>
                      <a:lnTo>
                        <a:pt x="149" y="616"/>
                      </a:lnTo>
                      <a:lnTo>
                        <a:pt x="193" y="545"/>
                      </a:lnTo>
                      <a:lnTo>
                        <a:pt x="241" y="476"/>
                      </a:lnTo>
                      <a:lnTo>
                        <a:pt x="293" y="411"/>
                      </a:lnTo>
                      <a:lnTo>
                        <a:pt x="351" y="350"/>
                      </a:lnTo>
                      <a:lnTo>
                        <a:pt x="412" y="293"/>
                      </a:lnTo>
                      <a:lnTo>
                        <a:pt x="477" y="241"/>
                      </a:lnTo>
                      <a:lnTo>
                        <a:pt x="545" y="193"/>
                      </a:lnTo>
                      <a:lnTo>
                        <a:pt x="617" y="149"/>
                      </a:lnTo>
                      <a:lnTo>
                        <a:pt x="693" y="111"/>
                      </a:lnTo>
                      <a:lnTo>
                        <a:pt x="770" y="78"/>
                      </a:lnTo>
                      <a:lnTo>
                        <a:pt x="851" y="50"/>
                      </a:lnTo>
                      <a:lnTo>
                        <a:pt x="935" y="28"/>
                      </a:lnTo>
                      <a:lnTo>
                        <a:pt x="1020" y="13"/>
                      </a:lnTo>
                      <a:lnTo>
                        <a:pt x="1107" y="3"/>
                      </a:lnTo>
                      <a:lnTo>
                        <a:pt x="119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12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99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9" name="Freeform 16"/>
                <p:cNvSpPr>
                  <a:spLocks noEditPoints="1"/>
                </p:cNvSpPr>
                <p:nvPr/>
              </p:nvSpPr>
              <p:spPr bwMode="auto">
                <a:xfrm>
                  <a:off x="93" y="456"/>
                  <a:ext cx="167" cy="165"/>
                </a:xfrm>
                <a:custGeom>
                  <a:avLst/>
                  <a:gdLst>
                    <a:gd name="T0" fmla="*/ 386 w 2006"/>
                    <a:gd name="T1" fmla="*/ 609 h 1986"/>
                    <a:gd name="T2" fmla="*/ 238 w 2006"/>
                    <a:gd name="T3" fmla="*/ 817 h 1986"/>
                    <a:gd name="T4" fmla="*/ 241 w 2006"/>
                    <a:gd name="T5" fmla="*/ 1084 h 1986"/>
                    <a:gd name="T6" fmla="*/ 289 w 2006"/>
                    <a:gd name="T7" fmla="*/ 1344 h 1986"/>
                    <a:gd name="T8" fmla="*/ 531 w 2006"/>
                    <a:gd name="T9" fmla="*/ 1397 h 1986"/>
                    <a:gd name="T10" fmla="*/ 533 w 2006"/>
                    <a:gd name="T11" fmla="*/ 1199 h 1986"/>
                    <a:gd name="T12" fmla="*/ 517 w 2006"/>
                    <a:gd name="T13" fmla="*/ 887 h 1986"/>
                    <a:gd name="T14" fmla="*/ 556 w 2006"/>
                    <a:gd name="T15" fmla="*/ 575 h 1986"/>
                    <a:gd name="T16" fmla="*/ 771 w 2006"/>
                    <a:gd name="T17" fmla="*/ 162 h 1986"/>
                    <a:gd name="T18" fmla="*/ 699 w 2006"/>
                    <a:gd name="T19" fmla="*/ 433 h 1986"/>
                    <a:gd name="T20" fmla="*/ 1010 w 2006"/>
                    <a:gd name="T21" fmla="*/ 412 h 1986"/>
                    <a:gd name="T22" fmla="*/ 1142 w 2006"/>
                    <a:gd name="T23" fmla="*/ 338 h 1986"/>
                    <a:gd name="T24" fmla="*/ 1065 w 2006"/>
                    <a:gd name="T25" fmla="*/ 93 h 1986"/>
                    <a:gd name="T26" fmla="*/ 1088 w 2006"/>
                    <a:gd name="T27" fmla="*/ 81 h 1986"/>
                    <a:gd name="T28" fmla="*/ 1180 w 2006"/>
                    <a:gd name="T29" fmla="*/ 230 h 1986"/>
                    <a:gd name="T30" fmla="*/ 1267 w 2006"/>
                    <a:gd name="T31" fmla="*/ 436 h 1986"/>
                    <a:gd name="T32" fmla="*/ 1534 w 2006"/>
                    <a:gd name="T33" fmla="*/ 500 h 1986"/>
                    <a:gd name="T34" fmla="*/ 1647 w 2006"/>
                    <a:gd name="T35" fmla="*/ 469 h 1986"/>
                    <a:gd name="T36" fmla="*/ 1532 w 2006"/>
                    <a:gd name="T37" fmla="*/ 227 h 1986"/>
                    <a:gd name="T38" fmla="*/ 1584 w 2006"/>
                    <a:gd name="T39" fmla="*/ 237 h 1986"/>
                    <a:gd name="T40" fmla="*/ 1711 w 2006"/>
                    <a:gd name="T41" fmla="*/ 396 h 1986"/>
                    <a:gd name="T42" fmla="*/ 1795 w 2006"/>
                    <a:gd name="T43" fmla="*/ 566 h 1986"/>
                    <a:gd name="T44" fmla="*/ 1944 w 2006"/>
                    <a:gd name="T45" fmla="*/ 688 h 1986"/>
                    <a:gd name="T46" fmla="*/ 1847 w 2006"/>
                    <a:gd name="T47" fmla="*/ 755 h 1986"/>
                    <a:gd name="T48" fmla="*/ 1862 w 2006"/>
                    <a:gd name="T49" fmla="*/ 985 h 1986"/>
                    <a:gd name="T50" fmla="*/ 1729 w 2006"/>
                    <a:gd name="T51" fmla="*/ 898 h 1986"/>
                    <a:gd name="T52" fmla="*/ 1700 w 2006"/>
                    <a:gd name="T53" fmla="*/ 646 h 1986"/>
                    <a:gd name="T54" fmla="*/ 1406 w 2006"/>
                    <a:gd name="T55" fmla="*/ 585 h 1986"/>
                    <a:gd name="T56" fmla="*/ 1340 w 2006"/>
                    <a:gd name="T57" fmla="*/ 776 h 1986"/>
                    <a:gd name="T58" fmla="*/ 1215 w 2006"/>
                    <a:gd name="T59" fmla="*/ 985 h 1986"/>
                    <a:gd name="T60" fmla="*/ 1201 w 2006"/>
                    <a:gd name="T61" fmla="*/ 664 h 1986"/>
                    <a:gd name="T62" fmla="*/ 1007 w 2006"/>
                    <a:gd name="T63" fmla="*/ 546 h 1986"/>
                    <a:gd name="T64" fmla="*/ 676 w 2006"/>
                    <a:gd name="T65" fmla="*/ 560 h 1986"/>
                    <a:gd name="T66" fmla="*/ 650 w 2006"/>
                    <a:gd name="T67" fmla="*/ 880 h 1986"/>
                    <a:gd name="T68" fmla="*/ 672 w 2006"/>
                    <a:gd name="T69" fmla="*/ 1275 h 1986"/>
                    <a:gd name="T70" fmla="*/ 892 w 2006"/>
                    <a:gd name="T71" fmla="*/ 1427 h 1986"/>
                    <a:gd name="T72" fmla="*/ 719 w 2006"/>
                    <a:gd name="T73" fmla="*/ 1547 h 1986"/>
                    <a:gd name="T74" fmla="*/ 833 w 2006"/>
                    <a:gd name="T75" fmla="*/ 1986 h 1986"/>
                    <a:gd name="T76" fmla="*/ 706 w 2006"/>
                    <a:gd name="T77" fmla="*/ 1766 h 1986"/>
                    <a:gd name="T78" fmla="*/ 610 w 2006"/>
                    <a:gd name="T79" fmla="*/ 1528 h 1986"/>
                    <a:gd name="T80" fmla="*/ 389 w 2006"/>
                    <a:gd name="T81" fmla="*/ 1467 h 1986"/>
                    <a:gd name="T82" fmla="*/ 416 w 2006"/>
                    <a:gd name="T83" fmla="*/ 1715 h 1986"/>
                    <a:gd name="T84" fmla="*/ 397 w 2006"/>
                    <a:gd name="T85" fmla="*/ 1766 h 1986"/>
                    <a:gd name="T86" fmla="*/ 285 w 2006"/>
                    <a:gd name="T87" fmla="*/ 1605 h 1986"/>
                    <a:gd name="T88" fmla="*/ 192 w 2006"/>
                    <a:gd name="T89" fmla="*/ 1417 h 1986"/>
                    <a:gd name="T90" fmla="*/ 105 w 2006"/>
                    <a:gd name="T91" fmla="*/ 1326 h 1986"/>
                    <a:gd name="T92" fmla="*/ 0 w 2006"/>
                    <a:gd name="T93" fmla="*/ 1245 h 1986"/>
                    <a:gd name="T94" fmla="*/ 132 w 2006"/>
                    <a:gd name="T95" fmla="*/ 1230 h 1986"/>
                    <a:gd name="T96" fmla="*/ 99 w 2006"/>
                    <a:gd name="T97" fmla="*/ 1002 h 1986"/>
                    <a:gd name="T98" fmla="*/ 116 w 2006"/>
                    <a:gd name="T99" fmla="*/ 762 h 1986"/>
                    <a:gd name="T100" fmla="*/ 17 w 2006"/>
                    <a:gd name="T101" fmla="*/ 729 h 1986"/>
                    <a:gd name="T102" fmla="*/ 122 w 2006"/>
                    <a:gd name="T103" fmla="*/ 648 h 1986"/>
                    <a:gd name="T104" fmla="*/ 187 w 2006"/>
                    <a:gd name="T105" fmla="*/ 530 h 1986"/>
                    <a:gd name="T106" fmla="*/ 289 w 2006"/>
                    <a:gd name="T107" fmla="*/ 352 h 1986"/>
                    <a:gd name="T108" fmla="*/ 425 w 2006"/>
                    <a:gd name="T109" fmla="*/ 203 h 1986"/>
                    <a:gd name="T110" fmla="*/ 388 w 2006"/>
                    <a:gd name="T111" fmla="*/ 315 h 1986"/>
                    <a:gd name="T112" fmla="*/ 289 w 2006"/>
                    <a:gd name="T113" fmla="*/ 555 h 1986"/>
                    <a:gd name="T114" fmla="*/ 482 w 2006"/>
                    <a:gd name="T115" fmla="*/ 482 h 1986"/>
                    <a:gd name="T116" fmla="*/ 616 w 2006"/>
                    <a:gd name="T117" fmla="*/ 373 h 1986"/>
                    <a:gd name="T118" fmla="*/ 717 w 2006"/>
                    <a:gd name="T119" fmla="*/ 159 h 1986"/>
                    <a:gd name="T120" fmla="*/ 804 w 2006"/>
                    <a:gd name="T121" fmla="*/ 33 h 19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006" h="1986">
                      <a:moveTo>
                        <a:pt x="556" y="575"/>
                      </a:moveTo>
                      <a:lnTo>
                        <a:pt x="507" y="584"/>
                      </a:lnTo>
                      <a:lnTo>
                        <a:pt x="386" y="609"/>
                      </a:lnTo>
                      <a:lnTo>
                        <a:pt x="266" y="640"/>
                      </a:lnTo>
                      <a:lnTo>
                        <a:pt x="249" y="728"/>
                      </a:lnTo>
                      <a:lnTo>
                        <a:pt x="238" y="817"/>
                      </a:lnTo>
                      <a:lnTo>
                        <a:pt x="233" y="906"/>
                      </a:lnTo>
                      <a:lnTo>
                        <a:pt x="235" y="996"/>
                      </a:lnTo>
                      <a:lnTo>
                        <a:pt x="241" y="1084"/>
                      </a:lnTo>
                      <a:lnTo>
                        <a:pt x="253" y="1171"/>
                      </a:lnTo>
                      <a:lnTo>
                        <a:pt x="268" y="1258"/>
                      </a:lnTo>
                      <a:lnTo>
                        <a:pt x="289" y="1344"/>
                      </a:lnTo>
                      <a:lnTo>
                        <a:pt x="389" y="1369"/>
                      </a:lnTo>
                      <a:lnTo>
                        <a:pt x="490" y="1390"/>
                      </a:lnTo>
                      <a:lnTo>
                        <a:pt x="531" y="1397"/>
                      </a:lnTo>
                      <a:lnTo>
                        <a:pt x="574" y="1403"/>
                      </a:lnTo>
                      <a:lnTo>
                        <a:pt x="551" y="1302"/>
                      </a:lnTo>
                      <a:lnTo>
                        <a:pt x="533" y="1199"/>
                      </a:lnTo>
                      <a:lnTo>
                        <a:pt x="521" y="1096"/>
                      </a:lnTo>
                      <a:lnTo>
                        <a:pt x="516" y="991"/>
                      </a:lnTo>
                      <a:lnTo>
                        <a:pt x="517" y="887"/>
                      </a:lnTo>
                      <a:lnTo>
                        <a:pt x="524" y="782"/>
                      </a:lnTo>
                      <a:lnTo>
                        <a:pt x="537" y="679"/>
                      </a:lnTo>
                      <a:lnTo>
                        <a:pt x="556" y="575"/>
                      </a:lnTo>
                      <a:close/>
                      <a:moveTo>
                        <a:pt x="833" y="0"/>
                      </a:moveTo>
                      <a:lnTo>
                        <a:pt x="801" y="81"/>
                      </a:lnTo>
                      <a:lnTo>
                        <a:pt x="771" y="162"/>
                      </a:lnTo>
                      <a:lnTo>
                        <a:pt x="746" y="242"/>
                      </a:lnTo>
                      <a:lnTo>
                        <a:pt x="720" y="337"/>
                      </a:lnTo>
                      <a:lnTo>
                        <a:pt x="699" y="433"/>
                      </a:lnTo>
                      <a:lnTo>
                        <a:pt x="803" y="420"/>
                      </a:lnTo>
                      <a:lnTo>
                        <a:pt x="907" y="412"/>
                      </a:lnTo>
                      <a:lnTo>
                        <a:pt x="1010" y="412"/>
                      </a:lnTo>
                      <a:lnTo>
                        <a:pt x="1087" y="415"/>
                      </a:lnTo>
                      <a:lnTo>
                        <a:pt x="1162" y="422"/>
                      </a:lnTo>
                      <a:lnTo>
                        <a:pt x="1142" y="338"/>
                      </a:lnTo>
                      <a:lnTo>
                        <a:pt x="1119" y="255"/>
                      </a:lnTo>
                      <a:lnTo>
                        <a:pt x="1094" y="174"/>
                      </a:lnTo>
                      <a:lnTo>
                        <a:pt x="1065" y="93"/>
                      </a:lnTo>
                      <a:lnTo>
                        <a:pt x="1032" y="12"/>
                      </a:lnTo>
                      <a:lnTo>
                        <a:pt x="1060" y="46"/>
                      </a:lnTo>
                      <a:lnTo>
                        <a:pt x="1088" y="81"/>
                      </a:lnTo>
                      <a:lnTo>
                        <a:pt x="1113" y="117"/>
                      </a:lnTo>
                      <a:lnTo>
                        <a:pt x="1149" y="172"/>
                      </a:lnTo>
                      <a:lnTo>
                        <a:pt x="1180" y="230"/>
                      </a:lnTo>
                      <a:lnTo>
                        <a:pt x="1213" y="298"/>
                      </a:lnTo>
                      <a:lnTo>
                        <a:pt x="1241" y="366"/>
                      </a:lnTo>
                      <a:lnTo>
                        <a:pt x="1267" y="436"/>
                      </a:lnTo>
                      <a:lnTo>
                        <a:pt x="1357" y="453"/>
                      </a:lnTo>
                      <a:lnTo>
                        <a:pt x="1445" y="475"/>
                      </a:lnTo>
                      <a:lnTo>
                        <a:pt x="1534" y="500"/>
                      </a:lnTo>
                      <a:lnTo>
                        <a:pt x="1605" y="525"/>
                      </a:lnTo>
                      <a:lnTo>
                        <a:pt x="1676" y="553"/>
                      </a:lnTo>
                      <a:lnTo>
                        <a:pt x="1647" y="469"/>
                      </a:lnTo>
                      <a:lnTo>
                        <a:pt x="1613" y="387"/>
                      </a:lnTo>
                      <a:lnTo>
                        <a:pt x="1575" y="306"/>
                      </a:lnTo>
                      <a:lnTo>
                        <a:pt x="1532" y="227"/>
                      </a:lnTo>
                      <a:lnTo>
                        <a:pt x="1485" y="147"/>
                      </a:lnTo>
                      <a:lnTo>
                        <a:pt x="1536" y="190"/>
                      </a:lnTo>
                      <a:lnTo>
                        <a:pt x="1584" y="237"/>
                      </a:lnTo>
                      <a:lnTo>
                        <a:pt x="1630" y="287"/>
                      </a:lnTo>
                      <a:lnTo>
                        <a:pt x="1671" y="340"/>
                      </a:lnTo>
                      <a:lnTo>
                        <a:pt x="1711" y="396"/>
                      </a:lnTo>
                      <a:lnTo>
                        <a:pt x="1744" y="456"/>
                      </a:lnTo>
                      <a:lnTo>
                        <a:pt x="1775" y="517"/>
                      </a:lnTo>
                      <a:lnTo>
                        <a:pt x="1795" y="566"/>
                      </a:lnTo>
                      <a:lnTo>
                        <a:pt x="1812" y="615"/>
                      </a:lnTo>
                      <a:lnTo>
                        <a:pt x="1879" y="649"/>
                      </a:lnTo>
                      <a:lnTo>
                        <a:pt x="1944" y="688"/>
                      </a:lnTo>
                      <a:lnTo>
                        <a:pt x="2006" y="729"/>
                      </a:lnTo>
                      <a:lnTo>
                        <a:pt x="1831" y="680"/>
                      </a:lnTo>
                      <a:lnTo>
                        <a:pt x="1847" y="755"/>
                      </a:lnTo>
                      <a:lnTo>
                        <a:pt x="1858" y="831"/>
                      </a:lnTo>
                      <a:lnTo>
                        <a:pt x="1862" y="909"/>
                      </a:lnTo>
                      <a:lnTo>
                        <a:pt x="1862" y="985"/>
                      </a:lnTo>
                      <a:lnTo>
                        <a:pt x="1727" y="985"/>
                      </a:lnTo>
                      <a:lnTo>
                        <a:pt x="1727" y="984"/>
                      </a:lnTo>
                      <a:lnTo>
                        <a:pt x="1729" y="898"/>
                      </a:lnTo>
                      <a:lnTo>
                        <a:pt x="1725" y="814"/>
                      </a:lnTo>
                      <a:lnTo>
                        <a:pt x="1715" y="729"/>
                      </a:lnTo>
                      <a:lnTo>
                        <a:pt x="1700" y="646"/>
                      </a:lnTo>
                      <a:lnTo>
                        <a:pt x="1604" y="623"/>
                      </a:lnTo>
                      <a:lnTo>
                        <a:pt x="1508" y="604"/>
                      </a:lnTo>
                      <a:lnTo>
                        <a:pt x="1406" y="585"/>
                      </a:lnTo>
                      <a:lnTo>
                        <a:pt x="1305" y="570"/>
                      </a:lnTo>
                      <a:lnTo>
                        <a:pt x="1325" y="672"/>
                      </a:lnTo>
                      <a:lnTo>
                        <a:pt x="1340" y="776"/>
                      </a:lnTo>
                      <a:lnTo>
                        <a:pt x="1347" y="880"/>
                      </a:lnTo>
                      <a:lnTo>
                        <a:pt x="1349" y="985"/>
                      </a:lnTo>
                      <a:lnTo>
                        <a:pt x="1215" y="985"/>
                      </a:lnTo>
                      <a:lnTo>
                        <a:pt x="1215" y="878"/>
                      </a:lnTo>
                      <a:lnTo>
                        <a:pt x="1210" y="770"/>
                      </a:lnTo>
                      <a:lnTo>
                        <a:pt x="1201" y="664"/>
                      </a:lnTo>
                      <a:lnTo>
                        <a:pt x="1187" y="557"/>
                      </a:lnTo>
                      <a:lnTo>
                        <a:pt x="1096" y="550"/>
                      </a:lnTo>
                      <a:lnTo>
                        <a:pt x="1007" y="546"/>
                      </a:lnTo>
                      <a:lnTo>
                        <a:pt x="897" y="546"/>
                      </a:lnTo>
                      <a:lnTo>
                        <a:pt x="787" y="550"/>
                      </a:lnTo>
                      <a:lnTo>
                        <a:pt x="676" y="560"/>
                      </a:lnTo>
                      <a:lnTo>
                        <a:pt x="662" y="667"/>
                      </a:lnTo>
                      <a:lnTo>
                        <a:pt x="653" y="774"/>
                      </a:lnTo>
                      <a:lnTo>
                        <a:pt x="650" y="880"/>
                      </a:lnTo>
                      <a:lnTo>
                        <a:pt x="650" y="988"/>
                      </a:lnTo>
                      <a:lnTo>
                        <a:pt x="658" y="1131"/>
                      </a:lnTo>
                      <a:lnTo>
                        <a:pt x="672" y="1275"/>
                      </a:lnTo>
                      <a:lnTo>
                        <a:pt x="694" y="1417"/>
                      </a:lnTo>
                      <a:lnTo>
                        <a:pt x="793" y="1424"/>
                      </a:lnTo>
                      <a:lnTo>
                        <a:pt x="892" y="1427"/>
                      </a:lnTo>
                      <a:lnTo>
                        <a:pt x="892" y="1561"/>
                      </a:lnTo>
                      <a:lnTo>
                        <a:pt x="806" y="1556"/>
                      </a:lnTo>
                      <a:lnTo>
                        <a:pt x="719" y="1547"/>
                      </a:lnTo>
                      <a:lnTo>
                        <a:pt x="754" y="1693"/>
                      </a:lnTo>
                      <a:lnTo>
                        <a:pt x="792" y="1839"/>
                      </a:lnTo>
                      <a:lnTo>
                        <a:pt x="833" y="1986"/>
                      </a:lnTo>
                      <a:lnTo>
                        <a:pt x="787" y="1915"/>
                      </a:lnTo>
                      <a:lnTo>
                        <a:pt x="744" y="1841"/>
                      </a:lnTo>
                      <a:lnTo>
                        <a:pt x="706" y="1766"/>
                      </a:lnTo>
                      <a:lnTo>
                        <a:pt x="670" y="1688"/>
                      </a:lnTo>
                      <a:lnTo>
                        <a:pt x="638" y="1609"/>
                      </a:lnTo>
                      <a:lnTo>
                        <a:pt x="610" y="1528"/>
                      </a:lnTo>
                      <a:lnTo>
                        <a:pt x="537" y="1512"/>
                      </a:lnTo>
                      <a:lnTo>
                        <a:pt x="465" y="1492"/>
                      </a:lnTo>
                      <a:lnTo>
                        <a:pt x="389" y="1467"/>
                      </a:lnTo>
                      <a:lnTo>
                        <a:pt x="315" y="1438"/>
                      </a:lnTo>
                      <a:lnTo>
                        <a:pt x="361" y="1576"/>
                      </a:lnTo>
                      <a:lnTo>
                        <a:pt x="416" y="1715"/>
                      </a:lnTo>
                      <a:lnTo>
                        <a:pt x="477" y="1852"/>
                      </a:lnTo>
                      <a:lnTo>
                        <a:pt x="435" y="1810"/>
                      </a:lnTo>
                      <a:lnTo>
                        <a:pt x="397" y="1766"/>
                      </a:lnTo>
                      <a:lnTo>
                        <a:pt x="361" y="1719"/>
                      </a:lnTo>
                      <a:lnTo>
                        <a:pt x="327" y="1671"/>
                      </a:lnTo>
                      <a:lnTo>
                        <a:pt x="285" y="1605"/>
                      </a:lnTo>
                      <a:lnTo>
                        <a:pt x="248" y="1536"/>
                      </a:lnTo>
                      <a:lnTo>
                        <a:pt x="213" y="1465"/>
                      </a:lnTo>
                      <a:lnTo>
                        <a:pt x="192" y="1417"/>
                      </a:lnTo>
                      <a:lnTo>
                        <a:pt x="175" y="1368"/>
                      </a:lnTo>
                      <a:lnTo>
                        <a:pt x="139" y="1348"/>
                      </a:lnTo>
                      <a:lnTo>
                        <a:pt x="105" y="1326"/>
                      </a:lnTo>
                      <a:lnTo>
                        <a:pt x="68" y="1301"/>
                      </a:lnTo>
                      <a:lnTo>
                        <a:pt x="34" y="1273"/>
                      </a:lnTo>
                      <a:lnTo>
                        <a:pt x="0" y="1245"/>
                      </a:lnTo>
                      <a:lnTo>
                        <a:pt x="76" y="1276"/>
                      </a:lnTo>
                      <a:lnTo>
                        <a:pt x="153" y="1303"/>
                      </a:lnTo>
                      <a:lnTo>
                        <a:pt x="132" y="1230"/>
                      </a:lnTo>
                      <a:lnTo>
                        <a:pt x="117" y="1155"/>
                      </a:lnTo>
                      <a:lnTo>
                        <a:pt x="106" y="1079"/>
                      </a:lnTo>
                      <a:lnTo>
                        <a:pt x="99" y="1002"/>
                      </a:lnTo>
                      <a:lnTo>
                        <a:pt x="98" y="922"/>
                      </a:lnTo>
                      <a:lnTo>
                        <a:pt x="104" y="841"/>
                      </a:lnTo>
                      <a:lnTo>
                        <a:pt x="116" y="762"/>
                      </a:lnTo>
                      <a:lnTo>
                        <a:pt x="133" y="683"/>
                      </a:lnTo>
                      <a:lnTo>
                        <a:pt x="75" y="705"/>
                      </a:lnTo>
                      <a:lnTo>
                        <a:pt x="17" y="729"/>
                      </a:lnTo>
                      <a:lnTo>
                        <a:pt x="51" y="700"/>
                      </a:lnTo>
                      <a:lnTo>
                        <a:pt x="86" y="673"/>
                      </a:lnTo>
                      <a:lnTo>
                        <a:pt x="122" y="648"/>
                      </a:lnTo>
                      <a:lnTo>
                        <a:pt x="148" y="631"/>
                      </a:lnTo>
                      <a:lnTo>
                        <a:pt x="166" y="580"/>
                      </a:lnTo>
                      <a:lnTo>
                        <a:pt x="187" y="530"/>
                      </a:lnTo>
                      <a:lnTo>
                        <a:pt x="217" y="469"/>
                      </a:lnTo>
                      <a:lnTo>
                        <a:pt x="251" y="409"/>
                      </a:lnTo>
                      <a:lnTo>
                        <a:pt x="289" y="352"/>
                      </a:lnTo>
                      <a:lnTo>
                        <a:pt x="332" y="300"/>
                      </a:lnTo>
                      <a:lnTo>
                        <a:pt x="376" y="250"/>
                      </a:lnTo>
                      <a:lnTo>
                        <a:pt x="425" y="203"/>
                      </a:lnTo>
                      <a:lnTo>
                        <a:pt x="477" y="161"/>
                      </a:lnTo>
                      <a:lnTo>
                        <a:pt x="431" y="238"/>
                      </a:lnTo>
                      <a:lnTo>
                        <a:pt x="388" y="315"/>
                      </a:lnTo>
                      <a:lnTo>
                        <a:pt x="350" y="394"/>
                      </a:lnTo>
                      <a:lnTo>
                        <a:pt x="317" y="474"/>
                      </a:lnTo>
                      <a:lnTo>
                        <a:pt x="289" y="555"/>
                      </a:lnTo>
                      <a:lnTo>
                        <a:pt x="352" y="528"/>
                      </a:lnTo>
                      <a:lnTo>
                        <a:pt x="417" y="502"/>
                      </a:lnTo>
                      <a:lnTo>
                        <a:pt x="482" y="482"/>
                      </a:lnTo>
                      <a:lnTo>
                        <a:pt x="536" y="467"/>
                      </a:lnTo>
                      <a:lnTo>
                        <a:pt x="589" y="453"/>
                      </a:lnTo>
                      <a:lnTo>
                        <a:pt x="616" y="373"/>
                      </a:lnTo>
                      <a:lnTo>
                        <a:pt x="648" y="294"/>
                      </a:lnTo>
                      <a:lnTo>
                        <a:pt x="685" y="217"/>
                      </a:lnTo>
                      <a:lnTo>
                        <a:pt x="717" y="159"/>
                      </a:lnTo>
                      <a:lnTo>
                        <a:pt x="753" y="104"/>
                      </a:lnTo>
                      <a:lnTo>
                        <a:pt x="778" y="68"/>
                      </a:lnTo>
                      <a:lnTo>
                        <a:pt x="804" y="33"/>
                      </a:lnTo>
                      <a:lnTo>
                        <a:pt x="83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12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99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" name="Freeform 17"/>
                <p:cNvSpPr>
                  <a:spLocks noEditPoints="1"/>
                </p:cNvSpPr>
                <p:nvPr/>
              </p:nvSpPr>
              <p:spPr bwMode="auto">
                <a:xfrm>
                  <a:off x="174" y="543"/>
                  <a:ext cx="173" cy="93"/>
                </a:xfrm>
                <a:custGeom>
                  <a:avLst/>
                  <a:gdLst>
                    <a:gd name="T0" fmla="*/ 66 w 2067"/>
                    <a:gd name="T1" fmla="*/ 85 h 1115"/>
                    <a:gd name="T2" fmla="*/ 66 w 2067"/>
                    <a:gd name="T3" fmla="*/ 1031 h 1115"/>
                    <a:gd name="T4" fmla="*/ 2001 w 2067"/>
                    <a:gd name="T5" fmla="*/ 1031 h 1115"/>
                    <a:gd name="T6" fmla="*/ 2001 w 2067"/>
                    <a:gd name="T7" fmla="*/ 85 h 1115"/>
                    <a:gd name="T8" fmla="*/ 66 w 2067"/>
                    <a:gd name="T9" fmla="*/ 85 h 1115"/>
                    <a:gd name="T10" fmla="*/ 0 w 2067"/>
                    <a:gd name="T11" fmla="*/ 0 h 1115"/>
                    <a:gd name="T12" fmla="*/ 2067 w 2067"/>
                    <a:gd name="T13" fmla="*/ 0 h 1115"/>
                    <a:gd name="T14" fmla="*/ 2067 w 2067"/>
                    <a:gd name="T15" fmla="*/ 1115 h 1115"/>
                    <a:gd name="T16" fmla="*/ 0 w 2067"/>
                    <a:gd name="T17" fmla="*/ 1115 h 1115"/>
                    <a:gd name="T18" fmla="*/ 0 w 2067"/>
                    <a:gd name="T19" fmla="*/ 0 h 1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67" h="1115">
                      <a:moveTo>
                        <a:pt x="66" y="85"/>
                      </a:moveTo>
                      <a:lnTo>
                        <a:pt x="66" y="1031"/>
                      </a:lnTo>
                      <a:lnTo>
                        <a:pt x="2001" y="1031"/>
                      </a:lnTo>
                      <a:lnTo>
                        <a:pt x="2001" y="85"/>
                      </a:lnTo>
                      <a:lnTo>
                        <a:pt x="66" y="85"/>
                      </a:lnTo>
                      <a:close/>
                      <a:moveTo>
                        <a:pt x="0" y="0"/>
                      </a:moveTo>
                      <a:lnTo>
                        <a:pt x="2067" y="0"/>
                      </a:lnTo>
                      <a:lnTo>
                        <a:pt x="2067" y="1115"/>
                      </a:lnTo>
                      <a:lnTo>
                        <a:pt x="0" y="11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12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99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1" name="Freeform 18"/>
                <p:cNvSpPr>
                  <a:spLocks noEditPoints="1"/>
                </p:cNvSpPr>
                <p:nvPr/>
              </p:nvSpPr>
              <p:spPr bwMode="auto">
                <a:xfrm>
                  <a:off x="157" y="644"/>
                  <a:ext cx="207" cy="31"/>
                </a:xfrm>
                <a:custGeom>
                  <a:avLst/>
                  <a:gdLst>
                    <a:gd name="T0" fmla="*/ 1084 w 2489"/>
                    <a:gd name="T1" fmla="*/ 235 h 369"/>
                    <a:gd name="T2" fmla="*/ 1045 w 2489"/>
                    <a:gd name="T3" fmla="*/ 353 h 369"/>
                    <a:gd name="T4" fmla="*/ 1373 w 2489"/>
                    <a:gd name="T5" fmla="*/ 353 h 369"/>
                    <a:gd name="T6" fmla="*/ 1326 w 2489"/>
                    <a:gd name="T7" fmla="*/ 235 h 369"/>
                    <a:gd name="T8" fmla="*/ 1084 w 2489"/>
                    <a:gd name="T9" fmla="*/ 235 h 369"/>
                    <a:gd name="T10" fmla="*/ 246 w 2489"/>
                    <a:gd name="T11" fmla="*/ 43 h 369"/>
                    <a:gd name="T12" fmla="*/ 165 w 2489"/>
                    <a:gd name="T13" fmla="*/ 216 h 369"/>
                    <a:gd name="T14" fmla="*/ 2312 w 2489"/>
                    <a:gd name="T15" fmla="*/ 216 h 369"/>
                    <a:gd name="T16" fmla="*/ 2242 w 2489"/>
                    <a:gd name="T17" fmla="*/ 43 h 369"/>
                    <a:gd name="T18" fmla="*/ 246 w 2489"/>
                    <a:gd name="T19" fmla="*/ 43 h 369"/>
                    <a:gd name="T20" fmla="*/ 166 w 2489"/>
                    <a:gd name="T21" fmla="*/ 0 h 369"/>
                    <a:gd name="T22" fmla="*/ 2359 w 2489"/>
                    <a:gd name="T23" fmla="*/ 0 h 369"/>
                    <a:gd name="T24" fmla="*/ 2489 w 2489"/>
                    <a:gd name="T25" fmla="*/ 349 h 369"/>
                    <a:gd name="T26" fmla="*/ 2484 w 2489"/>
                    <a:gd name="T27" fmla="*/ 369 h 369"/>
                    <a:gd name="T28" fmla="*/ 0 w 2489"/>
                    <a:gd name="T29" fmla="*/ 369 h 369"/>
                    <a:gd name="T30" fmla="*/ 166 w 2489"/>
                    <a:gd name="T31" fmla="*/ 0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489" h="369">
                      <a:moveTo>
                        <a:pt x="1084" y="235"/>
                      </a:moveTo>
                      <a:lnTo>
                        <a:pt x="1045" y="353"/>
                      </a:lnTo>
                      <a:lnTo>
                        <a:pt x="1373" y="353"/>
                      </a:lnTo>
                      <a:lnTo>
                        <a:pt x="1326" y="235"/>
                      </a:lnTo>
                      <a:lnTo>
                        <a:pt x="1084" y="235"/>
                      </a:lnTo>
                      <a:close/>
                      <a:moveTo>
                        <a:pt x="246" y="43"/>
                      </a:moveTo>
                      <a:lnTo>
                        <a:pt x="165" y="216"/>
                      </a:lnTo>
                      <a:lnTo>
                        <a:pt x="2312" y="216"/>
                      </a:lnTo>
                      <a:lnTo>
                        <a:pt x="2242" y="43"/>
                      </a:lnTo>
                      <a:lnTo>
                        <a:pt x="246" y="43"/>
                      </a:lnTo>
                      <a:close/>
                      <a:moveTo>
                        <a:pt x="166" y="0"/>
                      </a:moveTo>
                      <a:lnTo>
                        <a:pt x="2359" y="0"/>
                      </a:lnTo>
                      <a:lnTo>
                        <a:pt x="2489" y="349"/>
                      </a:lnTo>
                      <a:lnTo>
                        <a:pt x="2484" y="369"/>
                      </a:lnTo>
                      <a:lnTo>
                        <a:pt x="0" y="369"/>
                      </a:lnTo>
                      <a:lnTo>
                        <a:pt x="16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126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99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grpSp>
        <p:nvGrpSpPr>
          <p:cNvPr id="42" name="Group 41"/>
          <p:cNvGrpSpPr/>
          <p:nvPr/>
        </p:nvGrpSpPr>
        <p:grpSpPr>
          <a:xfrm>
            <a:off x="663844" y="3532749"/>
            <a:ext cx="822746" cy="822746"/>
            <a:chOff x="1078752" y="3859893"/>
            <a:chExt cx="822960" cy="822960"/>
          </a:xfrm>
        </p:grpSpPr>
        <p:sp>
          <p:nvSpPr>
            <p:cNvPr id="43" name="Rounded Rectangle 42"/>
            <p:cNvSpPr/>
            <p:nvPr/>
          </p:nvSpPr>
          <p:spPr>
            <a:xfrm>
              <a:off x="1078752" y="3859893"/>
              <a:ext cx="822960" cy="822960"/>
            </a:xfrm>
            <a:prstGeom prst="roundRect">
              <a:avLst/>
            </a:prstGeom>
            <a:solidFill>
              <a:srgbClr val="019AD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Freeform 23"/>
            <p:cNvSpPr>
              <a:spLocks noEditPoints="1"/>
            </p:cNvSpPr>
            <p:nvPr/>
          </p:nvSpPr>
          <p:spPr bwMode="auto">
            <a:xfrm>
              <a:off x="1332276" y="4026898"/>
              <a:ext cx="315912" cy="488950"/>
            </a:xfrm>
            <a:custGeom>
              <a:avLst/>
              <a:gdLst>
                <a:gd name="T0" fmla="*/ 940 w 2187"/>
                <a:gd name="T1" fmla="*/ 1158 h 3387"/>
                <a:gd name="T2" fmla="*/ 1261 w 2187"/>
                <a:gd name="T3" fmla="*/ 1210 h 3387"/>
                <a:gd name="T4" fmla="*/ 1229 w 2187"/>
                <a:gd name="T5" fmla="*/ 1137 h 3387"/>
                <a:gd name="T6" fmla="*/ 1157 w 2187"/>
                <a:gd name="T7" fmla="*/ 1148 h 3387"/>
                <a:gd name="T8" fmla="*/ 1059 w 2187"/>
                <a:gd name="T9" fmla="*/ 1169 h 3387"/>
                <a:gd name="T10" fmla="*/ 991 w 2187"/>
                <a:gd name="T11" fmla="*/ 1126 h 3387"/>
                <a:gd name="T12" fmla="*/ 758 w 2187"/>
                <a:gd name="T13" fmla="*/ 336 h 3387"/>
                <a:gd name="T14" fmla="*/ 445 w 2187"/>
                <a:gd name="T15" fmla="*/ 564 h 3387"/>
                <a:gd name="T16" fmla="*/ 282 w 2187"/>
                <a:gd name="T17" fmla="*/ 905 h 3387"/>
                <a:gd name="T18" fmla="*/ 297 w 2187"/>
                <a:gd name="T19" fmla="*/ 1275 h 3387"/>
                <a:gd name="T20" fmla="*/ 416 w 2187"/>
                <a:gd name="T21" fmla="*/ 1556 h 3387"/>
                <a:gd name="T22" fmla="*/ 592 w 2187"/>
                <a:gd name="T23" fmla="*/ 1822 h 3387"/>
                <a:gd name="T24" fmla="*/ 771 w 2187"/>
                <a:gd name="T25" fmla="*/ 2161 h 3387"/>
                <a:gd name="T26" fmla="*/ 763 w 2187"/>
                <a:gd name="T27" fmla="*/ 1235 h 3387"/>
                <a:gd name="T28" fmla="*/ 820 w 2187"/>
                <a:gd name="T29" fmla="*/ 1043 h 3387"/>
                <a:gd name="T30" fmla="*/ 991 w 2187"/>
                <a:gd name="T31" fmla="*/ 961 h 3387"/>
                <a:gd name="T32" fmla="*/ 1196 w 2187"/>
                <a:gd name="T33" fmla="*/ 961 h 3387"/>
                <a:gd name="T34" fmla="*/ 1369 w 2187"/>
                <a:gd name="T35" fmla="*/ 1043 h 3387"/>
                <a:gd name="T36" fmla="*/ 1423 w 2187"/>
                <a:gd name="T37" fmla="*/ 1236 h 3387"/>
                <a:gd name="T38" fmla="*/ 1417 w 2187"/>
                <a:gd name="T39" fmla="*/ 2161 h 3387"/>
                <a:gd name="T40" fmla="*/ 1595 w 2187"/>
                <a:gd name="T41" fmla="*/ 1823 h 3387"/>
                <a:gd name="T42" fmla="*/ 1771 w 2187"/>
                <a:gd name="T43" fmla="*/ 1557 h 3387"/>
                <a:gd name="T44" fmla="*/ 1890 w 2187"/>
                <a:gd name="T45" fmla="*/ 1275 h 3387"/>
                <a:gd name="T46" fmla="*/ 1905 w 2187"/>
                <a:gd name="T47" fmla="*/ 905 h 3387"/>
                <a:gd name="T48" fmla="*/ 1742 w 2187"/>
                <a:gd name="T49" fmla="*/ 564 h 3387"/>
                <a:gd name="T50" fmla="*/ 1429 w 2187"/>
                <a:gd name="T51" fmla="*/ 336 h 3387"/>
                <a:gd name="T52" fmla="*/ 1094 w 2187"/>
                <a:gd name="T53" fmla="*/ 0 h 3387"/>
                <a:gd name="T54" fmla="*/ 1574 w 2187"/>
                <a:gd name="T55" fmla="*/ 105 h 3387"/>
                <a:gd name="T56" fmla="*/ 1946 w 2187"/>
                <a:gd name="T57" fmla="*/ 388 h 3387"/>
                <a:gd name="T58" fmla="*/ 2158 w 2187"/>
                <a:gd name="T59" fmla="*/ 798 h 3387"/>
                <a:gd name="T60" fmla="*/ 2171 w 2187"/>
                <a:gd name="T61" fmla="*/ 1243 h 3387"/>
                <a:gd name="T62" fmla="*/ 2068 w 2187"/>
                <a:gd name="T63" fmla="*/ 1574 h 3387"/>
                <a:gd name="T64" fmla="*/ 1911 w 2187"/>
                <a:gd name="T65" fmla="*/ 1838 h 3387"/>
                <a:gd name="T66" fmla="*/ 1734 w 2187"/>
                <a:gd name="T67" fmla="*/ 2115 h 3387"/>
                <a:gd name="T68" fmla="*/ 1626 w 2187"/>
                <a:gd name="T69" fmla="*/ 2442 h 3387"/>
                <a:gd name="T70" fmla="*/ 1562 w 2187"/>
                <a:gd name="T71" fmla="*/ 2612 h 3387"/>
                <a:gd name="T72" fmla="*/ 1598 w 2187"/>
                <a:gd name="T73" fmla="*/ 2705 h 3387"/>
                <a:gd name="T74" fmla="*/ 1573 w 2187"/>
                <a:gd name="T75" fmla="*/ 2852 h 3387"/>
                <a:gd name="T76" fmla="*/ 1600 w 2187"/>
                <a:gd name="T77" fmla="*/ 2953 h 3387"/>
                <a:gd name="T78" fmla="*/ 1570 w 2187"/>
                <a:gd name="T79" fmla="*/ 3098 h 3387"/>
                <a:gd name="T80" fmla="*/ 1382 w 2187"/>
                <a:gd name="T81" fmla="*/ 3179 h 3387"/>
                <a:gd name="T82" fmla="*/ 1219 w 2187"/>
                <a:gd name="T83" fmla="*/ 3360 h 3387"/>
                <a:gd name="T84" fmla="*/ 968 w 2187"/>
                <a:gd name="T85" fmla="*/ 3360 h 3387"/>
                <a:gd name="T86" fmla="*/ 805 w 2187"/>
                <a:gd name="T87" fmla="*/ 3179 h 3387"/>
                <a:gd name="T88" fmla="*/ 617 w 2187"/>
                <a:gd name="T89" fmla="*/ 3098 h 3387"/>
                <a:gd name="T90" fmla="*/ 587 w 2187"/>
                <a:gd name="T91" fmla="*/ 2953 h 3387"/>
                <a:gd name="T92" fmla="*/ 614 w 2187"/>
                <a:gd name="T93" fmla="*/ 2852 h 3387"/>
                <a:gd name="T94" fmla="*/ 590 w 2187"/>
                <a:gd name="T95" fmla="*/ 2704 h 3387"/>
                <a:gd name="T96" fmla="*/ 626 w 2187"/>
                <a:gd name="T97" fmla="*/ 2612 h 3387"/>
                <a:gd name="T98" fmla="*/ 562 w 2187"/>
                <a:gd name="T99" fmla="*/ 2442 h 3387"/>
                <a:gd name="T100" fmla="*/ 453 w 2187"/>
                <a:gd name="T101" fmla="*/ 2115 h 3387"/>
                <a:gd name="T102" fmla="*/ 277 w 2187"/>
                <a:gd name="T103" fmla="*/ 1838 h 3387"/>
                <a:gd name="T104" fmla="*/ 119 w 2187"/>
                <a:gd name="T105" fmla="*/ 1574 h 3387"/>
                <a:gd name="T106" fmla="*/ 15 w 2187"/>
                <a:gd name="T107" fmla="*/ 1243 h 3387"/>
                <a:gd name="T108" fmla="*/ 29 w 2187"/>
                <a:gd name="T109" fmla="*/ 798 h 3387"/>
                <a:gd name="T110" fmla="*/ 241 w 2187"/>
                <a:gd name="T111" fmla="*/ 388 h 3387"/>
                <a:gd name="T112" fmla="*/ 614 w 2187"/>
                <a:gd name="T113" fmla="*/ 105 h 3387"/>
                <a:gd name="T114" fmla="*/ 1094 w 2187"/>
                <a:gd name="T115" fmla="*/ 0 h 3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87" h="3387">
                  <a:moveTo>
                    <a:pt x="991" y="1126"/>
                  </a:moveTo>
                  <a:lnTo>
                    <a:pt x="979" y="1128"/>
                  </a:lnTo>
                  <a:lnTo>
                    <a:pt x="968" y="1133"/>
                  </a:lnTo>
                  <a:lnTo>
                    <a:pt x="956" y="1140"/>
                  </a:lnTo>
                  <a:lnTo>
                    <a:pt x="945" y="1151"/>
                  </a:lnTo>
                  <a:lnTo>
                    <a:pt x="940" y="1158"/>
                  </a:lnTo>
                  <a:lnTo>
                    <a:pt x="934" y="1167"/>
                  </a:lnTo>
                  <a:lnTo>
                    <a:pt x="929" y="1179"/>
                  </a:lnTo>
                  <a:lnTo>
                    <a:pt x="926" y="1194"/>
                  </a:lnTo>
                  <a:lnTo>
                    <a:pt x="926" y="1210"/>
                  </a:lnTo>
                  <a:lnTo>
                    <a:pt x="1093" y="2161"/>
                  </a:lnTo>
                  <a:lnTo>
                    <a:pt x="1261" y="1210"/>
                  </a:lnTo>
                  <a:lnTo>
                    <a:pt x="1261" y="1194"/>
                  </a:lnTo>
                  <a:lnTo>
                    <a:pt x="1259" y="1179"/>
                  </a:lnTo>
                  <a:lnTo>
                    <a:pt x="1254" y="1167"/>
                  </a:lnTo>
                  <a:lnTo>
                    <a:pt x="1249" y="1158"/>
                  </a:lnTo>
                  <a:lnTo>
                    <a:pt x="1244" y="1151"/>
                  </a:lnTo>
                  <a:lnTo>
                    <a:pt x="1229" y="1137"/>
                  </a:lnTo>
                  <a:lnTo>
                    <a:pt x="1213" y="1129"/>
                  </a:lnTo>
                  <a:lnTo>
                    <a:pt x="1196" y="1126"/>
                  </a:lnTo>
                  <a:lnTo>
                    <a:pt x="1183" y="1128"/>
                  </a:lnTo>
                  <a:lnTo>
                    <a:pt x="1172" y="1134"/>
                  </a:lnTo>
                  <a:lnTo>
                    <a:pt x="1163" y="1140"/>
                  </a:lnTo>
                  <a:lnTo>
                    <a:pt x="1157" y="1148"/>
                  </a:lnTo>
                  <a:lnTo>
                    <a:pt x="1144" y="1160"/>
                  </a:lnTo>
                  <a:lnTo>
                    <a:pt x="1129" y="1169"/>
                  </a:lnTo>
                  <a:lnTo>
                    <a:pt x="1112" y="1175"/>
                  </a:lnTo>
                  <a:lnTo>
                    <a:pt x="1093" y="1177"/>
                  </a:lnTo>
                  <a:lnTo>
                    <a:pt x="1075" y="1175"/>
                  </a:lnTo>
                  <a:lnTo>
                    <a:pt x="1059" y="1169"/>
                  </a:lnTo>
                  <a:lnTo>
                    <a:pt x="1043" y="1160"/>
                  </a:lnTo>
                  <a:lnTo>
                    <a:pt x="1030" y="1148"/>
                  </a:lnTo>
                  <a:lnTo>
                    <a:pt x="1024" y="1140"/>
                  </a:lnTo>
                  <a:lnTo>
                    <a:pt x="1014" y="1134"/>
                  </a:lnTo>
                  <a:lnTo>
                    <a:pt x="1004" y="1128"/>
                  </a:lnTo>
                  <a:lnTo>
                    <a:pt x="991" y="1126"/>
                  </a:lnTo>
                  <a:close/>
                  <a:moveTo>
                    <a:pt x="1094" y="270"/>
                  </a:moveTo>
                  <a:lnTo>
                    <a:pt x="1023" y="272"/>
                  </a:lnTo>
                  <a:lnTo>
                    <a:pt x="953" y="280"/>
                  </a:lnTo>
                  <a:lnTo>
                    <a:pt x="886" y="295"/>
                  </a:lnTo>
                  <a:lnTo>
                    <a:pt x="821" y="313"/>
                  </a:lnTo>
                  <a:lnTo>
                    <a:pt x="758" y="336"/>
                  </a:lnTo>
                  <a:lnTo>
                    <a:pt x="697" y="364"/>
                  </a:lnTo>
                  <a:lnTo>
                    <a:pt x="640" y="397"/>
                  </a:lnTo>
                  <a:lnTo>
                    <a:pt x="587" y="433"/>
                  </a:lnTo>
                  <a:lnTo>
                    <a:pt x="536" y="473"/>
                  </a:lnTo>
                  <a:lnTo>
                    <a:pt x="489" y="516"/>
                  </a:lnTo>
                  <a:lnTo>
                    <a:pt x="445" y="564"/>
                  </a:lnTo>
                  <a:lnTo>
                    <a:pt x="406" y="614"/>
                  </a:lnTo>
                  <a:lnTo>
                    <a:pt x="372" y="668"/>
                  </a:lnTo>
                  <a:lnTo>
                    <a:pt x="342" y="723"/>
                  </a:lnTo>
                  <a:lnTo>
                    <a:pt x="317" y="782"/>
                  </a:lnTo>
                  <a:lnTo>
                    <a:pt x="296" y="843"/>
                  </a:lnTo>
                  <a:lnTo>
                    <a:pt x="282" y="905"/>
                  </a:lnTo>
                  <a:lnTo>
                    <a:pt x="274" y="970"/>
                  </a:lnTo>
                  <a:lnTo>
                    <a:pt x="271" y="1036"/>
                  </a:lnTo>
                  <a:lnTo>
                    <a:pt x="272" y="1101"/>
                  </a:lnTo>
                  <a:lnTo>
                    <a:pt x="277" y="1163"/>
                  </a:lnTo>
                  <a:lnTo>
                    <a:pt x="286" y="1221"/>
                  </a:lnTo>
                  <a:lnTo>
                    <a:pt x="297" y="1275"/>
                  </a:lnTo>
                  <a:lnTo>
                    <a:pt x="311" y="1328"/>
                  </a:lnTo>
                  <a:lnTo>
                    <a:pt x="328" y="1376"/>
                  </a:lnTo>
                  <a:lnTo>
                    <a:pt x="347" y="1424"/>
                  </a:lnTo>
                  <a:lnTo>
                    <a:pt x="369" y="1470"/>
                  </a:lnTo>
                  <a:lnTo>
                    <a:pt x="391" y="1513"/>
                  </a:lnTo>
                  <a:lnTo>
                    <a:pt x="416" y="1556"/>
                  </a:lnTo>
                  <a:lnTo>
                    <a:pt x="442" y="1600"/>
                  </a:lnTo>
                  <a:lnTo>
                    <a:pt x="470" y="1642"/>
                  </a:lnTo>
                  <a:lnTo>
                    <a:pt x="498" y="1684"/>
                  </a:lnTo>
                  <a:lnTo>
                    <a:pt x="528" y="1727"/>
                  </a:lnTo>
                  <a:lnTo>
                    <a:pt x="560" y="1774"/>
                  </a:lnTo>
                  <a:lnTo>
                    <a:pt x="592" y="1822"/>
                  </a:lnTo>
                  <a:lnTo>
                    <a:pt x="625" y="1873"/>
                  </a:lnTo>
                  <a:lnTo>
                    <a:pt x="657" y="1925"/>
                  </a:lnTo>
                  <a:lnTo>
                    <a:pt x="688" y="1981"/>
                  </a:lnTo>
                  <a:lnTo>
                    <a:pt x="718" y="2038"/>
                  </a:lnTo>
                  <a:lnTo>
                    <a:pt x="745" y="2098"/>
                  </a:lnTo>
                  <a:lnTo>
                    <a:pt x="771" y="2161"/>
                  </a:lnTo>
                  <a:lnTo>
                    <a:pt x="792" y="2226"/>
                  </a:lnTo>
                  <a:lnTo>
                    <a:pt x="810" y="2295"/>
                  </a:lnTo>
                  <a:lnTo>
                    <a:pt x="824" y="2366"/>
                  </a:lnTo>
                  <a:lnTo>
                    <a:pt x="962" y="2366"/>
                  </a:lnTo>
                  <a:lnTo>
                    <a:pt x="763" y="1237"/>
                  </a:lnTo>
                  <a:lnTo>
                    <a:pt x="763" y="1235"/>
                  </a:lnTo>
                  <a:lnTo>
                    <a:pt x="760" y="1201"/>
                  </a:lnTo>
                  <a:lnTo>
                    <a:pt x="763" y="1167"/>
                  </a:lnTo>
                  <a:lnTo>
                    <a:pt x="771" y="1134"/>
                  </a:lnTo>
                  <a:lnTo>
                    <a:pt x="783" y="1102"/>
                  </a:lnTo>
                  <a:lnTo>
                    <a:pt x="800" y="1072"/>
                  </a:lnTo>
                  <a:lnTo>
                    <a:pt x="820" y="1043"/>
                  </a:lnTo>
                  <a:lnTo>
                    <a:pt x="844" y="1020"/>
                  </a:lnTo>
                  <a:lnTo>
                    <a:pt x="871" y="999"/>
                  </a:lnTo>
                  <a:lnTo>
                    <a:pt x="899" y="983"/>
                  </a:lnTo>
                  <a:lnTo>
                    <a:pt x="929" y="971"/>
                  </a:lnTo>
                  <a:lnTo>
                    <a:pt x="960" y="964"/>
                  </a:lnTo>
                  <a:lnTo>
                    <a:pt x="991" y="961"/>
                  </a:lnTo>
                  <a:lnTo>
                    <a:pt x="1027" y="964"/>
                  </a:lnTo>
                  <a:lnTo>
                    <a:pt x="1061" y="974"/>
                  </a:lnTo>
                  <a:lnTo>
                    <a:pt x="1094" y="989"/>
                  </a:lnTo>
                  <a:lnTo>
                    <a:pt x="1126" y="974"/>
                  </a:lnTo>
                  <a:lnTo>
                    <a:pt x="1160" y="964"/>
                  </a:lnTo>
                  <a:lnTo>
                    <a:pt x="1196" y="961"/>
                  </a:lnTo>
                  <a:lnTo>
                    <a:pt x="1228" y="964"/>
                  </a:lnTo>
                  <a:lnTo>
                    <a:pt x="1259" y="971"/>
                  </a:lnTo>
                  <a:lnTo>
                    <a:pt x="1289" y="983"/>
                  </a:lnTo>
                  <a:lnTo>
                    <a:pt x="1318" y="999"/>
                  </a:lnTo>
                  <a:lnTo>
                    <a:pt x="1345" y="1020"/>
                  </a:lnTo>
                  <a:lnTo>
                    <a:pt x="1369" y="1043"/>
                  </a:lnTo>
                  <a:lnTo>
                    <a:pt x="1389" y="1071"/>
                  </a:lnTo>
                  <a:lnTo>
                    <a:pt x="1406" y="1101"/>
                  </a:lnTo>
                  <a:lnTo>
                    <a:pt x="1417" y="1133"/>
                  </a:lnTo>
                  <a:lnTo>
                    <a:pt x="1425" y="1167"/>
                  </a:lnTo>
                  <a:lnTo>
                    <a:pt x="1427" y="1201"/>
                  </a:lnTo>
                  <a:lnTo>
                    <a:pt x="1423" y="1236"/>
                  </a:lnTo>
                  <a:lnTo>
                    <a:pt x="1423" y="1237"/>
                  </a:lnTo>
                  <a:lnTo>
                    <a:pt x="1225" y="2366"/>
                  </a:lnTo>
                  <a:lnTo>
                    <a:pt x="1364" y="2366"/>
                  </a:lnTo>
                  <a:lnTo>
                    <a:pt x="1378" y="2295"/>
                  </a:lnTo>
                  <a:lnTo>
                    <a:pt x="1396" y="2226"/>
                  </a:lnTo>
                  <a:lnTo>
                    <a:pt x="1417" y="2161"/>
                  </a:lnTo>
                  <a:lnTo>
                    <a:pt x="1442" y="2098"/>
                  </a:lnTo>
                  <a:lnTo>
                    <a:pt x="1470" y="2038"/>
                  </a:lnTo>
                  <a:lnTo>
                    <a:pt x="1500" y="1981"/>
                  </a:lnTo>
                  <a:lnTo>
                    <a:pt x="1531" y="1926"/>
                  </a:lnTo>
                  <a:lnTo>
                    <a:pt x="1563" y="1874"/>
                  </a:lnTo>
                  <a:lnTo>
                    <a:pt x="1595" y="1823"/>
                  </a:lnTo>
                  <a:lnTo>
                    <a:pt x="1628" y="1774"/>
                  </a:lnTo>
                  <a:lnTo>
                    <a:pt x="1660" y="1727"/>
                  </a:lnTo>
                  <a:lnTo>
                    <a:pt x="1689" y="1684"/>
                  </a:lnTo>
                  <a:lnTo>
                    <a:pt x="1717" y="1642"/>
                  </a:lnTo>
                  <a:lnTo>
                    <a:pt x="1745" y="1600"/>
                  </a:lnTo>
                  <a:lnTo>
                    <a:pt x="1771" y="1557"/>
                  </a:lnTo>
                  <a:lnTo>
                    <a:pt x="1795" y="1514"/>
                  </a:lnTo>
                  <a:lnTo>
                    <a:pt x="1819" y="1470"/>
                  </a:lnTo>
                  <a:lnTo>
                    <a:pt x="1840" y="1425"/>
                  </a:lnTo>
                  <a:lnTo>
                    <a:pt x="1859" y="1377"/>
                  </a:lnTo>
                  <a:lnTo>
                    <a:pt x="1876" y="1328"/>
                  </a:lnTo>
                  <a:lnTo>
                    <a:pt x="1890" y="1275"/>
                  </a:lnTo>
                  <a:lnTo>
                    <a:pt x="1902" y="1221"/>
                  </a:lnTo>
                  <a:lnTo>
                    <a:pt x="1910" y="1163"/>
                  </a:lnTo>
                  <a:lnTo>
                    <a:pt x="1915" y="1101"/>
                  </a:lnTo>
                  <a:lnTo>
                    <a:pt x="1917" y="1036"/>
                  </a:lnTo>
                  <a:lnTo>
                    <a:pt x="1914" y="970"/>
                  </a:lnTo>
                  <a:lnTo>
                    <a:pt x="1905" y="905"/>
                  </a:lnTo>
                  <a:lnTo>
                    <a:pt x="1890" y="843"/>
                  </a:lnTo>
                  <a:lnTo>
                    <a:pt x="1871" y="782"/>
                  </a:lnTo>
                  <a:lnTo>
                    <a:pt x="1845" y="723"/>
                  </a:lnTo>
                  <a:lnTo>
                    <a:pt x="1815" y="668"/>
                  </a:lnTo>
                  <a:lnTo>
                    <a:pt x="1781" y="614"/>
                  </a:lnTo>
                  <a:lnTo>
                    <a:pt x="1742" y="564"/>
                  </a:lnTo>
                  <a:lnTo>
                    <a:pt x="1698" y="516"/>
                  </a:lnTo>
                  <a:lnTo>
                    <a:pt x="1652" y="473"/>
                  </a:lnTo>
                  <a:lnTo>
                    <a:pt x="1601" y="433"/>
                  </a:lnTo>
                  <a:lnTo>
                    <a:pt x="1546" y="397"/>
                  </a:lnTo>
                  <a:lnTo>
                    <a:pt x="1490" y="364"/>
                  </a:lnTo>
                  <a:lnTo>
                    <a:pt x="1429" y="336"/>
                  </a:lnTo>
                  <a:lnTo>
                    <a:pt x="1367" y="313"/>
                  </a:lnTo>
                  <a:lnTo>
                    <a:pt x="1302" y="295"/>
                  </a:lnTo>
                  <a:lnTo>
                    <a:pt x="1233" y="280"/>
                  </a:lnTo>
                  <a:lnTo>
                    <a:pt x="1164" y="272"/>
                  </a:lnTo>
                  <a:lnTo>
                    <a:pt x="1094" y="270"/>
                  </a:lnTo>
                  <a:close/>
                  <a:moveTo>
                    <a:pt x="1094" y="0"/>
                  </a:moveTo>
                  <a:lnTo>
                    <a:pt x="1179" y="3"/>
                  </a:lnTo>
                  <a:lnTo>
                    <a:pt x="1262" y="12"/>
                  </a:lnTo>
                  <a:lnTo>
                    <a:pt x="1344" y="28"/>
                  </a:lnTo>
                  <a:lnTo>
                    <a:pt x="1423" y="49"/>
                  </a:lnTo>
                  <a:lnTo>
                    <a:pt x="1500" y="74"/>
                  </a:lnTo>
                  <a:lnTo>
                    <a:pt x="1574" y="105"/>
                  </a:lnTo>
                  <a:lnTo>
                    <a:pt x="1645" y="142"/>
                  </a:lnTo>
                  <a:lnTo>
                    <a:pt x="1713" y="182"/>
                  </a:lnTo>
                  <a:lnTo>
                    <a:pt x="1777" y="228"/>
                  </a:lnTo>
                  <a:lnTo>
                    <a:pt x="1838" y="277"/>
                  </a:lnTo>
                  <a:lnTo>
                    <a:pt x="1895" y="331"/>
                  </a:lnTo>
                  <a:lnTo>
                    <a:pt x="1946" y="388"/>
                  </a:lnTo>
                  <a:lnTo>
                    <a:pt x="1994" y="449"/>
                  </a:lnTo>
                  <a:lnTo>
                    <a:pt x="2037" y="514"/>
                  </a:lnTo>
                  <a:lnTo>
                    <a:pt x="2075" y="581"/>
                  </a:lnTo>
                  <a:lnTo>
                    <a:pt x="2108" y="651"/>
                  </a:lnTo>
                  <a:lnTo>
                    <a:pt x="2136" y="723"/>
                  </a:lnTo>
                  <a:lnTo>
                    <a:pt x="2158" y="798"/>
                  </a:lnTo>
                  <a:lnTo>
                    <a:pt x="2173" y="876"/>
                  </a:lnTo>
                  <a:lnTo>
                    <a:pt x="2184" y="955"/>
                  </a:lnTo>
                  <a:lnTo>
                    <a:pt x="2187" y="1036"/>
                  </a:lnTo>
                  <a:lnTo>
                    <a:pt x="2185" y="1108"/>
                  </a:lnTo>
                  <a:lnTo>
                    <a:pt x="2180" y="1177"/>
                  </a:lnTo>
                  <a:lnTo>
                    <a:pt x="2171" y="1243"/>
                  </a:lnTo>
                  <a:lnTo>
                    <a:pt x="2160" y="1305"/>
                  </a:lnTo>
                  <a:lnTo>
                    <a:pt x="2147" y="1364"/>
                  </a:lnTo>
                  <a:lnTo>
                    <a:pt x="2130" y="1420"/>
                  </a:lnTo>
                  <a:lnTo>
                    <a:pt x="2111" y="1474"/>
                  </a:lnTo>
                  <a:lnTo>
                    <a:pt x="2091" y="1524"/>
                  </a:lnTo>
                  <a:lnTo>
                    <a:pt x="2068" y="1574"/>
                  </a:lnTo>
                  <a:lnTo>
                    <a:pt x="2044" y="1621"/>
                  </a:lnTo>
                  <a:lnTo>
                    <a:pt x="2020" y="1667"/>
                  </a:lnTo>
                  <a:lnTo>
                    <a:pt x="1994" y="1711"/>
                  </a:lnTo>
                  <a:lnTo>
                    <a:pt x="1967" y="1754"/>
                  </a:lnTo>
                  <a:lnTo>
                    <a:pt x="1939" y="1796"/>
                  </a:lnTo>
                  <a:lnTo>
                    <a:pt x="1911" y="1838"/>
                  </a:lnTo>
                  <a:lnTo>
                    <a:pt x="1883" y="1879"/>
                  </a:lnTo>
                  <a:lnTo>
                    <a:pt x="1852" y="1925"/>
                  </a:lnTo>
                  <a:lnTo>
                    <a:pt x="1821" y="1972"/>
                  </a:lnTo>
                  <a:lnTo>
                    <a:pt x="1790" y="2018"/>
                  </a:lnTo>
                  <a:lnTo>
                    <a:pt x="1761" y="2065"/>
                  </a:lnTo>
                  <a:lnTo>
                    <a:pt x="1734" y="2115"/>
                  </a:lnTo>
                  <a:lnTo>
                    <a:pt x="1709" y="2165"/>
                  </a:lnTo>
                  <a:lnTo>
                    <a:pt x="1685" y="2217"/>
                  </a:lnTo>
                  <a:lnTo>
                    <a:pt x="1665" y="2270"/>
                  </a:lnTo>
                  <a:lnTo>
                    <a:pt x="1649" y="2325"/>
                  </a:lnTo>
                  <a:lnTo>
                    <a:pt x="1635" y="2382"/>
                  </a:lnTo>
                  <a:lnTo>
                    <a:pt x="1626" y="2442"/>
                  </a:lnTo>
                  <a:lnTo>
                    <a:pt x="1622" y="2505"/>
                  </a:lnTo>
                  <a:lnTo>
                    <a:pt x="1619" y="2531"/>
                  </a:lnTo>
                  <a:lnTo>
                    <a:pt x="1610" y="2556"/>
                  </a:lnTo>
                  <a:lnTo>
                    <a:pt x="1598" y="2577"/>
                  </a:lnTo>
                  <a:lnTo>
                    <a:pt x="1582" y="2597"/>
                  </a:lnTo>
                  <a:lnTo>
                    <a:pt x="1562" y="2612"/>
                  </a:lnTo>
                  <a:lnTo>
                    <a:pt x="1540" y="2625"/>
                  </a:lnTo>
                  <a:lnTo>
                    <a:pt x="1515" y="2632"/>
                  </a:lnTo>
                  <a:lnTo>
                    <a:pt x="1541" y="2643"/>
                  </a:lnTo>
                  <a:lnTo>
                    <a:pt x="1564" y="2660"/>
                  </a:lnTo>
                  <a:lnTo>
                    <a:pt x="1584" y="2680"/>
                  </a:lnTo>
                  <a:lnTo>
                    <a:pt x="1598" y="2705"/>
                  </a:lnTo>
                  <a:lnTo>
                    <a:pt x="1607" y="2732"/>
                  </a:lnTo>
                  <a:lnTo>
                    <a:pt x="1610" y="2760"/>
                  </a:lnTo>
                  <a:lnTo>
                    <a:pt x="1607" y="2786"/>
                  </a:lnTo>
                  <a:lnTo>
                    <a:pt x="1600" y="2811"/>
                  </a:lnTo>
                  <a:lnTo>
                    <a:pt x="1589" y="2834"/>
                  </a:lnTo>
                  <a:lnTo>
                    <a:pt x="1573" y="2852"/>
                  </a:lnTo>
                  <a:lnTo>
                    <a:pt x="1555" y="2869"/>
                  </a:lnTo>
                  <a:lnTo>
                    <a:pt x="1534" y="2882"/>
                  </a:lnTo>
                  <a:lnTo>
                    <a:pt x="1555" y="2894"/>
                  </a:lnTo>
                  <a:lnTo>
                    <a:pt x="1573" y="2911"/>
                  </a:lnTo>
                  <a:lnTo>
                    <a:pt x="1589" y="2930"/>
                  </a:lnTo>
                  <a:lnTo>
                    <a:pt x="1600" y="2953"/>
                  </a:lnTo>
                  <a:lnTo>
                    <a:pt x="1607" y="2977"/>
                  </a:lnTo>
                  <a:lnTo>
                    <a:pt x="1610" y="3004"/>
                  </a:lnTo>
                  <a:lnTo>
                    <a:pt x="1607" y="3030"/>
                  </a:lnTo>
                  <a:lnTo>
                    <a:pt x="1599" y="3055"/>
                  </a:lnTo>
                  <a:lnTo>
                    <a:pt x="1587" y="3079"/>
                  </a:lnTo>
                  <a:lnTo>
                    <a:pt x="1570" y="3098"/>
                  </a:lnTo>
                  <a:lnTo>
                    <a:pt x="1551" y="3115"/>
                  </a:lnTo>
                  <a:lnTo>
                    <a:pt x="1528" y="3127"/>
                  </a:lnTo>
                  <a:lnTo>
                    <a:pt x="1502" y="3135"/>
                  </a:lnTo>
                  <a:lnTo>
                    <a:pt x="1475" y="3137"/>
                  </a:lnTo>
                  <a:lnTo>
                    <a:pt x="1392" y="3137"/>
                  </a:lnTo>
                  <a:lnTo>
                    <a:pt x="1382" y="3179"/>
                  </a:lnTo>
                  <a:lnTo>
                    <a:pt x="1366" y="3218"/>
                  </a:lnTo>
                  <a:lnTo>
                    <a:pt x="1345" y="3254"/>
                  </a:lnTo>
                  <a:lnTo>
                    <a:pt x="1319" y="3287"/>
                  </a:lnTo>
                  <a:lnTo>
                    <a:pt x="1289" y="3316"/>
                  </a:lnTo>
                  <a:lnTo>
                    <a:pt x="1256" y="3340"/>
                  </a:lnTo>
                  <a:lnTo>
                    <a:pt x="1219" y="3360"/>
                  </a:lnTo>
                  <a:lnTo>
                    <a:pt x="1180" y="3374"/>
                  </a:lnTo>
                  <a:lnTo>
                    <a:pt x="1137" y="3384"/>
                  </a:lnTo>
                  <a:lnTo>
                    <a:pt x="1094" y="3387"/>
                  </a:lnTo>
                  <a:lnTo>
                    <a:pt x="1050" y="3384"/>
                  </a:lnTo>
                  <a:lnTo>
                    <a:pt x="1007" y="3374"/>
                  </a:lnTo>
                  <a:lnTo>
                    <a:pt x="968" y="3360"/>
                  </a:lnTo>
                  <a:lnTo>
                    <a:pt x="931" y="3340"/>
                  </a:lnTo>
                  <a:lnTo>
                    <a:pt x="898" y="3316"/>
                  </a:lnTo>
                  <a:lnTo>
                    <a:pt x="868" y="3287"/>
                  </a:lnTo>
                  <a:lnTo>
                    <a:pt x="842" y="3254"/>
                  </a:lnTo>
                  <a:lnTo>
                    <a:pt x="821" y="3218"/>
                  </a:lnTo>
                  <a:lnTo>
                    <a:pt x="805" y="3179"/>
                  </a:lnTo>
                  <a:lnTo>
                    <a:pt x="794" y="3137"/>
                  </a:lnTo>
                  <a:lnTo>
                    <a:pt x="712" y="3137"/>
                  </a:lnTo>
                  <a:lnTo>
                    <a:pt x="685" y="3135"/>
                  </a:lnTo>
                  <a:lnTo>
                    <a:pt x="659" y="3127"/>
                  </a:lnTo>
                  <a:lnTo>
                    <a:pt x="636" y="3115"/>
                  </a:lnTo>
                  <a:lnTo>
                    <a:pt x="617" y="3098"/>
                  </a:lnTo>
                  <a:lnTo>
                    <a:pt x="600" y="3079"/>
                  </a:lnTo>
                  <a:lnTo>
                    <a:pt x="588" y="3055"/>
                  </a:lnTo>
                  <a:lnTo>
                    <a:pt x="579" y="3030"/>
                  </a:lnTo>
                  <a:lnTo>
                    <a:pt x="577" y="3004"/>
                  </a:lnTo>
                  <a:lnTo>
                    <a:pt x="579" y="2977"/>
                  </a:lnTo>
                  <a:lnTo>
                    <a:pt x="587" y="2953"/>
                  </a:lnTo>
                  <a:lnTo>
                    <a:pt x="598" y="2930"/>
                  </a:lnTo>
                  <a:lnTo>
                    <a:pt x="614" y="2911"/>
                  </a:lnTo>
                  <a:lnTo>
                    <a:pt x="632" y="2894"/>
                  </a:lnTo>
                  <a:lnTo>
                    <a:pt x="654" y="2882"/>
                  </a:lnTo>
                  <a:lnTo>
                    <a:pt x="632" y="2869"/>
                  </a:lnTo>
                  <a:lnTo>
                    <a:pt x="614" y="2852"/>
                  </a:lnTo>
                  <a:lnTo>
                    <a:pt x="598" y="2834"/>
                  </a:lnTo>
                  <a:lnTo>
                    <a:pt x="587" y="2811"/>
                  </a:lnTo>
                  <a:lnTo>
                    <a:pt x="579" y="2786"/>
                  </a:lnTo>
                  <a:lnTo>
                    <a:pt x="577" y="2760"/>
                  </a:lnTo>
                  <a:lnTo>
                    <a:pt x="581" y="2732"/>
                  </a:lnTo>
                  <a:lnTo>
                    <a:pt x="590" y="2704"/>
                  </a:lnTo>
                  <a:lnTo>
                    <a:pt x="604" y="2680"/>
                  </a:lnTo>
                  <a:lnTo>
                    <a:pt x="623" y="2660"/>
                  </a:lnTo>
                  <a:lnTo>
                    <a:pt x="647" y="2643"/>
                  </a:lnTo>
                  <a:lnTo>
                    <a:pt x="672" y="2632"/>
                  </a:lnTo>
                  <a:lnTo>
                    <a:pt x="648" y="2625"/>
                  </a:lnTo>
                  <a:lnTo>
                    <a:pt x="626" y="2612"/>
                  </a:lnTo>
                  <a:lnTo>
                    <a:pt x="606" y="2597"/>
                  </a:lnTo>
                  <a:lnTo>
                    <a:pt x="590" y="2577"/>
                  </a:lnTo>
                  <a:lnTo>
                    <a:pt x="577" y="2556"/>
                  </a:lnTo>
                  <a:lnTo>
                    <a:pt x="569" y="2531"/>
                  </a:lnTo>
                  <a:lnTo>
                    <a:pt x="566" y="2505"/>
                  </a:lnTo>
                  <a:lnTo>
                    <a:pt x="562" y="2442"/>
                  </a:lnTo>
                  <a:lnTo>
                    <a:pt x="553" y="2382"/>
                  </a:lnTo>
                  <a:lnTo>
                    <a:pt x="539" y="2325"/>
                  </a:lnTo>
                  <a:lnTo>
                    <a:pt x="523" y="2269"/>
                  </a:lnTo>
                  <a:lnTo>
                    <a:pt x="502" y="2217"/>
                  </a:lnTo>
                  <a:lnTo>
                    <a:pt x="479" y="2164"/>
                  </a:lnTo>
                  <a:lnTo>
                    <a:pt x="453" y="2115"/>
                  </a:lnTo>
                  <a:lnTo>
                    <a:pt x="427" y="2065"/>
                  </a:lnTo>
                  <a:lnTo>
                    <a:pt x="397" y="2018"/>
                  </a:lnTo>
                  <a:lnTo>
                    <a:pt x="367" y="1970"/>
                  </a:lnTo>
                  <a:lnTo>
                    <a:pt x="336" y="1924"/>
                  </a:lnTo>
                  <a:lnTo>
                    <a:pt x="305" y="1879"/>
                  </a:lnTo>
                  <a:lnTo>
                    <a:pt x="277" y="1838"/>
                  </a:lnTo>
                  <a:lnTo>
                    <a:pt x="249" y="1796"/>
                  </a:lnTo>
                  <a:lnTo>
                    <a:pt x="221" y="1754"/>
                  </a:lnTo>
                  <a:lnTo>
                    <a:pt x="194" y="1711"/>
                  </a:lnTo>
                  <a:lnTo>
                    <a:pt x="167" y="1667"/>
                  </a:lnTo>
                  <a:lnTo>
                    <a:pt x="143" y="1621"/>
                  </a:lnTo>
                  <a:lnTo>
                    <a:pt x="119" y="1574"/>
                  </a:lnTo>
                  <a:lnTo>
                    <a:pt x="96" y="1524"/>
                  </a:lnTo>
                  <a:lnTo>
                    <a:pt x="75" y="1473"/>
                  </a:lnTo>
                  <a:lnTo>
                    <a:pt x="57" y="1419"/>
                  </a:lnTo>
                  <a:lnTo>
                    <a:pt x="40" y="1364"/>
                  </a:lnTo>
                  <a:lnTo>
                    <a:pt x="27" y="1305"/>
                  </a:lnTo>
                  <a:lnTo>
                    <a:pt x="15" y="1243"/>
                  </a:lnTo>
                  <a:lnTo>
                    <a:pt x="7" y="1177"/>
                  </a:lnTo>
                  <a:lnTo>
                    <a:pt x="2" y="1108"/>
                  </a:lnTo>
                  <a:lnTo>
                    <a:pt x="0" y="1036"/>
                  </a:lnTo>
                  <a:lnTo>
                    <a:pt x="3" y="955"/>
                  </a:lnTo>
                  <a:lnTo>
                    <a:pt x="13" y="876"/>
                  </a:lnTo>
                  <a:lnTo>
                    <a:pt x="29" y="798"/>
                  </a:lnTo>
                  <a:lnTo>
                    <a:pt x="51" y="723"/>
                  </a:lnTo>
                  <a:lnTo>
                    <a:pt x="78" y="651"/>
                  </a:lnTo>
                  <a:lnTo>
                    <a:pt x="112" y="581"/>
                  </a:lnTo>
                  <a:lnTo>
                    <a:pt x="150" y="514"/>
                  </a:lnTo>
                  <a:lnTo>
                    <a:pt x="193" y="449"/>
                  </a:lnTo>
                  <a:lnTo>
                    <a:pt x="241" y="388"/>
                  </a:lnTo>
                  <a:lnTo>
                    <a:pt x="293" y="331"/>
                  </a:lnTo>
                  <a:lnTo>
                    <a:pt x="349" y="277"/>
                  </a:lnTo>
                  <a:lnTo>
                    <a:pt x="410" y="228"/>
                  </a:lnTo>
                  <a:lnTo>
                    <a:pt x="474" y="182"/>
                  </a:lnTo>
                  <a:lnTo>
                    <a:pt x="542" y="142"/>
                  </a:lnTo>
                  <a:lnTo>
                    <a:pt x="614" y="105"/>
                  </a:lnTo>
                  <a:lnTo>
                    <a:pt x="687" y="74"/>
                  </a:lnTo>
                  <a:lnTo>
                    <a:pt x="764" y="49"/>
                  </a:lnTo>
                  <a:lnTo>
                    <a:pt x="843" y="28"/>
                  </a:lnTo>
                  <a:lnTo>
                    <a:pt x="925" y="12"/>
                  </a:lnTo>
                  <a:lnTo>
                    <a:pt x="1008" y="3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643053" y="1920281"/>
            <a:ext cx="824400" cy="824400"/>
          </a:xfrm>
          <a:prstGeom prst="roundRect">
            <a:avLst/>
          </a:prstGeom>
          <a:solidFill>
            <a:srgbClr val="6BC2ED"/>
          </a:solidFill>
          <a:ln w="38100" cap="flat" cmpd="sng" algn="ctr">
            <a:solidFill>
              <a:srgbClr val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Freeform 17"/>
          <p:cNvSpPr>
            <a:spLocks noEditPoints="1"/>
          </p:cNvSpPr>
          <p:nvPr/>
        </p:nvSpPr>
        <p:spPr bwMode="auto">
          <a:xfrm>
            <a:off x="846677" y="2117627"/>
            <a:ext cx="418183" cy="406199"/>
          </a:xfrm>
          <a:custGeom>
            <a:avLst/>
            <a:gdLst>
              <a:gd name="T0" fmla="*/ 1828 w 2787"/>
              <a:gd name="T1" fmla="*/ 1485 h 3365"/>
              <a:gd name="T2" fmla="*/ 1228 w 2787"/>
              <a:gd name="T3" fmla="*/ 2079 h 3365"/>
              <a:gd name="T4" fmla="*/ 1051 w 2787"/>
              <a:gd name="T5" fmla="*/ 1923 h 3365"/>
              <a:gd name="T6" fmla="*/ 1025 w 2787"/>
              <a:gd name="T7" fmla="*/ 1918 h 3365"/>
              <a:gd name="T8" fmla="*/ 998 w 2787"/>
              <a:gd name="T9" fmla="*/ 1926 h 3365"/>
              <a:gd name="T10" fmla="*/ 846 w 2787"/>
              <a:gd name="T11" fmla="*/ 2096 h 3365"/>
              <a:gd name="T12" fmla="*/ 834 w 2787"/>
              <a:gd name="T13" fmla="*/ 2120 h 3365"/>
              <a:gd name="T14" fmla="*/ 835 w 2787"/>
              <a:gd name="T15" fmla="*/ 2148 h 3365"/>
              <a:gd name="T16" fmla="*/ 850 w 2787"/>
              <a:gd name="T17" fmla="*/ 2171 h 3365"/>
              <a:gd name="T18" fmla="*/ 1217 w 2787"/>
              <a:gd name="T19" fmla="*/ 2495 h 3365"/>
              <a:gd name="T20" fmla="*/ 1249 w 2787"/>
              <a:gd name="T21" fmla="*/ 2498 h 3365"/>
              <a:gd name="T22" fmla="*/ 1276 w 2787"/>
              <a:gd name="T23" fmla="*/ 2484 h 3365"/>
              <a:gd name="T24" fmla="*/ 2048 w 2787"/>
              <a:gd name="T25" fmla="*/ 1711 h 3365"/>
              <a:gd name="T26" fmla="*/ 2055 w 2787"/>
              <a:gd name="T27" fmla="*/ 1685 h 3365"/>
              <a:gd name="T28" fmla="*/ 2048 w 2787"/>
              <a:gd name="T29" fmla="*/ 1658 h 3365"/>
              <a:gd name="T30" fmla="*/ 1890 w 2787"/>
              <a:gd name="T31" fmla="*/ 1495 h 3365"/>
              <a:gd name="T32" fmla="*/ 1860 w 2787"/>
              <a:gd name="T33" fmla="*/ 1479 h 3365"/>
              <a:gd name="T34" fmla="*/ 1018 w 2787"/>
              <a:gd name="T35" fmla="*/ 283 h 3365"/>
              <a:gd name="T36" fmla="*/ 990 w 2787"/>
              <a:gd name="T37" fmla="*/ 292 h 3365"/>
              <a:gd name="T38" fmla="*/ 974 w 2787"/>
              <a:gd name="T39" fmla="*/ 315 h 3365"/>
              <a:gd name="T40" fmla="*/ 971 w 2787"/>
              <a:gd name="T41" fmla="*/ 709 h 3365"/>
              <a:gd name="T42" fmla="*/ 1816 w 2787"/>
              <a:gd name="T43" fmla="*/ 330 h 3365"/>
              <a:gd name="T44" fmla="*/ 1807 w 2787"/>
              <a:gd name="T45" fmla="*/ 303 h 3365"/>
              <a:gd name="T46" fmla="*/ 1783 w 2787"/>
              <a:gd name="T47" fmla="*/ 285 h 3365"/>
              <a:gd name="T48" fmla="*/ 1018 w 2787"/>
              <a:gd name="T49" fmla="*/ 283 h 3365"/>
              <a:gd name="T50" fmla="*/ 1769 w 2787"/>
              <a:gd name="T51" fmla="*/ 0 h 3365"/>
              <a:gd name="T52" fmla="*/ 1856 w 2787"/>
              <a:gd name="T53" fmla="*/ 13 h 3365"/>
              <a:gd name="T54" fmla="*/ 1935 w 2787"/>
              <a:gd name="T55" fmla="*/ 45 h 3365"/>
              <a:gd name="T56" fmla="*/ 2001 w 2787"/>
              <a:gd name="T57" fmla="*/ 97 h 3365"/>
              <a:gd name="T58" fmla="*/ 2053 w 2787"/>
              <a:gd name="T59" fmla="*/ 164 h 3365"/>
              <a:gd name="T60" fmla="*/ 2086 w 2787"/>
              <a:gd name="T61" fmla="*/ 242 h 3365"/>
              <a:gd name="T62" fmla="*/ 2098 w 2787"/>
              <a:gd name="T63" fmla="*/ 330 h 3365"/>
              <a:gd name="T64" fmla="*/ 2534 w 2787"/>
              <a:gd name="T65" fmla="*/ 709 h 3365"/>
              <a:gd name="T66" fmla="*/ 2587 w 2787"/>
              <a:gd name="T67" fmla="*/ 719 h 3365"/>
              <a:gd name="T68" fmla="*/ 2631 w 2787"/>
              <a:gd name="T69" fmla="*/ 748 h 3365"/>
              <a:gd name="T70" fmla="*/ 2661 w 2787"/>
              <a:gd name="T71" fmla="*/ 790 h 3365"/>
              <a:gd name="T72" fmla="*/ 2675 w 2787"/>
              <a:gd name="T73" fmla="*/ 843 h 3365"/>
              <a:gd name="T74" fmla="*/ 2787 w 2787"/>
              <a:gd name="T75" fmla="*/ 3240 h 3365"/>
              <a:gd name="T76" fmla="*/ 2775 w 2787"/>
              <a:gd name="T77" fmla="*/ 3283 h 3365"/>
              <a:gd name="T78" fmla="*/ 2748 w 2787"/>
              <a:gd name="T79" fmla="*/ 3321 h 3365"/>
              <a:gd name="T80" fmla="*/ 2712 w 2787"/>
              <a:gd name="T81" fmla="*/ 3348 h 3365"/>
              <a:gd name="T82" fmla="*/ 2670 w 2787"/>
              <a:gd name="T83" fmla="*/ 3363 h 3365"/>
              <a:gd name="T84" fmla="*/ 140 w 2787"/>
              <a:gd name="T85" fmla="*/ 3365 h 3365"/>
              <a:gd name="T86" fmla="*/ 95 w 2787"/>
              <a:gd name="T87" fmla="*/ 3357 h 3365"/>
              <a:gd name="T88" fmla="*/ 55 w 2787"/>
              <a:gd name="T89" fmla="*/ 3336 h 3365"/>
              <a:gd name="T90" fmla="*/ 23 w 2787"/>
              <a:gd name="T91" fmla="*/ 3302 h 3365"/>
              <a:gd name="T92" fmla="*/ 5 w 2787"/>
              <a:gd name="T93" fmla="*/ 3261 h 3365"/>
              <a:gd name="T94" fmla="*/ 0 w 2787"/>
              <a:gd name="T95" fmla="*/ 3216 h 3365"/>
              <a:gd name="T96" fmla="*/ 116 w 2787"/>
              <a:gd name="T97" fmla="*/ 815 h 3365"/>
              <a:gd name="T98" fmla="*/ 139 w 2787"/>
              <a:gd name="T99" fmla="*/ 767 h 3365"/>
              <a:gd name="T100" fmla="*/ 177 w 2787"/>
              <a:gd name="T101" fmla="*/ 731 h 3365"/>
              <a:gd name="T102" fmla="*/ 226 w 2787"/>
              <a:gd name="T103" fmla="*/ 711 h 3365"/>
              <a:gd name="T104" fmla="*/ 689 w 2787"/>
              <a:gd name="T105" fmla="*/ 709 h 3365"/>
              <a:gd name="T106" fmla="*/ 692 w 2787"/>
              <a:gd name="T107" fmla="*/ 285 h 3365"/>
              <a:gd name="T108" fmla="*/ 716 w 2787"/>
              <a:gd name="T109" fmla="*/ 202 h 3365"/>
              <a:gd name="T110" fmla="*/ 759 w 2787"/>
              <a:gd name="T111" fmla="*/ 128 h 3365"/>
              <a:gd name="T112" fmla="*/ 818 w 2787"/>
              <a:gd name="T113" fmla="*/ 69 h 3365"/>
              <a:gd name="T114" fmla="*/ 890 w 2787"/>
              <a:gd name="T115" fmla="*/ 26 h 3365"/>
              <a:gd name="T116" fmla="*/ 974 w 2787"/>
              <a:gd name="T117" fmla="*/ 3 h 3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7" h="3365">
                <a:moveTo>
                  <a:pt x="1844" y="1479"/>
                </a:moveTo>
                <a:lnTo>
                  <a:pt x="1828" y="1485"/>
                </a:lnTo>
                <a:lnTo>
                  <a:pt x="1814" y="1495"/>
                </a:lnTo>
                <a:lnTo>
                  <a:pt x="1228" y="2079"/>
                </a:lnTo>
                <a:lnTo>
                  <a:pt x="1064" y="1932"/>
                </a:lnTo>
                <a:lnTo>
                  <a:pt x="1051" y="1923"/>
                </a:lnTo>
                <a:lnTo>
                  <a:pt x="1039" y="1919"/>
                </a:lnTo>
                <a:lnTo>
                  <a:pt x="1025" y="1918"/>
                </a:lnTo>
                <a:lnTo>
                  <a:pt x="1012" y="1920"/>
                </a:lnTo>
                <a:lnTo>
                  <a:pt x="998" y="1926"/>
                </a:lnTo>
                <a:lnTo>
                  <a:pt x="988" y="1936"/>
                </a:lnTo>
                <a:lnTo>
                  <a:pt x="846" y="2096"/>
                </a:lnTo>
                <a:lnTo>
                  <a:pt x="838" y="2108"/>
                </a:lnTo>
                <a:lnTo>
                  <a:pt x="834" y="2120"/>
                </a:lnTo>
                <a:lnTo>
                  <a:pt x="833" y="2135"/>
                </a:lnTo>
                <a:lnTo>
                  <a:pt x="835" y="2148"/>
                </a:lnTo>
                <a:lnTo>
                  <a:pt x="841" y="2160"/>
                </a:lnTo>
                <a:lnTo>
                  <a:pt x="850" y="2171"/>
                </a:lnTo>
                <a:lnTo>
                  <a:pt x="1204" y="2486"/>
                </a:lnTo>
                <a:lnTo>
                  <a:pt x="1217" y="2495"/>
                </a:lnTo>
                <a:lnTo>
                  <a:pt x="1233" y="2500"/>
                </a:lnTo>
                <a:lnTo>
                  <a:pt x="1249" y="2498"/>
                </a:lnTo>
                <a:lnTo>
                  <a:pt x="1263" y="2493"/>
                </a:lnTo>
                <a:lnTo>
                  <a:pt x="1276" y="2484"/>
                </a:lnTo>
                <a:lnTo>
                  <a:pt x="2040" y="1722"/>
                </a:lnTo>
                <a:lnTo>
                  <a:pt x="2048" y="1711"/>
                </a:lnTo>
                <a:lnTo>
                  <a:pt x="2054" y="1699"/>
                </a:lnTo>
                <a:lnTo>
                  <a:pt x="2055" y="1685"/>
                </a:lnTo>
                <a:lnTo>
                  <a:pt x="2054" y="1671"/>
                </a:lnTo>
                <a:lnTo>
                  <a:pt x="2048" y="1658"/>
                </a:lnTo>
                <a:lnTo>
                  <a:pt x="2040" y="1647"/>
                </a:lnTo>
                <a:lnTo>
                  <a:pt x="1890" y="1495"/>
                </a:lnTo>
                <a:lnTo>
                  <a:pt x="1876" y="1485"/>
                </a:lnTo>
                <a:lnTo>
                  <a:pt x="1860" y="1479"/>
                </a:lnTo>
                <a:lnTo>
                  <a:pt x="1844" y="1479"/>
                </a:lnTo>
                <a:close/>
                <a:moveTo>
                  <a:pt x="1018" y="283"/>
                </a:moveTo>
                <a:lnTo>
                  <a:pt x="1004" y="285"/>
                </a:lnTo>
                <a:lnTo>
                  <a:pt x="990" y="292"/>
                </a:lnTo>
                <a:lnTo>
                  <a:pt x="980" y="303"/>
                </a:lnTo>
                <a:lnTo>
                  <a:pt x="974" y="315"/>
                </a:lnTo>
                <a:lnTo>
                  <a:pt x="971" y="330"/>
                </a:lnTo>
                <a:lnTo>
                  <a:pt x="971" y="709"/>
                </a:lnTo>
                <a:lnTo>
                  <a:pt x="1816" y="709"/>
                </a:lnTo>
                <a:lnTo>
                  <a:pt x="1816" y="330"/>
                </a:lnTo>
                <a:lnTo>
                  <a:pt x="1813" y="315"/>
                </a:lnTo>
                <a:lnTo>
                  <a:pt x="1807" y="303"/>
                </a:lnTo>
                <a:lnTo>
                  <a:pt x="1797" y="292"/>
                </a:lnTo>
                <a:lnTo>
                  <a:pt x="1783" y="285"/>
                </a:lnTo>
                <a:lnTo>
                  <a:pt x="1769" y="283"/>
                </a:lnTo>
                <a:lnTo>
                  <a:pt x="1018" y="283"/>
                </a:lnTo>
                <a:close/>
                <a:moveTo>
                  <a:pt x="1018" y="0"/>
                </a:moveTo>
                <a:lnTo>
                  <a:pt x="1769" y="0"/>
                </a:lnTo>
                <a:lnTo>
                  <a:pt x="1813" y="3"/>
                </a:lnTo>
                <a:lnTo>
                  <a:pt x="1856" y="13"/>
                </a:lnTo>
                <a:lnTo>
                  <a:pt x="1897" y="26"/>
                </a:lnTo>
                <a:lnTo>
                  <a:pt x="1935" y="45"/>
                </a:lnTo>
                <a:lnTo>
                  <a:pt x="1969" y="69"/>
                </a:lnTo>
                <a:lnTo>
                  <a:pt x="2001" y="97"/>
                </a:lnTo>
                <a:lnTo>
                  <a:pt x="2028" y="128"/>
                </a:lnTo>
                <a:lnTo>
                  <a:pt x="2053" y="164"/>
                </a:lnTo>
                <a:lnTo>
                  <a:pt x="2071" y="202"/>
                </a:lnTo>
                <a:lnTo>
                  <a:pt x="2086" y="242"/>
                </a:lnTo>
                <a:lnTo>
                  <a:pt x="2095" y="285"/>
                </a:lnTo>
                <a:lnTo>
                  <a:pt x="2098" y="330"/>
                </a:lnTo>
                <a:lnTo>
                  <a:pt x="2098" y="709"/>
                </a:lnTo>
                <a:lnTo>
                  <a:pt x="2534" y="709"/>
                </a:lnTo>
                <a:lnTo>
                  <a:pt x="2561" y="711"/>
                </a:lnTo>
                <a:lnTo>
                  <a:pt x="2587" y="719"/>
                </a:lnTo>
                <a:lnTo>
                  <a:pt x="2610" y="731"/>
                </a:lnTo>
                <a:lnTo>
                  <a:pt x="2631" y="748"/>
                </a:lnTo>
                <a:lnTo>
                  <a:pt x="2648" y="767"/>
                </a:lnTo>
                <a:lnTo>
                  <a:pt x="2661" y="790"/>
                </a:lnTo>
                <a:lnTo>
                  <a:pt x="2671" y="815"/>
                </a:lnTo>
                <a:lnTo>
                  <a:pt x="2675" y="843"/>
                </a:lnTo>
                <a:lnTo>
                  <a:pt x="2787" y="3216"/>
                </a:lnTo>
                <a:lnTo>
                  <a:pt x="2787" y="3240"/>
                </a:lnTo>
                <a:lnTo>
                  <a:pt x="2782" y="3261"/>
                </a:lnTo>
                <a:lnTo>
                  <a:pt x="2775" y="3283"/>
                </a:lnTo>
                <a:lnTo>
                  <a:pt x="2763" y="3302"/>
                </a:lnTo>
                <a:lnTo>
                  <a:pt x="2748" y="3321"/>
                </a:lnTo>
                <a:lnTo>
                  <a:pt x="2732" y="3336"/>
                </a:lnTo>
                <a:lnTo>
                  <a:pt x="2712" y="3348"/>
                </a:lnTo>
                <a:lnTo>
                  <a:pt x="2692" y="3357"/>
                </a:lnTo>
                <a:lnTo>
                  <a:pt x="2670" y="3363"/>
                </a:lnTo>
                <a:lnTo>
                  <a:pt x="2647" y="3365"/>
                </a:lnTo>
                <a:lnTo>
                  <a:pt x="140" y="3365"/>
                </a:lnTo>
                <a:lnTo>
                  <a:pt x="117" y="3363"/>
                </a:lnTo>
                <a:lnTo>
                  <a:pt x="95" y="3357"/>
                </a:lnTo>
                <a:lnTo>
                  <a:pt x="75" y="3348"/>
                </a:lnTo>
                <a:lnTo>
                  <a:pt x="55" y="3336"/>
                </a:lnTo>
                <a:lnTo>
                  <a:pt x="39" y="3321"/>
                </a:lnTo>
                <a:lnTo>
                  <a:pt x="23" y="3302"/>
                </a:lnTo>
                <a:lnTo>
                  <a:pt x="12" y="3283"/>
                </a:lnTo>
                <a:lnTo>
                  <a:pt x="5" y="3261"/>
                </a:lnTo>
                <a:lnTo>
                  <a:pt x="0" y="3240"/>
                </a:lnTo>
                <a:lnTo>
                  <a:pt x="0" y="3216"/>
                </a:lnTo>
                <a:lnTo>
                  <a:pt x="112" y="843"/>
                </a:lnTo>
                <a:lnTo>
                  <a:pt x="116" y="815"/>
                </a:lnTo>
                <a:lnTo>
                  <a:pt x="126" y="790"/>
                </a:lnTo>
                <a:lnTo>
                  <a:pt x="139" y="767"/>
                </a:lnTo>
                <a:lnTo>
                  <a:pt x="156" y="748"/>
                </a:lnTo>
                <a:lnTo>
                  <a:pt x="177" y="731"/>
                </a:lnTo>
                <a:lnTo>
                  <a:pt x="200" y="719"/>
                </a:lnTo>
                <a:lnTo>
                  <a:pt x="226" y="711"/>
                </a:lnTo>
                <a:lnTo>
                  <a:pt x="253" y="709"/>
                </a:lnTo>
                <a:lnTo>
                  <a:pt x="689" y="709"/>
                </a:lnTo>
                <a:lnTo>
                  <a:pt x="689" y="330"/>
                </a:lnTo>
                <a:lnTo>
                  <a:pt x="692" y="285"/>
                </a:lnTo>
                <a:lnTo>
                  <a:pt x="701" y="242"/>
                </a:lnTo>
                <a:lnTo>
                  <a:pt x="716" y="202"/>
                </a:lnTo>
                <a:lnTo>
                  <a:pt x="734" y="164"/>
                </a:lnTo>
                <a:lnTo>
                  <a:pt x="759" y="128"/>
                </a:lnTo>
                <a:lnTo>
                  <a:pt x="786" y="97"/>
                </a:lnTo>
                <a:lnTo>
                  <a:pt x="818" y="69"/>
                </a:lnTo>
                <a:lnTo>
                  <a:pt x="852" y="45"/>
                </a:lnTo>
                <a:lnTo>
                  <a:pt x="890" y="26"/>
                </a:lnTo>
                <a:lnTo>
                  <a:pt x="931" y="13"/>
                </a:lnTo>
                <a:lnTo>
                  <a:pt x="974" y="3"/>
                </a:lnTo>
                <a:lnTo>
                  <a:pt x="1018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1927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2B6233-6F2F-4D6B-A15A-94A8F34A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53" y="77051"/>
            <a:ext cx="10450552" cy="730996"/>
          </a:xfrm>
        </p:spPr>
        <p:txBody>
          <a:bodyPr>
            <a:normAutofit fontScale="90000"/>
          </a:bodyPr>
          <a:lstStyle/>
          <a:p>
            <a:r>
              <a:rPr lang="tr-TR" dirty="0">
                <a:latin typeface="+mn-lt"/>
              </a:rPr>
              <a:t/>
            </a:r>
            <a:br>
              <a:rPr lang="tr-TR" dirty="0">
                <a:latin typeface="+mn-lt"/>
              </a:rPr>
            </a:br>
            <a:r>
              <a:rPr lang="tr-TR" dirty="0">
                <a:latin typeface="+mn-lt"/>
              </a:rPr>
              <a:t/>
            </a:r>
            <a:br>
              <a:rPr lang="tr-TR" dirty="0">
                <a:latin typeface="+mn-lt"/>
              </a:rPr>
            </a:br>
            <a:r>
              <a:rPr lang="tr-TR" dirty="0">
                <a:latin typeface="+mn-lt"/>
              </a:rPr>
              <a:t/>
            </a:r>
            <a:br>
              <a:rPr lang="tr-TR" dirty="0">
                <a:latin typeface="+mn-lt"/>
              </a:rPr>
            </a:br>
            <a:r>
              <a:rPr lang="tr-TR" sz="3600" b="1" dirty="0" smtClean="0">
                <a:solidFill>
                  <a:srgbClr val="1E189C"/>
                </a:solidFill>
                <a:latin typeface="+mn-lt"/>
              </a:rPr>
              <a:t>Using </a:t>
            </a:r>
            <a:r>
              <a:rPr lang="tr-TR" sz="3600" b="1" dirty="0">
                <a:solidFill>
                  <a:srgbClr val="1E189C"/>
                </a:solidFill>
                <a:latin typeface="+mn-lt"/>
              </a:rPr>
              <a:t>the Spotify Web API</a:t>
            </a:r>
          </a:p>
          <a:p>
            <a:endParaRPr lang="tr-TR" dirty="0">
              <a:latin typeface="+mn-lt"/>
            </a:endParaRPr>
          </a:p>
          <a:p>
            <a:endParaRPr lang="tr-TR" dirty="0">
              <a:latin typeface="+mn-lt"/>
            </a:endParaRPr>
          </a:p>
          <a:p>
            <a:endParaRPr lang="tr-TR" dirty="0">
              <a:latin typeface="+mn-lt"/>
              <a:cs typeface="Calibri Ligh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677B6E-E84F-4830-8F1A-2C1DC9DC3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31" y="1018788"/>
            <a:ext cx="4855878" cy="4413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defTabSz="914126"/>
            <a:r>
              <a:rPr lang="tr-TR" sz="1800" dirty="0">
                <a:ea typeface="+mn-lt"/>
                <a:cs typeface="+mn-lt"/>
              </a:rPr>
              <a:t>The data collection is divided into 2 parts:</a:t>
            </a:r>
          </a:p>
          <a:p>
            <a:pPr marL="0" indent="0">
              <a:buNone/>
            </a:pPr>
            <a:endParaRPr lang="tr-TR" sz="1800" dirty="0">
              <a:cs typeface="Calibri"/>
            </a:endParaRPr>
          </a:p>
          <a:p>
            <a:endParaRPr lang="tr-TR" sz="1800" dirty="0">
              <a:cs typeface="Calibri"/>
            </a:endParaRPr>
          </a:p>
        </p:txBody>
      </p:sp>
      <p:pic>
        <p:nvPicPr>
          <p:cNvPr id="4" name="Resim 4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482E3705-9852-4702-BA88-DB60C0447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31" y="2898955"/>
            <a:ext cx="5131417" cy="3423643"/>
          </a:xfrm>
          <a:prstGeom prst="rect">
            <a:avLst/>
          </a:prstGeom>
        </p:spPr>
      </p:pic>
      <p:pic>
        <p:nvPicPr>
          <p:cNvPr id="9" name="Resim 10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D2086D9B-4FFA-4455-8A43-B6B21F31F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26"/>
          <a:stretch/>
        </p:blipFill>
        <p:spPr>
          <a:xfrm>
            <a:off x="6131594" y="2898955"/>
            <a:ext cx="5726150" cy="342364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180791" y="1545788"/>
            <a:ext cx="2922473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tr-TR" dirty="0">
                <a:ea typeface="+mn-lt"/>
                <a:cs typeface="+mn-lt"/>
              </a:rPr>
              <a:t>The Track IDs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80790" y="2125733"/>
            <a:ext cx="2922473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tr-TR" dirty="0">
                <a:ea typeface="+mn-lt"/>
                <a:cs typeface="+mn-lt"/>
              </a:rPr>
              <a:t>The Audio Features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43053" y="1554992"/>
            <a:ext cx="360000" cy="360000"/>
          </a:xfrm>
          <a:prstGeom prst="ellipse">
            <a:avLst/>
          </a:prstGeom>
          <a:solidFill>
            <a:srgbClr val="EEECE1"/>
          </a:solidFill>
          <a:ln w="38100" cap="flat" cmpd="sng" algn="ctr">
            <a:solidFill>
              <a:srgbClr val="019AD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srgbClr val="019ADD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643053" y="2125733"/>
            <a:ext cx="360000" cy="360000"/>
          </a:xfrm>
          <a:prstGeom prst="ellipse">
            <a:avLst/>
          </a:prstGeom>
          <a:solidFill>
            <a:srgbClr val="EEECE1"/>
          </a:solidFill>
          <a:ln w="38100" cap="flat" cmpd="sng" algn="ctr">
            <a:solidFill>
              <a:srgbClr val="0779B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5055" y="1018788"/>
            <a:ext cx="5612690" cy="1245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 defTabSz="914126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tr-TR" dirty="0" smtClean="0">
                <a:ea typeface="+mn-lt"/>
                <a:cs typeface="+mn-lt"/>
              </a:rPr>
              <a:t>21.000 </a:t>
            </a:r>
            <a:r>
              <a:rPr lang="tr-TR" dirty="0">
                <a:ea typeface="+mn-lt"/>
                <a:cs typeface="+mn-lt"/>
              </a:rPr>
              <a:t>track IDs </a:t>
            </a:r>
            <a:r>
              <a:rPr lang="tr-TR" dirty="0" smtClean="0">
                <a:ea typeface="+mn-lt"/>
                <a:cs typeface="+mn-lt"/>
              </a:rPr>
              <a:t>are collected from </a:t>
            </a:r>
            <a:r>
              <a:rPr lang="tr-TR" dirty="0">
                <a:ea typeface="+mn-lt"/>
                <a:cs typeface="+mn-lt"/>
              </a:rPr>
              <a:t>the Spotify API</a:t>
            </a:r>
            <a:r>
              <a:rPr lang="tr-TR" dirty="0" smtClean="0">
                <a:ea typeface="+mn-lt"/>
                <a:cs typeface="+mn-lt"/>
              </a:rPr>
              <a:t>.</a:t>
            </a:r>
          </a:p>
          <a:p>
            <a:pPr indent="-228600" defTabSz="914126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tr-TR" dirty="0" smtClean="0">
                <a:ea typeface="+mn-lt"/>
                <a:cs typeface="+mn-lt"/>
              </a:rPr>
              <a:t>Grouping the entries by atrist name and track name is used to check for duplicates and then they are deleted.</a:t>
            </a:r>
            <a:endParaRPr lang="tr-TR" dirty="0">
              <a:ea typeface="+mn-lt"/>
              <a:cs typeface="+mn-lt"/>
            </a:endParaRPr>
          </a:p>
          <a:p>
            <a:endParaRPr lang="tr-TR" dirty="0">
              <a:cs typeface="Calibri"/>
            </a:endParaRPr>
          </a:p>
        </p:txBody>
      </p:sp>
      <p:grpSp>
        <p:nvGrpSpPr>
          <p:cNvPr id="24" name="Group 52"/>
          <p:cNvGrpSpPr/>
          <p:nvPr/>
        </p:nvGrpSpPr>
        <p:grpSpPr>
          <a:xfrm>
            <a:off x="5717960" y="1088325"/>
            <a:ext cx="300738" cy="302294"/>
            <a:chOff x="2917825" y="3073401"/>
            <a:chExt cx="920750" cy="925513"/>
          </a:xfrm>
          <a:solidFill>
            <a:srgbClr val="019ADD"/>
          </a:solidFill>
        </p:grpSpPr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2917825" y="3073401"/>
              <a:ext cx="920750" cy="925513"/>
            </a:xfrm>
            <a:custGeom>
              <a:avLst/>
              <a:gdLst/>
              <a:ahLst/>
              <a:cxnLst>
                <a:cxn ang="0">
                  <a:pos x="290" y="0"/>
                </a:cxn>
                <a:cxn ang="0">
                  <a:pos x="337" y="4"/>
                </a:cxn>
                <a:cxn ang="0">
                  <a:pos x="382" y="15"/>
                </a:cxn>
                <a:cxn ang="0">
                  <a:pos x="423" y="33"/>
                </a:cxn>
                <a:cxn ang="0">
                  <a:pos x="461" y="56"/>
                </a:cxn>
                <a:cxn ang="0">
                  <a:pos x="495" y="86"/>
                </a:cxn>
                <a:cxn ang="0">
                  <a:pos x="524" y="120"/>
                </a:cxn>
                <a:cxn ang="0">
                  <a:pos x="547" y="158"/>
                </a:cxn>
                <a:cxn ang="0">
                  <a:pos x="565" y="199"/>
                </a:cxn>
                <a:cxn ang="0">
                  <a:pos x="576" y="244"/>
                </a:cxn>
                <a:cxn ang="0">
                  <a:pos x="580" y="292"/>
                </a:cxn>
                <a:cxn ang="0">
                  <a:pos x="576" y="339"/>
                </a:cxn>
                <a:cxn ang="0">
                  <a:pos x="565" y="384"/>
                </a:cxn>
                <a:cxn ang="0">
                  <a:pos x="547" y="426"/>
                </a:cxn>
                <a:cxn ang="0">
                  <a:pos x="524" y="464"/>
                </a:cxn>
                <a:cxn ang="0">
                  <a:pos x="495" y="498"/>
                </a:cxn>
                <a:cxn ang="0">
                  <a:pos x="461" y="527"/>
                </a:cxn>
                <a:cxn ang="0">
                  <a:pos x="423" y="550"/>
                </a:cxn>
                <a:cxn ang="0">
                  <a:pos x="382" y="568"/>
                </a:cxn>
                <a:cxn ang="0">
                  <a:pos x="337" y="579"/>
                </a:cxn>
                <a:cxn ang="0">
                  <a:pos x="290" y="583"/>
                </a:cxn>
                <a:cxn ang="0">
                  <a:pos x="243" y="579"/>
                </a:cxn>
                <a:cxn ang="0">
                  <a:pos x="198" y="568"/>
                </a:cxn>
                <a:cxn ang="0">
                  <a:pos x="156" y="550"/>
                </a:cxn>
                <a:cxn ang="0">
                  <a:pos x="119" y="527"/>
                </a:cxn>
                <a:cxn ang="0">
                  <a:pos x="85" y="498"/>
                </a:cxn>
                <a:cxn ang="0">
                  <a:pos x="56" y="464"/>
                </a:cxn>
                <a:cxn ang="0">
                  <a:pos x="33" y="426"/>
                </a:cxn>
                <a:cxn ang="0">
                  <a:pos x="15" y="384"/>
                </a:cxn>
                <a:cxn ang="0">
                  <a:pos x="4" y="339"/>
                </a:cxn>
                <a:cxn ang="0">
                  <a:pos x="0" y="292"/>
                </a:cxn>
                <a:cxn ang="0">
                  <a:pos x="4" y="244"/>
                </a:cxn>
                <a:cxn ang="0">
                  <a:pos x="15" y="199"/>
                </a:cxn>
                <a:cxn ang="0">
                  <a:pos x="33" y="158"/>
                </a:cxn>
                <a:cxn ang="0">
                  <a:pos x="56" y="120"/>
                </a:cxn>
                <a:cxn ang="0">
                  <a:pos x="85" y="86"/>
                </a:cxn>
                <a:cxn ang="0">
                  <a:pos x="119" y="56"/>
                </a:cxn>
                <a:cxn ang="0">
                  <a:pos x="156" y="33"/>
                </a:cxn>
                <a:cxn ang="0">
                  <a:pos x="198" y="15"/>
                </a:cxn>
                <a:cxn ang="0">
                  <a:pos x="243" y="4"/>
                </a:cxn>
                <a:cxn ang="0">
                  <a:pos x="290" y="0"/>
                </a:cxn>
              </a:cxnLst>
              <a:rect l="0" t="0" r="r" b="b"/>
              <a:pathLst>
                <a:path w="580" h="583">
                  <a:moveTo>
                    <a:pt x="290" y="0"/>
                  </a:moveTo>
                  <a:lnTo>
                    <a:pt x="337" y="4"/>
                  </a:lnTo>
                  <a:lnTo>
                    <a:pt x="382" y="15"/>
                  </a:lnTo>
                  <a:lnTo>
                    <a:pt x="423" y="33"/>
                  </a:lnTo>
                  <a:lnTo>
                    <a:pt x="461" y="56"/>
                  </a:lnTo>
                  <a:lnTo>
                    <a:pt x="495" y="86"/>
                  </a:lnTo>
                  <a:lnTo>
                    <a:pt x="524" y="120"/>
                  </a:lnTo>
                  <a:lnTo>
                    <a:pt x="547" y="158"/>
                  </a:lnTo>
                  <a:lnTo>
                    <a:pt x="565" y="199"/>
                  </a:lnTo>
                  <a:lnTo>
                    <a:pt x="576" y="244"/>
                  </a:lnTo>
                  <a:lnTo>
                    <a:pt x="580" y="292"/>
                  </a:lnTo>
                  <a:lnTo>
                    <a:pt x="576" y="339"/>
                  </a:lnTo>
                  <a:lnTo>
                    <a:pt x="565" y="384"/>
                  </a:lnTo>
                  <a:lnTo>
                    <a:pt x="547" y="426"/>
                  </a:lnTo>
                  <a:lnTo>
                    <a:pt x="524" y="464"/>
                  </a:lnTo>
                  <a:lnTo>
                    <a:pt x="495" y="498"/>
                  </a:lnTo>
                  <a:lnTo>
                    <a:pt x="461" y="527"/>
                  </a:lnTo>
                  <a:lnTo>
                    <a:pt x="423" y="550"/>
                  </a:lnTo>
                  <a:lnTo>
                    <a:pt x="382" y="568"/>
                  </a:lnTo>
                  <a:lnTo>
                    <a:pt x="337" y="579"/>
                  </a:lnTo>
                  <a:lnTo>
                    <a:pt x="290" y="583"/>
                  </a:lnTo>
                  <a:lnTo>
                    <a:pt x="243" y="579"/>
                  </a:lnTo>
                  <a:lnTo>
                    <a:pt x="198" y="568"/>
                  </a:lnTo>
                  <a:lnTo>
                    <a:pt x="156" y="550"/>
                  </a:lnTo>
                  <a:lnTo>
                    <a:pt x="119" y="527"/>
                  </a:lnTo>
                  <a:lnTo>
                    <a:pt x="85" y="498"/>
                  </a:lnTo>
                  <a:lnTo>
                    <a:pt x="56" y="464"/>
                  </a:lnTo>
                  <a:lnTo>
                    <a:pt x="33" y="426"/>
                  </a:lnTo>
                  <a:lnTo>
                    <a:pt x="15" y="384"/>
                  </a:lnTo>
                  <a:lnTo>
                    <a:pt x="4" y="339"/>
                  </a:lnTo>
                  <a:lnTo>
                    <a:pt x="0" y="292"/>
                  </a:lnTo>
                  <a:lnTo>
                    <a:pt x="4" y="244"/>
                  </a:lnTo>
                  <a:lnTo>
                    <a:pt x="15" y="199"/>
                  </a:lnTo>
                  <a:lnTo>
                    <a:pt x="33" y="158"/>
                  </a:lnTo>
                  <a:lnTo>
                    <a:pt x="56" y="120"/>
                  </a:lnTo>
                  <a:lnTo>
                    <a:pt x="85" y="86"/>
                  </a:lnTo>
                  <a:lnTo>
                    <a:pt x="119" y="56"/>
                  </a:lnTo>
                  <a:lnTo>
                    <a:pt x="156" y="33"/>
                  </a:lnTo>
                  <a:lnTo>
                    <a:pt x="198" y="15"/>
                  </a:lnTo>
                  <a:lnTo>
                    <a:pt x="243" y="4"/>
                  </a:lnTo>
                  <a:lnTo>
                    <a:pt x="2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auto">
            <a:xfrm>
              <a:off x="3084513" y="3319715"/>
              <a:ext cx="584200" cy="457200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368" y="68"/>
                </a:cxn>
                <a:cxn ang="0">
                  <a:pos x="219" y="219"/>
                </a:cxn>
                <a:cxn ang="0">
                  <a:pos x="151" y="288"/>
                </a:cxn>
                <a:cxn ang="0">
                  <a:pos x="0" y="136"/>
                </a:cxn>
                <a:cxn ang="0">
                  <a:pos x="68" y="68"/>
                </a:cxn>
                <a:cxn ang="0">
                  <a:pos x="151" y="151"/>
                </a:cxn>
                <a:cxn ang="0">
                  <a:pos x="300" y="0"/>
                </a:cxn>
              </a:cxnLst>
              <a:rect l="0" t="0" r="r" b="b"/>
              <a:pathLst>
                <a:path w="368" h="288">
                  <a:moveTo>
                    <a:pt x="300" y="0"/>
                  </a:moveTo>
                  <a:lnTo>
                    <a:pt x="368" y="68"/>
                  </a:lnTo>
                  <a:lnTo>
                    <a:pt x="219" y="219"/>
                  </a:lnTo>
                  <a:lnTo>
                    <a:pt x="151" y="288"/>
                  </a:lnTo>
                  <a:lnTo>
                    <a:pt x="0" y="136"/>
                  </a:lnTo>
                  <a:lnTo>
                    <a:pt x="68" y="68"/>
                  </a:lnTo>
                  <a:lnTo>
                    <a:pt x="151" y="15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970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2B6233-6F2F-4D6B-A15A-94A8F34A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53" y="77051"/>
            <a:ext cx="10515600" cy="1325563"/>
          </a:xfrm>
        </p:spPr>
        <p:txBody>
          <a:bodyPr>
            <a:normAutofit/>
          </a:bodyPr>
          <a:lstStyle/>
          <a:p>
            <a:r>
              <a:rPr lang="tr-TR" sz="3200" dirty="0">
                <a:latin typeface="+mn-lt"/>
              </a:rPr>
              <a:t/>
            </a:r>
            <a:br>
              <a:rPr lang="tr-TR" sz="3200" dirty="0">
                <a:latin typeface="+mn-lt"/>
              </a:rPr>
            </a:br>
            <a:r>
              <a:rPr lang="tr-TR" sz="3200" b="1" dirty="0">
                <a:solidFill>
                  <a:srgbClr val="1E189C"/>
                </a:solidFill>
                <a:latin typeface="+mn-lt"/>
              </a:rPr>
              <a:t>EDA &amp; </a:t>
            </a:r>
            <a:r>
              <a:rPr lang="tr-TR" sz="3200" b="1" dirty="0" smtClean="0">
                <a:solidFill>
                  <a:srgbClr val="1E189C"/>
                </a:solidFill>
                <a:latin typeface="+mn-lt"/>
              </a:rPr>
              <a:t>Data Preparation</a:t>
            </a:r>
            <a:endParaRPr lang="tr-TR" sz="3200" b="1" dirty="0">
              <a:solidFill>
                <a:srgbClr val="1E189C"/>
              </a:solidFill>
              <a:latin typeface="+mn-lt"/>
            </a:endParaRPr>
          </a:p>
          <a:p>
            <a:endParaRPr lang="tr-TR" sz="3200" dirty="0" smtClean="0">
              <a:latin typeface="+mn-lt"/>
            </a:endParaRPr>
          </a:p>
          <a:p>
            <a:endParaRPr lang="tr-TR" sz="3200" dirty="0">
              <a:latin typeface="+mn-lt"/>
              <a:cs typeface="Calibri Light"/>
            </a:endParaRPr>
          </a:p>
        </p:txBody>
      </p:sp>
      <p:pic>
        <p:nvPicPr>
          <p:cNvPr id="12" name="Resim 12">
            <a:extLst>
              <a:ext uri="{FF2B5EF4-FFF2-40B4-BE49-F238E27FC236}">
                <a16:creationId xmlns:a16="http://schemas.microsoft.com/office/drawing/2014/main" id="{8149F42A-7967-4CE9-A8C6-6B4BAC69A4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3" r="2939"/>
          <a:stretch/>
        </p:blipFill>
        <p:spPr>
          <a:xfrm>
            <a:off x="643053" y="997527"/>
            <a:ext cx="7577311" cy="3457545"/>
          </a:xfrm>
          <a:prstGeom prst="rect">
            <a:avLst/>
          </a:prstGeom>
        </p:spPr>
      </p:pic>
      <p:pic>
        <p:nvPicPr>
          <p:cNvPr id="14" name="Resim 17">
            <a:extLst>
              <a:ext uri="{FF2B5EF4-FFF2-40B4-BE49-F238E27FC236}">
                <a16:creationId xmlns:a16="http://schemas.microsoft.com/office/drawing/2014/main" id="{7A9D1B09-C816-491F-B67C-ED5C510C9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53" y="4455072"/>
            <a:ext cx="6034923" cy="2296177"/>
          </a:xfrm>
          <a:prstGeom prst="rect">
            <a:avLst/>
          </a:prstGeom>
        </p:spPr>
      </p:pic>
      <p:pic>
        <p:nvPicPr>
          <p:cNvPr id="22" name="Resim 22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3B3A8E3D-8889-4C5B-A770-507B1C2643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30" r="8408"/>
          <a:stretch/>
        </p:blipFill>
        <p:spPr>
          <a:xfrm>
            <a:off x="8183417" y="4226056"/>
            <a:ext cx="3676756" cy="259745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8258566" y="997527"/>
            <a:ext cx="3601607" cy="1311564"/>
            <a:chOff x="270886" y="338470"/>
            <a:chExt cx="5660330" cy="677373"/>
          </a:xfrm>
        </p:grpSpPr>
        <p:sp>
          <p:nvSpPr>
            <p:cNvPr id="13" name="Rounded Rectangle 12"/>
            <p:cNvSpPr/>
            <p:nvPr/>
          </p:nvSpPr>
          <p:spPr>
            <a:xfrm>
              <a:off x="509587" y="338470"/>
              <a:ext cx="5421629" cy="677373"/>
            </a:xfrm>
            <a:prstGeom prst="roundRect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 txBox="1"/>
            <p:nvPr/>
          </p:nvSpPr>
          <p:spPr>
            <a:xfrm>
              <a:off x="270886" y="390023"/>
              <a:ext cx="5355496" cy="6112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7665" tIns="40640" rIns="40640" bIns="40640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dirty="0">
                  <a:solidFill>
                    <a:schemeClr val="bg1"/>
                  </a:solidFill>
                  <a:ea typeface="+mn-lt"/>
                  <a:cs typeface="+mn-lt"/>
                </a:rPr>
                <a:t>T</a:t>
              </a:r>
              <a:r>
                <a:rPr lang="en" dirty="0">
                  <a:solidFill>
                    <a:schemeClr val="bg1"/>
                  </a:solidFill>
                  <a:ea typeface="+mn-lt"/>
                  <a:cs typeface="+mn-lt"/>
                </a:rPr>
                <a:t>he effects of </a:t>
              </a:r>
              <a:r>
                <a:rPr lang="en" dirty="0" smtClean="0">
                  <a:solidFill>
                    <a:schemeClr val="bg1"/>
                  </a:solidFill>
                  <a:ea typeface="+mn-lt"/>
                  <a:cs typeface="+mn-lt"/>
                </a:rPr>
                <a:t>au</a:t>
              </a:r>
              <a:r>
                <a:rPr lang="tr-TR" dirty="0" smtClean="0">
                  <a:solidFill>
                    <a:schemeClr val="bg1"/>
                  </a:solidFill>
                  <a:ea typeface="+mn-lt"/>
                  <a:cs typeface="+mn-lt"/>
                </a:rPr>
                <a:t>dio</a:t>
              </a:r>
              <a:r>
                <a:rPr lang="en" dirty="0" smtClean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" dirty="0">
                  <a:solidFill>
                    <a:schemeClr val="bg1"/>
                  </a:solidFill>
                  <a:ea typeface="+mn-lt"/>
                  <a:cs typeface="+mn-lt"/>
                </a:rPr>
                <a:t>data on itself and its effect on popularity</a:t>
              </a:r>
              <a:endParaRPr lang="en-US" dirty="0">
                <a:solidFill>
                  <a:schemeClr val="bg1"/>
                </a:solidFill>
                <a:ea typeface="+mn-lt"/>
                <a:cs typeface="+mn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58566" y="2470727"/>
            <a:ext cx="3622647" cy="1311564"/>
            <a:chOff x="237821" y="338470"/>
            <a:chExt cx="5693395" cy="677373"/>
          </a:xfrm>
        </p:grpSpPr>
        <p:sp>
          <p:nvSpPr>
            <p:cNvPr id="25" name="Rounded Rectangle 24"/>
            <p:cNvSpPr/>
            <p:nvPr/>
          </p:nvSpPr>
          <p:spPr>
            <a:xfrm>
              <a:off x="509587" y="338470"/>
              <a:ext cx="5421629" cy="677373"/>
            </a:xfrm>
            <a:prstGeom prst="roundRect">
              <a:avLst/>
            </a:prstGeom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6" name="Rounded Rectangle 4"/>
            <p:cNvSpPr txBox="1"/>
            <p:nvPr/>
          </p:nvSpPr>
          <p:spPr>
            <a:xfrm>
              <a:off x="237821" y="371537"/>
              <a:ext cx="5355493" cy="6112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7665" tIns="40640" rIns="40640" bIns="40640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dirty="0" smtClean="0">
                  <a:solidFill>
                    <a:schemeClr val="bg1"/>
                  </a:solidFill>
                  <a:ea typeface="+mn-lt"/>
                  <a:cs typeface="+mn-lt"/>
                </a:rPr>
                <a:t>No need to clean the data as obtained duplicate data were removed in the previous step </a:t>
              </a:r>
              <a:endParaRPr lang="en-US" dirty="0">
                <a:solidFill>
                  <a:schemeClr val="bg1"/>
                </a:solidFill>
                <a:ea typeface="+mn-lt"/>
                <a:cs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25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2B6233-6F2F-4D6B-A15A-94A8F34A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53" y="77051"/>
            <a:ext cx="10515600" cy="1325563"/>
          </a:xfrm>
        </p:spPr>
        <p:txBody>
          <a:bodyPr>
            <a:normAutofit/>
          </a:bodyPr>
          <a:lstStyle/>
          <a:p>
            <a:r>
              <a:rPr lang="tr-TR" sz="3200" b="1" dirty="0" smtClean="0">
                <a:solidFill>
                  <a:srgbClr val="1E189C"/>
                </a:solidFill>
                <a:latin typeface="+mn-lt"/>
              </a:rPr>
              <a:t>Feature </a:t>
            </a:r>
            <a:r>
              <a:rPr lang="tr-TR" sz="3200" b="1" dirty="0">
                <a:solidFill>
                  <a:srgbClr val="1E189C"/>
                </a:solidFill>
                <a:latin typeface="+mn-lt"/>
              </a:rPr>
              <a:t>Engineering</a:t>
            </a:r>
          </a:p>
          <a:p>
            <a:endParaRPr lang="tr-TR" dirty="0">
              <a:latin typeface="+mn-lt"/>
              <a:cs typeface="Calibri Light"/>
            </a:endParaRPr>
          </a:p>
        </p:txBody>
      </p:sp>
      <p:pic>
        <p:nvPicPr>
          <p:cNvPr id="4" name="Resim 4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14E2D21C-FBE5-44CB-B3B3-A7DD8991E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08" y="2954595"/>
            <a:ext cx="6237247" cy="3587425"/>
          </a:xfrm>
          <a:prstGeom prst="rect">
            <a:avLst/>
          </a:prstGeom>
        </p:spPr>
      </p:pic>
      <p:pic>
        <p:nvPicPr>
          <p:cNvPr id="8" name="Resim 10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2D3E40E4-7AC0-45A7-8362-DA4A40D5D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643" y="2956368"/>
            <a:ext cx="5029199" cy="3585652"/>
          </a:xfrm>
          <a:prstGeom prst="rect">
            <a:avLst/>
          </a:prstGeom>
        </p:spPr>
      </p:pic>
      <p:grpSp>
        <p:nvGrpSpPr>
          <p:cNvPr id="13" name="Group 52"/>
          <p:cNvGrpSpPr/>
          <p:nvPr/>
        </p:nvGrpSpPr>
        <p:grpSpPr>
          <a:xfrm>
            <a:off x="524108" y="1179357"/>
            <a:ext cx="300738" cy="302294"/>
            <a:chOff x="2917825" y="3073401"/>
            <a:chExt cx="920750" cy="925513"/>
          </a:xfrm>
          <a:solidFill>
            <a:srgbClr val="019ADD"/>
          </a:solidFill>
        </p:grpSpPr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2917825" y="3073401"/>
              <a:ext cx="920750" cy="925513"/>
            </a:xfrm>
            <a:custGeom>
              <a:avLst/>
              <a:gdLst/>
              <a:ahLst/>
              <a:cxnLst>
                <a:cxn ang="0">
                  <a:pos x="290" y="0"/>
                </a:cxn>
                <a:cxn ang="0">
                  <a:pos x="337" y="4"/>
                </a:cxn>
                <a:cxn ang="0">
                  <a:pos x="382" y="15"/>
                </a:cxn>
                <a:cxn ang="0">
                  <a:pos x="423" y="33"/>
                </a:cxn>
                <a:cxn ang="0">
                  <a:pos x="461" y="56"/>
                </a:cxn>
                <a:cxn ang="0">
                  <a:pos x="495" y="86"/>
                </a:cxn>
                <a:cxn ang="0">
                  <a:pos x="524" y="120"/>
                </a:cxn>
                <a:cxn ang="0">
                  <a:pos x="547" y="158"/>
                </a:cxn>
                <a:cxn ang="0">
                  <a:pos x="565" y="199"/>
                </a:cxn>
                <a:cxn ang="0">
                  <a:pos x="576" y="244"/>
                </a:cxn>
                <a:cxn ang="0">
                  <a:pos x="580" y="292"/>
                </a:cxn>
                <a:cxn ang="0">
                  <a:pos x="576" y="339"/>
                </a:cxn>
                <a:cxn ang="0">
                  <a:pos x="565" y="384"/>
                </a:cxn>
                <a:cxn ang="0">
                  <a:pos x="547" y="426"/>
                </a:cxn>
                <a:cxn ang="0">
                  <a:pos x="524" y="464"/>
                </a:cxn>
                <a:cxn ang="0">
                  <a:pos x="495" y="498"/>
                </a:cxn>
                <a:cxn ang="0">
                  <a:pos x="461" y="527"/>
                </a:cxn>
                <a:cxn ang="0">
                  <a:pos x="423" y="550"/>
                </a:cxn>
                <a:cxn ang="0">
                  <a:pos x="382" y="568"/>
                </a:cxn>
                <a:cxn ang="0">
                  <a:pos x="337" y="579"/>
                </a:cxn>
                <a:cxn ang="0">
                  <a:pos x="290" y="583"/>
                </a:cxn>
                <a:cxn ang="0">
                  <a:pos x="243" y="579"/>
                </a:cxn>
                <a:cxn ang="0">
                  <a:pos x="198" y="568"/>
                </a:cxn>
                <a:cxn ang="0">
                  <a:pos x="156" y="550"/>
                </a:cxn>
                <a:cxn ang="0">
                  <a:pos x="119" y="527"/>
                </a:cxn>
                <a:cxn ang="0">
                  <a:pos x="85" y="498"/>
                </a:cxn>
                <a:cxn ang="0">
                  <a:pos x="56" y="464"/>
                </a:cxn>
                <a:cxn ang="0">
                  <a:pos x="33" y="426"/>
                </a:cxn>
                <a:cxn ang="0">
                  <a:pos x="15" y="384"/>
                </a:cxn>
                <a:cxn ang="0">
                  <a:pos x="4" y="339"/>
                </a:cxn>
                <a:cxn ang="0">
                  <a:pos x="0" y="292"/>
                </a:cxn>
                <a:cxn ang="0">
                  <a:pos x="4" y="244"/>
                </a:cxn>
                <a:cxn ang="0">
                  <a:pos x="15" y="199"/>
                </a:cxn>
                <a:cxn ang="0">
                  <a:pos x="33" y="158"/>
                </a:cxn>
                <a:cxn ang="0">
                  <a:pos x="56" y="120"/>
                </a:cxn>
                <a:cxn ang="0">
                  <a:pos x="85" y="86"/>
                </a:cxn>
                <a:cxn ang="0">
                  <a:pos x="119" y="56"/>
                </a:cxn>
                <a:cxn ang="0">
                  <a:pos x="156" y="33"/>
                </a:cxn>
                <a:cxn ang="0">
                  <a:pos x="198" y="15"/>
                </a:cxn>
                <a:cxn ang="0">
                  <a:pos x="243" y="4"/>
                </a:cxn>
                <a:cxn ang="0">
                  <a:pos x="290" y="0"/>
                </a:cxn>
              </a:cxnLst>
              <a:rect l="0" t="0" r="r" b="b"/>
              <a:pathLst>
                <a:path w="580" h="583">
                  <a:moveTo>
                    <a:pt x="290" y="0"/>
                  </a:moveTo>
                  <a:lnTo>
                    <a:pt x="337" y="4"/>
                  </a:lnTo>
                  <a:lnTo>
                    <a:pt x="382" y="15"/>
                  </a:lnTo>
                  <a:lnTo>
                    <a:pt x="423" y="33"/>
                  </a:lnTo>
                  <a:lnTo>
                    <a:pt x="461" y="56"/>
                  </a:lnTo>
                  <a:lnTo>
                    <a:pt x="495" y="86"/>
                  </a:lnTo>
                  <a:lnTo>
                    <a:pt x="524" y="120"/>
                  </a:lnTo>
                  <a:lnTo>
                    <a:pt x="547" y="158"/>
                  </a:lnTo>
                  <a:lnTo>
                    <a:pt x="565" y="199"/>
                  </a:lnTo>
                  <a:lnTo>
                    <a:pt x="576" y="244"/>
                  </a:lnTo>
                  <a:lnTo>
                    <a:pt x="580" y="292"/>
                  </a:lnTo>
                  <a:lnTo>
                    <a:pt x="576" y="339"/>
                  </a:lnTo>
                  <a:lnTo>
                    <a:pt x="565" y="384"/>
                  </a:lnTo>
                  <a:lnTo>
                    <a:pt x="547" y="426"/>
                  </a:lnTo>
                  <a:lnTo>
                    <a:pt x="524" y="464"/>
                  </a:lnTo>
                  <a:lnTo>
                    <a:pt x="495" y="498"/>
                  </a:lnTo>
                  <a:lnTo>
                    <a:pt x="461" y="527"/>
                  </a:lnTo>
                  <a:lnTo>
                    <a:pt x="423" y="550"/>
                  </a:lnTo>
                  <a:lnTo>
                    <a:pt x="382" y="568"/>
                  </a:lnTo>
                  <a:lnTo>
                    <a:pt x="337" y="579"/>
                  </a:lnTo>
                  <a:lnTo>
                    <a:pt x="290" y="583"/>
                  </a:lnTo>
                  <a:lnTo>
                    <a:pt x="243" y="579"/>
                  </a:lnTo>
                  <a:lnTo>
                    <a:pt x="198" y="568"/>
                  </a:lnTo>
                  <a:lnTo>
                    <a:pt x="156" y="550"/>
                  </a:lnTo>
                  <a:lnTo>
                    <a:pt x="119" y="527"/>
                  </a:lnTo>
                  <a:lnTo>
                    <a:pt x="85" y="498"/>
                  </a:lnTo>
                  <a:lnTo>
                    <a:pt x="56" y="464"/>
                  </a:lnTo>
                  <a:lnTo>
                    <a:pt x="33" y="426"/>
                  </a:lnTo>
                  <a:lnTo>
                    <a:pt x="15" y="384"/>
                  </a:lnTo>
                  <a:lnTo>
                    <a:pt x="4" y="339"/>
                  </a:lnTo>
                  <a:lnTo>
                    <a:pt x="0" y="292"/>
                  </a:lnTo>
                  <a:lnTo>
                    <a:pt x="4" y="244"/>
                  </a:lnTo>
                  <a:lnTo>
                    <a:pt x="15" y="199"/>
                  </a:lnTo>
                  <a:lnTo>
                    <a:pt x="33" y="158"/>
                  </a:lnTo>
                  <a:lnTo>
                    <a:pt x="56" y="120"/>
                  </a:lnTo>
                  <a:lnTo>
                    <a:pt x="85" y="86"/>
                  </a:lnTo>
                  <a:lnTo>
                    <a:pt x="119" y="56"/>
                  </a:lnTo>
                  <a:lnTo>
                    <a:pt x="156" y="33"/>
                  </a:lnTo>
                  <a:lnTo>
                    <a:pt x="198" y="15"/>
                  </a:lnTo>
                  <a:lnTo>
                    <a:pt x="243" y="4"/>
                  </a:lnTo>
                  <a:lnTo>
                    <a:pt x="2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auto">
            <a:xfrm>
              <a:off x="3084513" y="3319715"/>
              <a:ext cx="584200" cy="457200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368" y="68"/>
                </a:cxn>
                <a:cxn ang="0">
                  <a:pos x="219" y="219"/>
                </a:cxn>
                <a:cxn ang="0">
                  <a:pos x="151" y="288"/>
                </a:cxn>
                <a:cxn ang="0">
                  <a:pos x="0" y="136"/>
                </a:cxn>
                <a:cxn ang="0">
                  <a:pos x="68" y="68"/>
                </a:cxn>
                <a:cxn ang="0">
                  <a:pos x="151" y="151"/>
                </a:cxn>
                <a:cxn ang="0">
                  <a:pos x="300" y="0"/>
                </a:cxn>
              </a:cxnLst>
              <a:rect l="0" t="0" r="r" b="b"/>
              <a:pathLst>
                <a:path w="368" h="288">
                  <a:moveTo>
                    <a:pt x="300" y="0"/>
                  </a:moveTo>
                  <a:lnTo>
                    <a:pt x="368" y="68"/>
                  </a:lnTo>
                  <a:lnTo>
                    <a:pt x="219" y="219"/>
                  </a:lnTo>
                  <a:lnTo>
                    <a:pt x="151" y="288"/>
                  </a:lnTo>
                  <a:lnTo>
                    <a:pt x="0" y="136"/>
                  </a:lnTo>
                  <a:lnTo>
                    <a:pt x="68" y="68"/>
                  </a:lnTo>
                  <a:lnTo>
                    <a:pt x="151" y="15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" name="Group 52"/>
          <p:cNvGrpSpPr/>
          <p:nvPr/>
        </p:nvGrpSpPr>
        <p:grpSpPr>
          <a:xfrm>
            <a:off x="554105" y="1989202"/>
            <a:ext cx="300738" cy="302294"/>
            <a:chOff x="2917825" y="3073401"/>
            <a:chExt cx="920750" cy="925513"/>
          </a:xfrm>
          <a:solidFill>
            <a:srgbClr val="019ADD"/>
          </a:solidFill>
        </p:grpSpPr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2917825" y="3073401"/>
              <a:ext cx="920750" cy="925513"/>
            </a:xfrm>
            <a:custGeom>
              <a:avLst/>
              <a:gdLst/>
              <a:ahLst/>
              <a:cxnLst>
                <a:cxn ang="0">
                  <a:pos x="290" y="0"/>
                </a:cxn>
                <a:cxn ang="0">
                  <a:pos x="337" y="4"/>
                </a:cxn>
                <a:cxn ang="0">
                  <a:pos x="382" y="15"/>
                </a:cxn>
                <a:cxn ang="0">
                  <a:pos x="423" y="33"/>
                </a:cxn>
                <a:cxn ang="0">
                  <a:pos x="461" y="56"/>
                </a:cxn>
                <a:cxn ang="0">
                  <a:pos x="495" y="86"/>
                </a:cxn>
                <a:cxn ang="0">
                  <a:pos x="524" y="120"/>
                </a:cxn>
                <a:cxn ang="0">
                  <a:pos x="547" y="158"/>
                </a:cxn>
                <a:cxn ang="0">
                  <a:pos x="565" y="199"/>
                </a:cxn>
                <a:cxn ang="0">
                  <a:pos x="576" y="244"/>
                </a:cxn>
                <a:cxn ang="0">
                  <a:pos x="580" y="292"/>
                </a:cxn>
                <a:cxn ang="0">
                  <a:pos x="576" y="339"/>
                </a:cxn>
                <a:cxn ang="0">
                  <a:pos x="565" y="384"/>
                </a:cxn>
                <a:cxn ang="0">
                  <a:pos x="547" y="426"/>
                </a:cxn>
                <a:cxn ang="0">
                  <a:pos x="524" y="464"/>
                </a:cxn>
                <a:cxn ang="0">
                  <a:pos x="495" y="498"/>
                </a:cxn>
                <a:cxn ang="0">
                  <a:pos x="461" y="527"/>
                </a:cxn>
                <a:cxn ang="0">
                  <a:pos x="423" y="550"/>
                </a:cxn>
                <a:cxn ang="0">
                  <a:pos x="382" y="568"/>
                </a:cxn>
                <a:cxn ang="0">
                  <a:pos x="337" y="579"/>
                </a:cxn>
                <a:cxn ang="0">
                  <a:pos x="290" y="583"/>
                </a:cxn>
                <a:cxn ang="0">
                  <a:pos x="243" y="579"/>
                </a:cxn>
                <a:cxn ang="0">
                  <a:pos x="198" y="568"/>
                </a:cxn>
                <a:cxn ang="0">
                  <a:pos x="156" y="550"/>
                </a:cxn>
                <a:cxn ang="0">
                  <a:pos x="119" y="527"/>
                </a:cxn>
                <a:cxn ang="0">
                  <a:pos x="85" y="498"/>
                </a:cxn>
                <a:cxn ang="0">
                  <a:pos x="56" y="464"/>
                </a:cxn>
                <a:cxn ang="0">
                  <a:pos x="33" y="426"/>
                </a:cxn>
                <a:cxn ang="0">
                  <a:pos x="15" y="384"/>
                </a:cxn>
                <a:cxn ang="0">
                  <a:pos x="4" y="339"/>
                </a:cxn>
                <a:cxn ang="0">
                  <a:pos x="0" y="292"/>
                </a:cxn>
                <a:cxn ang="0">
                  <a:pos x="4" y="244"/>
                </a:cxn>
                <a:cxn ang="0">
                  <a:pos x="15" y="199"/>
                </a:cxn>
                <a:cxn ang="0">
                  <a:pos x="33" y="158"/>
                </a:cxn>
                <a:cxn ang="0">
                  <a:pos x="56" y="120"/>
                </a:cxn>
                <a:cxn ang="0">
                  <a:pos x="85" y="86"/>
                </a:cxn>
                <a:cxn ang="0">
                  <a:pos x="119" y="56"/>
                </a:cxn>
                <a:cxn ang="0">
                  <a:pos x="156" y="33"/>
                </a:cxn>
                <a:cxn ang="0">
                  <a:pos x="198" y="15"/>
                </a:cxn>
                <a:cxn ang="0">
                  <a:pos x="243" y="4"/>
                </a:cxn>
                <a:cxn ang="0">
                  <a:pos x="290" y="0"/>
                </a:cxn>
              </a:cxnLst>
              <a:rect l="0" t="0" r="r" b="b"/>
              <a:pathLst>
                <a:path w="580" h="583">
                  <a:moveTo>
                    <a:pt x="290" y="0"/>
                  </a:moveTo>
                  <a:lnTo>
                    <a:pt x="337" y="4"/>
                  </a:lnTo>
                  <a:lnTo>
                    <a:pt x="382" y="15"/>
                  </a:lnTo>
                  <a:lnTo>
                    <a:pt x="423" y="33"/>
                  </a:lnTo>
                  <a:lnTo>
                    <a:pt x="461" y="56"/>
                  </a:lnTo>
                  <a:lnTo>
                    <a:pt x="495" y="86"/>
                  </a:lnTo>
                  <a:lnTo>
                    <a:pt x="524" y="120"/>
                  </a:lnTo>
                  <a:lnTo>
                    <a:pt x="547" y="158"/>
                  </a:lnTo>
                  <a:lnTo>
                    <a:pt x="565" y="199"/>
                  </a:lnTo>
                  <a:lnTo>
                    <a:pt x="576" y="244"/>
                  </a:lnTo>
                  <a:lnTo>
                    <a:pt x="580" y="292"/>
                  </a:lnTo>
                  <a:lnTo>
                    <a:pt x="576" y="339"/>
                  </a:lnTo>
                  <a:lnTo>
                    <a:pt x="565" y="384"/>
                  </a:lnTo>
                  <a:lnTo>
                    <a:pt x="547" y="426"/>
                  </a:lnTo>
                  <a:lnTo>
                    <a:pt x="524" y="464"/>
                  </a:lnTo>
                  <a:lnTo>
                    <a:pt x="495" y="498"/>
                  </a:lnTo>
                  <a:lnTo>
                    <a:pt x="461" y="527"/>
                  </a:lnTo>
                  <a:lnTo>
                    <a:pt x="423" y="550"/>
                  </a:lnTo>
                  <a:lnTo>
                    <a:pt x="382" y="568"/>
                  </a:lnTo>
                  <a:lnTo>
                    <a:pt x="337" y="579"/>
                  </a:lnTo>
                  <a:lnTo>
                    <a:pt x="290" y="583"/>
                  </a:lnTo>
                  <a:lnTo>
                    <a:pt x="243" y="579"/>
                  </a:lnTo>
                  <a:lnTo>
                    <a:pt x="198" y="568"/>
                  </a:lnTo>
                  <a:lnTo>
                    <a:pt x="156" y="550"/>
                  </a:lnTo>
                  <a:lnTo>
                    <a:pt x="119" y="527"/>
                  </a:lnTo>
                  <a:lnTo>
                    <a:pt x="85" y="498"/>
                  </a:lnTo>
                  <a:lnTo>
                    <a:pt x="56" y="464"/>
                  </a:lnTo>
                  <a:lnTo>
                    <a:pt x="33" y="426"/>
                  </a:lnTo>
                  <a:lnTo>
                    <a:pt x="15" y="384"/>
                  </a:lnTo>
                  <a:lnTo>
                    <a:pt x="4" y="339"/>
                  </a:lnTo>
                  <a:lnTo>
                    <a:pt x="0" y="292"/>
                  </a:lnTo>
                  <a:lnTo>
                    <a:pt x="4" y="244"/>
                  </a:lnTo>
                  <a:lnTo>
                    <a:pt x="15" y="199"/>
                  </a:lnTo>
                  <a:lnTo>
                    <a:pt x="33" y="158"/>
                  </a:lnTo>
                  <a:lnTo>
                    <a:pt x="56" y="120"/>
                  </a:lnTo>
                  <a:lnTo>
                    <a:pt x="85" y="86"/>
                  </a:lnTo>
                  <a:lnTo>
                    <a:pt x="119" y="56"/>
                  </a:lnTo>
                  <a:lnTo>
                    <a:pt x="156" y="33"/>
                  </a:lnTo>
                  <a:lnTo>
                    <a:pt x="198" y="15"/>
                  </a:lnTo>
                  <a:lnTo>
                    <a:pt x="243" y="4"/>
                  </a:lnTo>
                  <a:lnTo>
                    <a:pt x="2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3084513" y="3319715"/>
              <a:ext cx="584200" cy="457200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368" y="68"/>
                </a:cxn>
                <a:cxn ang="0">
                  <a:pos x="219" y="219"/>
                </a:cxn>
                <a:cxn ang="0">
                  <a:pos x="151" y="288"/>
                </a:cxn>
                <a:cxn ang="0">
                  <a:pos x="0" y="136"/>
                </a:cxn>
                <a:cxn ang="0">
                  <a:pos x="68" y="68"/>
                </a:cxn>
                <a:cxn ang="0">
                  <a:pos x="151" y="151"/>
                </a:cxn>
                <a:cxn ang="0">
                  <a:pos x="300" y="0"/>
                </a:cxn>
              </a:cxnLst>
              <a:rect l="0" t="0" r="r" b="b"/>
              <a:pathLst>
                <a:path w="368" h="288">
                  <a:moveTo>
                    <a:pt x="300" y="0"/>
                  </a:moveTo>
                  <a:lnTo>
                    <a:pt x="368" y="68"/>
                  </a:lnTo>
                  <a:lnTo>
                    <a:pt x="219" y="219"/>
                  </a:lnTo>
                  <a:lnTo>
                    <a:pt x="151" y="288"/>
                  </a:lnTo>
                  <a:lnTo>
                    <a:pt x="0" y="136"/>
                  </a:lnTo>
                  <a:lnTo>
                    <a:pt x="68" y="68"/>
                  </a:lnTo>
                  <a:lnTo>
                    <a:pt x="151" y="15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1157961" y="1049577"/>
            <a:ext cx="65082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a typeface="+mn-lt"/>
                <a:cs typeface="+mn-lt"/>
              </a:rPr>
              <a:t>The popularity column consisted of data varying between 0 – 100.</a:t>
            </a:r>
          </a:p>
          <a:p>
            <a:r>
              <a:rPr lang="en-US" dirty="0" smtClean="0">
                <a:ea typeface="+mn-lt"/>
                <a:cs typeface="+mn-lt"/>
              </a:rPr>
              <a:t>They were replaced with 1 and 0  </a:t>
            </a:r>
            <a:r>
              <a:rPr lang="tr-TR" dirty="0" smtClean="0">
                <a:ea typeface="+mn-lt"/>
                <a:cs typeface="+mn-lt"/>
              </a:rPr>
              <a:t>depending on average popularity</a:t>
            </a:r>
            <a:endParaRPr lang="en-US" dirty="0" smtClean="0">
              <a:ea typeface="+mn-lt"/>
              <a:cs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57961" y="1929328"/>
            <a:ext cx="6748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a typeface="+mn-lt"/>
                <a:cs typeface="+mn-lt"/>
              </a:rPr>
              <a:t>The mode column; 1 is replaced with major , 0 is replaced with minor</a:t>
            </a:r>
            <a:r>
              <a:rPr lang="tr-TR" dirty="0" smtClean="0">
                <a:ea typeface="+mn-lt"/>
                <a:cs typeface="+mn-lt"/>
              </a:rPr>
              <a:t>.</a:t>
            </a:r>
            <a:endParaRPr lang="en-US" dirty="0" smtClean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226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2B6233-6F2F-4D6B-A15A-94A8F34A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53" y="86288"/>
            <a:ext cx="10515600" cy="754222"/>
          </a:xfrm>
        </p:spPr>
        <p:txBody>
          <a:bodyPr>
            <a:normAutofit fontScale="90000"/>
          </a:bodyPr>
          <a:lstStyle/>
          <a:p>
            <a:r>
              <a:rPr lang="tr-TR" sz="3200" b="1" dirty="0" smtClean="0">
                <a:solidFill>
                  <a:srgbClr val="1E189C"/>
                </a:solidFill>
                <a:latin typeface="+mn-lt"/>
              </a:rPr>
              <a:t/>
            </a:r>
            <a:br>
              <a:rPr lang="tr-TR" sz="3200" b="1" dirty="0" smtClean="0">
                <a:solidFill>
                  <a:srgbClr val="1E189C"/>
                </a:solidFill>
                <a:latin typeface="+mn-lt"/>
              </a:rPr>
            </a:br>
            <a:r>
              <a:rPr lang="tr-TR" sz="3200" b="1" dirty="0" smtClean="0">
                <a:solidFill>
                  <a:srgbClr val="1E189C"/>
                </a:solidFill>
                <a:latin typeface="+mn-lt"/>
              </a:rPr>
              <a:t>Basic </a:t>
            </a:r>
            <a:r>
              <a:rPr lang="tr-TR" sz="3200" b="1" dirty="0">
                <a:solidFill>
                  <a:srgbClr val="1E189C"/>
                </a:solidFill>
                <a:latin typeface="+mn-lt"/>
              </a:rPr>
              <a:t>Model Fitting and Predicting</a:t>
            </a:r>
          </a:p>
          <a:p>
            <a:endParaRPr lang="tr-TR" dirty="0">
              <a:cs typeface="Calibri Light"/>
            </a:endParaRPr>
          </a:p>
        </p:txBody>
      </p:sp>
      <p:pic>
        <p:nvPicPr>
          <p:cNvPr id="4" name="Resim 4" descr="ekran görüntüsü, telefon içeren bir resim&#10;&#10;Çok yüksek güvenilirlikle oluşturulmuş açıklama">
            <a:extLst>
              <a:ext uri="{FF2B5EF4-FFF2-40B4-BE49-F238E27FC236}">
                <a16:creationId xmlns:a16="http://schemas.microsoft.com/office/drawing/2014/main" id="{0DB3FF6E-FFE3-4967-820E-C45AE06EE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53" y="941229"/>
            <a:ext cx="3864292" cy="5368609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5094980" y="3782551"/>
            <a:ext cx="6570547" cy="784473"/>
            <a:chOff x="994973" y="3385676"/>
            <a:chExt cx="4936243" cy="677373"/>
          </a:xfrm>
        </p:grpSpPr>
        <p:sp>
          <p:nvSpPr>
            <p:cNvPr id="26" name="Rounded Rectangle 25"/>
            <p:cNvSpPr/>
            <p:nvPr/>
          </p:nvSpPr>
          <p:spPr>
            <a:xfrm>
              <a:off x="994973" y="3385676"/>
              <a:ext cx="4936243" cy="677373"/>
            </a:xfrm>
            <a:prstGeom prst="roundRect">
              <a:avLst/>
            </a:prstGeom>
            <a:solidFill>
              <a:srgbClr val="0779B7"/>
            </a:solidFill>
            <a:ln w="0">
              <a:noFill/>
              <a:prstDash val="solid"/>
              <a:miter lim="800000"/>
              <a:headEnd/>
              <a:tailEnd/>
            </a:ln>
          </p:spPr>
        </p:sp>
        <p:sp>
          <p:nvSpPr>
            <p:cNvPr id="27" name="Rounded Rectangle 4"/>
            <p:cNvSpPr txBox="1"/>
            <p:nvPr/>
          </p:nvSpPr>
          <p:spPr>
            <a:xfrm>
              <a:off x="1505925" y="3420055"/>
              <a:ext cx="4268006" cy="611239"/>
            </a:xfrm>
            <a:prstGeom prst="rect">
              <a:avLst/>
            </a:prstGeom>
            <a:solidFill>
              <a:srgbClr val="0779B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defTabSz="1218987">
                <a:defRPr sz="2400">
                  <a:solidFill>
                    <a:prstClr val="black"/>
                  </a:solidFill>
                </a:defRPr>
              </a:lvl1pPr>
              <a:lvl2pPr marL="609493" defTabSz="1218987">
                <a:defRPr sz="2400"/>
              </a:lvl2pPr>
              <a:lvl3pPr marL="1218987" defTabSz="1218987">
                <a:defRPr sz="2400"/>
              </a:lvl3pPr>
              <a:lvl4pPr marL="1828480" defTabSz="1218987">
                <a:defRPr sz="2400"/>
              </a:lvl4pPr>
              <a:lvl5pPr marL="2437973" defTabSz="1218987">
                <a:defRPr sz="2400"/>
              </a:lvl5pPr>
              <a:lvl6pPr marL="3047467" defTabSz="1218987">
                <a:defRPr sz="2400"/>
              </a:lvl6pPr>
              <a:lvl7pPr marL="3656960" defTabSz="1218987">
                <a:defRPr sz="2400"/>
              </a:lvl7pPr>
              <a:lvl8pPr marL="4266453" defTabSz="1218987">
                <a:defRPr sz="2400"/>
              </a:lvl8pPr>
              <a:lvl9pPr marL="4875947" defTabSz="1218987">
                <a:defRPr sz="2400"/>
              </a:lvl9pPr>
            </a:lstStyle>
            <a:p>
              <a:pPr lvl="0"/>
              <a:r>
                <a:rPr kumimoji="0" lang="tr-T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</a:t>
              </a:r>
              <a:r>
                <a:rPr lang="en-US" sz="1800" kern="0" dirty="0" smtClean="0">
                  <a:solidFill>
                    <a:srgbClr val="FFFFFF"/>
                  </a:solidFill>
                </a:rPr>
                <a:t>he </a:t>
              </a:r>
              <a:r>
                <a:rPr lang="en-US" sz="1800" kern="0" dirty="0">
                  <a:solidFill>
                    <a:srgbClr val="FFFFFF"/>
                  </a:solidFill>
                </a:rPr>
                <a:t>model that gave the best score is started to be worked on.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094980" y="2415573"/>
            <a:ext cx="6570547" cy="867336"/>
            <a:chOff x="509587" y="4401412"/>
            <a:chExt cx="5421629" cy="677373"/>
          </a:xfrm>
        </p:grpSpPr>
        <p:sp>
          <p:nvSpPr>
            <p:cNvPr id="29" name="Rounded Rectangle 28"/>
            <p:cNvSpPr/>
            <p:nvPr/>
          </p:nvSpPr>
          <p:spPr>
            <a:xfrm>
              <a:off x="509587" y="4401412"/>
              <a:ext cx="5421629" cy="677373"/>
            </a:xfrm>
            <a:prstGeom prst="roundRect">
              <a:avLst/>
            </a:prstGeom>
            <a:solidFill>
              <a:srgbClr val="595959"/>
            </a:solidFill>
            <a:ln w="0">
              <a:noFill/>
              <a:prstDash val="solid"/>
              <a:miter lim="800000"/>
              <a:headEnd/>
              <a:tailEnd/>
            </a:ln>
          </p:spPr>
        </p:sp>
        <p:sp>
          <p:nvSpPr>
            <p:cNvPr id="30" name="Rounded Rectangle 6"/>
            <p:cNvSpPr txBox="1"/>
            <p:nvPr/>
          </p:nvSpPr>
          <p:spPr>
            <a:xfrm>
              <a:off x="1070851" y="4413788"/>
              <a:ext cx="4700900" cy="611239"/>
            </a:xfrm>
            <a:prstGeom prst="rect">
              <a:avLst/>
            </a:prstGeom>
            <a:solidFill>
              <a:srgbClr val="59595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defTabSz="1218987">
                <a:defRPr sz="2400">
                  <a:solidFill>
                    <a:prstClr val="black"/>
                  </a:solidFill>
                </a:defRPr>
              </a:lvl1pPr>
              <a:lvl2pPr marL="609493" defTabSz="1218987">
                <a:defRPr sz="2400">
                  <a:solidFill>
                    <a:schemeClr val="tx1"/>
                  </a:solidFill>
                </a:defRPr>
              </a:lvl2pPr>
              <a:lvl3pPr marL="1218987" defTabSz="1218987">
                <a:defRPr sz="2400">
                  <a:solidFill>
                    <a:schemeClr val="tx1"/>
                  </a:solidFill>
                </a:defRPr>
              </a:lvl3pPr>
              <a:lvl4pPr marL="1828480" defTabSz="1218987">
                <a:defRPr sz="2400">
                  <a:solidFill>
                    <a:schemeClr val="tx1"/>
                  </a:solidFill>
                </a:defRPr>
              </a:lvl4pPr>
              <a:lvl5pPr marL="2437973" defTabSz="1218987">
                <a:defRPr sz="2400">
                  <a:solidFill>
                    <a:schemeClr val="tx1"/>
                  </a:solidFill>
                </a:defRPr>
              </a:lvl5pPr>
              <a:lvl6pPr marL="3047467" defTabSz="1218987">
                <a:defRPr sz="2400">
                  <a:solidFill>
                    <a:schemeClr val="tx1"/>
                  </a:solidFill>
                </a:defRPr>
              </a:lvl6pPr>
              <a:lvl7pPr marL="3656960" defTabSz="1218987">
                <a:defRPr sz="2400">
                  <a:solidFill>
                    <a:schemeClr val="tx1"/>
                  </a:solidFill>
                </a:defRPr>
              </a:lvl7pPr>
              <a:lvl8pPr marL="4266453" defTabSz="1218987">
                <a:defRPr sz="2400">
                  <a:solidFill>
                    <a:schemeClr val="tx1"/>
                  </a:solidFill>
                </a:defRPr>
              </a:lvl8pPr>
              <a:lvl9pPr marL="4875947" defTabSz="1218987">
                <a:defRPr sz="2400">
                  <a:solidFill>
                    <a:schemeClr val="tx1"/>
                  </a:solidFill>
                </a:defRPr>
              </a:lvl9pPr>
            </a:lstStyle>
            <a:p>
              <a:r>
                <a:rPr lang="tr-TR" sz="1800" kern="0" dirty="0" smtClean="0">
                  <a:solidFill>
                    <a:srgbClr val="FFFFFF"/>
                  </a:solidFill>
                </a:rPr>
                <a:t>T</a:t>
              </a:r>
              <a:r>
                <a:rPr lang="en-US" sz="1800" kern="0" dirty="0" smtClean="0">
                  <a:solidFill>
                    <a:srgbClr val="FFFFFF"/>
                  </a:solidFill>
                </a:rPr>
                <a:t>he </a:t>
              </a:r>
              <a:r>
                <a:rPr lang="en-US" sz="1800" kern="0" dirty="0">
                  <a:solidFill>
                    <a:srgbClr val="FFFFFF"/>
                  </a:solidFill>
                </a:rPr>
                <a:t>dataset is loaded into machine learning with the base parameters of 9 models.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094979" y="385162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prstClr val="white"/>
                </a:solidFill>
                <a:cs typeface="Arial" panose="020B0604020202020204" pitchFamily="34" charset="0"/>
              </a:rPr>
              <a:t>02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17421" y="252607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prstClr val="white"/>
                </a:solidFill>
                <a:cs typeface="Arial" panose="020B060402020202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90913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2B6233-6F2F-4D6B-A15A-94A8F34A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53" y="77052"/>
            <a:ext cx="10515600" cy="935620"/>
          </a:xfrm>
        </p:spPr>
        <p:txBody>
          <a:bodyPr>
            <a:normAutofit/>
          </a:bodyPr>
          <a:lstStyle/>
          <a:p>
            <a:r>
              <a:rPr lang="tr-TR" sz="2900" b="1" dirty="0" smtClean="0">
                <a:solidFill>
                  <a:srgbClr val="1E189C"/>
                </a:solidFill>
                <a:latin typeface="+mn-lt"/>
              </a:rPr>
              <a:t/>
            </a:r>
            <a:br>
              <a:rPr lang="tr-TR" sz="2900" b="1" dirty="0" smtClean="0">
                <a:solidFill>
                  <a:srgbClr val="1E189C"/>
                </a:solidFill>
                <a:latin typeface="+mn-lt"/>
              </a:rPr>
            </a:br>
            <a:r>
              <a:rPr lang="tr-TR" sz="2900" b="1" dirty="0" smtClean="0">
                <a:solidFill>
                  <a:srgbClr val="1E189C"/>
                </a:solidFill>
                <a:latin typeface="+mn-lt"/>
              </a:rPr>
              <a:t>Details of Machine Learning </a:t>
            </a:r>
            <a:endParaRPr lang="tr-TR" sz="2900" b="1" dirty="0">
              <a:solidFill>
                <a:srgbClr val="1E189C"/>
              </a:solidFill>
              <a:latin typeface="+mn-lt"/>
            </a:endParaRPr>
          </a:p>
          <a:p>
            <a:endParaRPr lang="tr-TR" dirty="0">
              <a:cs typeface="Calibri Light"/>
            </a:endParaRPr>
          </a:p>
        </p:txBody>
      </p:sp>
      <p:pic>
        <p:nvPicPr>
          <p:cNvPr id="4" name="Resim 4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D1BEC5B9-A52C-4D69-BA39-D015208F86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75" t="2977" r="6364"/>
          <a:stretch/>
        </p:blipFill>
        <p:spPr>
          <a:xfrm>
            <a:off x="8761194" y="553551"/>
            <a:ext cx="3158248" cy="2678547"/>
          </a:xfrm>
          <a:prstGeom prst="rect">
            <a:avLst/>
          </a:prstGeom>
        </p:spPr>
      </p:pic>
      <p:pic>
        <p:nvPicPr>
          <p:cNvPr id="6" name="Resim 6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ED45F4C0-67EB-43F8-8F6F-A75FDB908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53"/>
          <a:stretch/>
        </p:blipFill>
        <p:spPr>
          <a:xfrm>
            <a:off x="5743837" y="5414367"/>
            <a:ext cx="6175605" cy="1363098"/>
          </a:xfrm>
          <a:prstGeom prst="rect">
            <a:avLst/>
          </a:prstGeom>
        </p:spPr>
      </p:pic>
      <p:pic>
        <p:nvPicPr>
          <p:cNvPr id="8" name="Resim 8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975E2C6D-E424-4004-96DC-B10863308D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64"/>
          <a:stretch/>
        </p:blipFill>
        <p:spPr>
          <a:xfrm>
            <a:off x="6650532" y="3009319"/>
            <a:ext cx="5268910" cy="2314009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-92344" y="1754910"/>
            <a:ext cx="7158162" cy="3483968"/>
            <a:chOff x="3024273" y="2501292"/>
            <a:chExt cx="7659066" cy="3400745"/>
          </a:xfrm>
        </p:grpSpPr>
        <p:sp>
          <p:nvSpPr>
            <p:cNvPr id="23" name="Pentagon 22"/>
            <p:cNvSpPr/>
            <p:nvPr/>
          </p:nvSpPr>
          <p:spPr>
            <a:xfrm>
              <a:off x="4286990" y="5213267"/>
              <a:ext cx="4201228" cy="688770"/>
            </a:xfrm>
            <a:prstGeom prst="homePlate">
              <a:avLst>
                <a:gd name="adj" fmla="val 43808"/>
              </a:avLst>
            </a:prstGeom>
            <a:solidFill>
              <a:srgbClr val="0779B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 pitchFamily="34" charset="0"/>
                </a:rPr>
                <a:t>R</a:t>
              </a:r>
              <a:r>
                <a:rPr kumimoji="0" lang="e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 pitchFamily="34" charset="0"/>
                </a:rPr>
                <a:t>andomForestClassifier model</a:t>
              </a:r>
              <a:r>
                <a:rPr kumimoji="0" lang="tr-T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 pitchFamily="34" charset="0"/>
                </a:rPr>
                <a:t> has </a:t>
              </a:r>
              <a:r>
                <a:rPr kumimoji="0" lang="e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 pitchFamily="34" charset="0"/>
                </a:rPr>
                <a:t>the highest</a:t>
              </a:r>
              <a:r>
                <a:rPr kumimoji="0" lang="tr-T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 pitchFamily="34" charset="0"/>
                </a:rPr>
                <a:t> accuracy score</a:t>
              </a:r>
              <a:r>
                <a:rPr kumimoji="0" lang="e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 pitchFamily="34" charset="0"/>
                </a:rPr>
                <a:t> </a:t>
              </a:r>
              <a:r>
                <a:rPr kumimoji="0" lang="tr-T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 pitchFamily="34" charset="0"/>
                </a:rPr>
                <a:t>according to</a:t>
              </a:r>
              <a:r>
                <a:rPr kumimoji="0" lang="e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 pitchFamily="34" charset="0"/>
                </a:rPr>
                <a:t> </a:t>
              </a:r>
              <a:r>
                <a:rPr kumimoji="0" lang="e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cs typeface="Calibri" panose="020F0502020204030204" pitchFamily="34" charset="0"/>
                </a:rPr>
                <a:t>the result </a:t>
              </a:r>
              <a:r>
                <a:rPr kumimoji="0" lang="e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 pitchFamily="34" charset="0"/>
                </a:rPr>
                <a:t>of Grimacy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Pentagon 23"/>
            <p:cNvSpPr/>
            <p:nvPr/>
          </p:nvSpPr>
          <p:spPr>
            <a:xfrm>
              <a:off x="5354286" y="4309275"/>
              <a:ext cx="3845132" cy="688770"/>
            </a:xfrm>
            <a:prstGeom prst="homePlate">
              <a:avLst>
                <a:gd name="adj" fmla="val 43808"/>
              </a:avLst>
            </a:prstGeom>
            <a:solidFill>
              <a:srgbClr val="59595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 pitchFamily="34" charset="0"/>
                </a:rPr>
                <a:t>T</a:t>
              </a:r>
              <a:r>
                <a:rPr kumimoji="0" lang="e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 pitchFamily="34" charset="0"/>
                </a:rPr>
                <a:t>he values ​​of</a:t>
              </a:r>
              <a:r>
                <a:rPr kumimoji="0" lang="tr-T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 pitchFamily="34" charset="0"/>
                </a:rPr>
                <a:t> accuracy</a:t>
              </a:r>
              <a:r>
                <a:rPr kumimoji="0" lang="e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 pitchFamily="34" charset="0"/>
                </a:rPr>
                <a:t>, precision and recal</a:t>
              </a:r>
              <a:r>
                <a:rPr kumimoji="0" lang="tr-T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 pitchFamily="34" charset="0"/>
                </a:rPr>
                <a:t>l are calculated </a:t>
              </a:r>
              <a:r>
                <a:rPr kumimoji="0" lang="e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 pitchFamily="34" charset="0"/>
                </a:rPr>
                <a:t>by cross validation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Pentagon 24"/>
            <p:cNvSpPr/>
            <p:nvPr/>
          </p:nvSpPr>
          <p:spPr>
            <a:xfrm>
              <a:off x="6421580" y="3405283"/>
              <a:ext cx="3525983" cy="688770"/>
            </a:xfrm>
            <a:prstGeom prst="homePlate">
              <a:avLst>
                <a:gd name="adj" fmla="val 43808"/>
              </a:avLst>
            </a:prstGeom>
            <a:solidFill>
              <a:srgbClr val="019AD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 pitchFamily="34" charset="0"/>
                </a:rPr>
                <a:t>T</a:t>
              </a:r>
              <a:r>
                <a:rPr kumimoji="0" lang="e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 pitchFamily="34" charset="0"/>
                </a:rPr>
                <a:t>he features that </a:t>
              </a:r>
              <a:r>
                <a:rPr kumimoji="0" lang="tr-T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 pitchFamily="34" charset="0"/>
                </a:rPr>
                <a:t>loaded to</a:t>
              </a:r>
              <a:r>
                <a:rPr kumimoji="0" lang="e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 pitchFamily="34" charset="0"/>
                </a:rPr>
                <a:t> machine learning</a:t>
              </a:r>
              <a:r>
                <a:rPr kumimoji="0" lang="tr-T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 pitchFamily="34" charset="0"/>
                </a:rPr>
                <a:t> are evaluated</a:t>
              </a:r>
              <a:r>
                <a:rPr kumimoji="0" lang="e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lt"/>
                  <a:cs typeface="Calibri" panose="020F0502020204030204" pitchFamily="34" charset="0"/>
                </a:rPr>
                <a:t> in order of importance and removed the trivial ones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Pentagon 25"/>
            <p:cNvSpPr/>
            <p:nvPr/>
          </p:nvSpPr>
          <p:spPr>
            <a:xfrm>
              <a:off x="7536377" y="2501292"/>
              <a:ext cx="3146962" cy="688770"/>
            </a:xfrm>
            <a:prstGeom prst="homePlate">
              <a:avLst>
                <a:gd name="adj" fmla="val 43808"/>
              </a:avLst>
            </a:prstGeom>
            <a:solidFill>
              <a:srgbClr val="6BC2E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alibri" panose="020F0502020204030204" pitchFamily="34" charset="0"/>
                </a:rPr>
                <a:t>T</a:t>
              </a:r>
              <a:r>
                <a:rPr kumimoji="0" lang="e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alibri" panose="020F0502020204030204" pitchFamily="34" charset="0"/>
                </a:rPr>
                <a:t>he sklearn GridSearchCV model </a:t>
              </a:r>
              <a:r>
                <a:rPr kumimoji="0" lang="tr-T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alibri" panose="020F0502020204030204" pitchFamily="34" charset="0"/>
                </a:rPr>
                <a:t> is used </a:t>
              </a:r>
              <a:r>
                <a:rPr kumimoji="0" lang="e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alibri" panose="020F0502020204030204" pitchFamily="34" charset="0"/>
                </a:rPr>
                <a:t>to find the best paremets for the RandomForestClassifier model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3024273" y="3626000"/>
              <a:ext cx="4987718" cy="1912008"/>
              <a:chOff x="2802603" y="3626000"/>
              <a:chExt cx="4987718" cy="1912008"/>
            </a:xfrm>
          </p:grpSpPr>
          <p:sp>
            <p:nvSpPr>
              <p:cNvPr id="28" name="Right Arrow 27"/>
              <p:cNvSpPr/>
              <p:nvPr/>
            </p:nvSpPr>
            <p:spPr>
              <a:xfrm rot="19297116">
                <a:off x="2802603" y="3626000"/>
                <a:ext cx="4987718" cy="563366"/>
              </a:xfrm>
              <a:prstGeom prst="rightArrow">
                <a:avLst/>
              </a:prstGeom>
              <a:solidFill>
                <a:srgbClr val="EA3D1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 rot="2957220">
                <a:off x="2911626" y="5110535"/>
                <a:ext cx="556385" cy="298561"/>
              </a:xfrm>
              <a:prstGeom prst="rect">
                <a:avLst/>
              </a:prstGeom>
              <a:solidFill>
                <a:srgbClr val="EA3D1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788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2B6233-6F2F-4D6B-A15A-94A8F34A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53" y="77052"/>
            <a:ext cx="10515600" cy="631700"/>
          </a:xfrm>
        </p:spPr>
        <p:txBody>
          <a:bodyPr>
            <a:normAutofit fontScale="90000"/>
          </a:bodyPr>
          <a:lstStyle/>
          <a:p>
            <a:r>
              <a:rPr lang="tr-TR" dirty="0"/>
              <a:t/>
            </a:r>
            <a:br>
              <a:rPr lang="tr-TR" dirty="0"/>
            </a:br>
            <a:r>
              <a:rPr lang="tr-TR" sz="3200" b="1" dirty="0" smtClean="0">
                <a:solidFill>
                  <a:srgbClr val="1E189C"/>
                </a:solidFill>
                <a:latin typeface="+mn-lt"/>
              </a:rPr>
              <a:t>ROC Curve -  F1</a:t>
            </a:r>
            <a:r>
              <a:rPr lang="tr-TR" sz="3200" b="1" dirty="0">
                <a:solidFill>
                  <a:srgbClr val="1E189C"/>
                </a:solidFill>
                <a:latin typeface="+mn-lt"/>
              </a:rPr>
              <a:t> </a:t>
            </a:r>
            <a:r>
              <a:rPr lang="tr-TR" sz="3200" b="1" dirty="0" smtClean="0">
                <a:solidFill>
                  <a:srgbClr val="1E189C"/>
                </a:solidFill>
                <a:latin typeface="+mn-lt"/>
              </a:rPr>
              <a:t>-  Precision – Recall</a:t>
            </a:r>
            <a:r>
              <a:rPr lang="tr-TR" sz="3200" b="1" dirty="0">
                <a:solidFill>
                  <a:srgbClr val="1E189C"/>
                </a:solidFill>
                <a:latin typeface="+mn-lt"/>
              </a:rPr>
              <a:t> </a:t>
            </a:r>
            <a:r>
              <a:rPr lang="tr-TR" sz="3200" b="1" dirty="0" smtClean="0">
                <a:solidFill>
                  <a:srgbClr val="1E189C"/>
                </a:solidFill>
                <a:latin typeface="+mn-lt"/>
              </a:rPr>
              <a:t>- Confusion Matrix</a:t>
            </a:r>
            <a:endParaRPr lang="tr-TR" sz="3200" b="1" dirty="0">
              <a:solidFill>
                <a:srgbClr val="1E189C"/>
              </a:solidFill>
              <a:latin typeface="+mn-lt"/>
            </a:endParaRPr>
          </a:p>
          <a:p>
            <a:endParaRPr lang="tr-TR" dirty="0">
              <a:cs typeface="Calibri Light"/>
            </a:endParaRPr>
          </a:p>
        </p:txBody>
      </p:sp>
      <p:pic>
        <p:nvPicPr>
          <p:cNvPr id="6" name="Resim 6" descr="ekran görüntüsü, kuş içeren bir resim&#10;&#10;Çok yüksek güvenilirlikle oluşturulmuş açıklama">
            <a:extLst>
              <a:ext uri="{FF2B5EF4-FFF2-40B4-BE49-F238E27FC236}">
                <a16:creationId xmlns:a16="http://schemas.microsoft.com/office/drawing/2014/main" id="{553D703A-F056-42E1-8E5E-559E871A9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819"/>
          <a:stretch/>
        </p:blipFill>
        <p:spPr>
          <a:xfrm>
            <a:off x="643053" y="1272945"/>
            <a:ext cx="5040224" cy="1534910"/>
          </a:xfrm>
        </p:spPr>
      </p:pic>
      <p:pic>
        <p:nvPicPr>
          <p:cNvPr id="8" name="Resim 8" descr="metin, harita içeren bir resim&#10;&#10;Çok yüksek güvenilirlikle oluşturulmuş açıklama">
            <a:extLst>
              <a:ext uri="{FF2B5EF4-FFF2-40B4-BE49-F238E27FC236}">
                <a16:creationId xmlns:a16="http://schemas.microsoft.com/office/drawing/2014/main" id="{B66B1704-C790-4EF5-9C4B-8A1621C4CE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27"/>
          <a:stretch/>
        </p:blipFill>
        <p:spPr>
          <a:xfrm>
            <a:off x="643053" y="3198104"/>
            <a:ext cx="4455420" cy="3244048"/>
          </a:xfrm>
          <a:prstGeom prst="rect">
            <a:avLst/>
          </a:prstGeom>
        </p:spPr>
      </p:pic>
      <p:pic>
        <p:nvPicPr>
          <p:cNvPr id="10" name="Resim 10" descr="metin, harita içeren bir resim&#10;&#10;Çok yüksek güvenilirlikle oluşturulmuş açıklama">
            <a:extLst>
              <a:ext uri="{FF2B5EF4-FFF2-40B4-BE49-F238E27FC236}">
                <a16:creationId xmlns:a16="http://schemas.microsoft.com/office/drawing/2014/main" id="{3C8A5ACA-53A8-4B3F-868D-6F941ED5D9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09" t="4595" r="7239" b="4434"/>
          <a:stretch/>
        </p:blipFill>
        <p:spPr>
          <a:xfrm>
            <a:off x="6862781" y="840509"/>
            <a:ext cx="4147127" cy="2939611"/>
          </a:xfrm>
          <a:prstGeom prst="rect">
            <a:avLst/>
          </a:prstGeom>
        </p:spPr>
      </p:pic>
      <p:pic>
        <p:nvPicPr>
          <p:cNvPr id="12" name="Resim 12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C675DA72-8800-4BD7-807F-9A770FA4BB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7922" y="3845435"/>
            <a:ext cx="3896844" cy="2975623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6077527" y="1216886"/>
            <a:ext cx="36946" cy="504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45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2B6233-6F2F-4D6B-A15A-94A8F34A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53" y="77051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200" dirty="0"/>
              <a:t/>
            </a:r>
            <a:br>
              <a:rPr lang="tr-TR" sz="3200" dirty="0"/>
            </a:br>
            <a:r>
              <a:rPr lang="tr-TR" sz="3200" b="1" dirty="0" smtClean="0">
                <a:solidFill>
                  <a:srgbClr val="1E189C"/>
                </a:solidFill>
                <a:latin typeface="+mn-lt"/>
              </a:rPr>
              <a:t>Conclusion and Future Work</a:t>
            </a:r>
            <a:endParaRPr lang="tr-TR" sz="3200" b="1" dirty="0">
              <a:solidFill>
                <a:srgbClr val="1E189C"/>
              </a:solidFill>
              <a:latin typeface="+mn-lt"/>
            </a:endParaRPr>
          </a:p>
          <a:p>
            <a:endParaRPr lang="tr-TR" sz="32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677B6E-E84F-4830-8F1A-2C1DC9DC3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054" y="1463210"/>
            <a:ext cx="6454698" cy="489031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tr-TR"/>
          </a:p>
          <a:p>
            <a:endParaRPr lang="tr-TR" dirty="0">
              <a:cs typeface="Calibri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643055" y="3683236"/>
            <a:ext cx="7623269" cy="1078344"/>
          </a:xfrm>
          <a:custGeom>
            <a:avLst/>
            <a:gdLst>
              <a:gd name="connsiteX0" fmla="*/ 6628187 w 7623269"/>
              <a:gd name="connsiteY0" fmla="*/ 0 h 1078344"/>
              <a:gd name="connsiteX1" fmla="*/ 7125728 w 7623269"/>
              <a:gd name="connsiteY1" fmla="*/ 0 h 1078344"/>
              <a:gd name="connsiteX2" fmla="*/ 7623269 w 7623269"/>
              <a:gd name="connsiteY2" fmla="*/ 539172 h 1078344"/>
              <a:gd name="connsiteX3" fmla="*/ 7125728 w 7623269"/>
              <a:gd name="connsiteY3" fmla="*/ 1078344 h 1078344"/>
              <a:gd name="connsiteX4" fmla="*/ 6628187 w 7623269"/>
              <a:gd name="connsiteY4" fmla="*/ 1078343 h 1078344"/>
              <a:gd name="connsiteX5" fmla="*/ 6628187 w 7623269"/>
              <a:gd name="connsiteY5" fmla="*/ 1078344 h 1078344"/>
              <a:gd name="connsiteX6" fmla="*/ 0 w 7623269"/>
              <a:gd name="connsiteY6" fmla="*/ 1078344 h 1078344"/>
              <a:gd name="connsiteX7" fmla="*/ 0 w 7623269"/>
              <a:gd name="connsiteY7" fmla="*/ 1 h 1078344"/>
              <a:gd name="connsiteX8" fmla="*/ 6628187 w 7623269"/>
              <a:gd name="connsiteY8" fmla="*/ 1 h 107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3269" h="1078344">
                <a:moveTo>
                  <a:pt x="6628187" y="0"/>
                </a:moveTo>
                <a:lnTo>
                  <a:pt x="7125728" y="0"/>
                </a:lnTo>
                <a:cubicBezTo>
                  <a:pt x="7400512" y="0"/>
                  <a:pt x="7623269" y="241396"/>
                  <a:pt x="7623269" y="539172"/>
                </a:cubicBezTo>
                <a:cubicBezTo>
                  <a:pt x="7623269" y="836948"/>
                  <a:pt x="7400512" y="1078344"/>
                  <a:pt x="7125728" y="1078344"/>
                </a:cubicBezTo>
                <a:lnTo>
                  <a:pt x="6628187" y="1078343"/>
                </a:lnTo>
                <a:lnTo>
                  <a:pt x="6628187" y="1078344"/>
                </a:lnTo>
                <a:lnTo>
                  <a:pt x="0" y="1078344"/>
                </a:lnTo>
                <a:lnTo>
                  <a:pt x="0" y="1"/>
                </a:lnTo>
                <a:lnTo>
                  <a:pt x="6628187" y="1"/>
                </a:lnTo>
                <a:close/>
              </a:path>
            </a:pathLst>
          </a:custGeom>
          <a:solidFill>
            <a:srgbClr val="00B09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643053" y="4761579"/>
            <a:ext cx="8772992" cy="1078344"/>
          </a:xfrm>
          <a:custGeom>
            <a:avLst/>
            <a:gdLst>
              <a:gd name="connsiteX0" fmla="*/ 0 w 8772992"/>
              <a:gd name="connsiteY0" fmla="*/ 0 h 1078344"/>
              <a:gd name="connsiteX1" fmla="*/ 7777910 w 8772992"/>
              <a:gd name="connsiteY1" fmla="*/ 0 h 1078344"/>
              <a:gd name="connsiteX2" fmla="*/ 7798081 w 8772992"/>
              <a:gd name="connsiteY2" fmla="*/ 0 h 1078344"/>
              <a:gd name="connsiteX3" fmla="*/ 8275451 w 8772992"/>
              <a:gd name="connsiteY3" fmla="*/ 0 h 1078344"/>
              <a:gd name="connsiteX4" fmla="*/ 8772992 w 8772992"/>
              <a:gd name="connsiteY4" fmla="*/ 539172 h 1078344"/>
              <a:gd name="connsiteX5" fmla="*/ 8275451 w 8772992"/>
              <a:gd name="connsiteY5" fmla="*/ 1078344 h 1078344"/>
              <a:gd name="connsiteX6" fmla="*/ 7777910 w 8772992"/>
              <a:gd name="connsiteY6" fmla="*/ 1078343 h 1078344"/>
              <a:gd name="connsiteX7" fmla="*/ 0 w 8772992"/>
              <a:gd name="connsiteY7" fmla="*/ 1078343 h 107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72992" h="1078344">
                <a:moveTo>
                  <a:pt x="0" y="0"/>
                </a:moveTo>
                <a:lnTo>
                  <a:pt x="7777910" y="0"/>
                </a:lnTo>
                <a:lnTo>
                  <a:pt x="7798081" y="0"/>
                </a:lnTo>
                <a:lnTo>
                  <a:pt x="8275451" y="0"/>
                </a:lnTo>
                <a:cubicBezTo>
                  <a:pt x="8550235" y="0"/>
                  <a:pt x="8772992" y="241396"/>
                  <a:pt x="8772992" y="539172"/>
                </a:cubicBezTo>
                <a:cubicBezTo>
                  <a:pt x="8772992" y="836948"/>
                  <a:pt x="8550235" y="1078344"/>
                  <a:pt x="8275451" y="1078344"/>
                </a:cubicBezTo>
                <a:lnTo>
                  <a:pt x="7777910" y="1078343"/>
                </a:lnTo>
                <a:lnTo>
                  <a:pt x="0" y="1078343"/>
                </a:lnTo>
                <a:close/>
              </a:path>
            </a:pathLst>
          </a:custGeom>
          <a:solidFill>
            <a:srgbClr val="0178B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643055" y="2604895"/>
            <a:ext cx="6661808" cy="1082215"/>
          </a:xfrm>
          <a:custGeom>
            <a:avLst/>
            <a:gdLst>
              <a:gd name="connsiteX0" fmla="*/ 0 w 6661808"/>
              <a:gd name="connsiteY0" fmla="*/ 0 h 1082215"/>
              <a:gd name="connsiteX1" fmla="*/ 5666726 w 6661808"/>
              <a:gd name="connsiteY1" fmla="*/ 0 h 1082215"/>
              <a:gd name="connsiteX2" fmla="*/ 5666726 w 6661808"/>
              <a:gd name="connsiteY2" fmla="*/ 3871 h 1082215"/>
              <a:gd name="connsiteX3" fmla="*/ 6164267 w 6661808"/>
              <a:gd name="connsiteY3" fmla="*/ 3871 h 1082215"/>
              <a:gd name="connsiteX4" fmla="*/ 6661808 w 6661808"/>
              <a:gd name="connsiteY4" fmla="*/ 543043 h 1082215"/>
              <a:gd name="connsiteX5" fmla="*/ 6164267 w 6661808"/>
              <a:gd name="connsiteY5" fmla="*/ 1082215 h 1082215"/>
              <a:gd name="connsiteX6" fmla="*/ 5666726 w 6661808"/>
              <a:gd name="connsiteY6" fmla="*/ 1082214 h 1082215"/>
              <a:gd name="connsiteX7" fmla="*/ 5666726 w 6661808"/>
              <a:gd name="connsiteY7" fmla="*/ 1078343 h 1082215"/>
              <a:gd name="connsiteX8" fmla="*/ 0 w 6661808"/>
              <a:gd name="connsiteY8" fmla="*/ 1078343 h 108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61808" h="1082215">
                <a:moveTo>
                  <a:pt x="0" y="0"/>
                </a:moveTo>
                <a:lnTo>
                  <a:pt x="5666726" y="0"/>
                </a:lnTo>
                <a:lnTo>
                  <a:pt x="5666726" y="3871"/>
                </a:lnTo>
                <a:lnTo>
                  <a:pt x="6164267" y="3871"/>
                </a:lnTo>
                <a:cubicBezTo>
                  <a:pt x="6439051" y="3871"/>
                  <a:pt x="6661808" y="245267"/>
                  <a:pt x="6661808" y="543043"/>
                </a:cubicBezTo>
                <a:cubicBezTo>
                  <a:pt x="6661808" y="840819"/>
                  <a:pt x="6439051" y="1082215"/>
                  <a:pt x="6164267" y="1082215"/>
                </a:cubicBezTo>
                <a:lnTo>
                  <a:pt x="5666726" y="1082214"/>
                </a:lnTo>
                <a:lnTo>
                  <a:pt x="5666726" y="1078343"/>
                </a:lnTo>
                <a:lnTo>
                  <a:pt x="0" y="1078343"/>
                </a:lnTo>
                <a:close/>
              </a:path>
            </a:pathLst>
          </a:custGeom>
          <a:solidFill>
            <a:srgbClr val="FD9E0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43055" y="1526551"/>
            <a:ext cx="7838423" cy="1078344"/>
          </a:xfrm>
          <a:custGeom>
            <a:avLst/>
            <a:gdLst>
              <a:gd name="connsiteX0" fmla="*/ 0 w 7838423"/>
              <a:gd name="connsiteY0" fmla="*/ 0 h 1078344"/>
              <a:gd name="connsiteX1" fmla="*/ 6843341 w 7838423"/>
              <a:gd name="connsiteY1" fmla="*/ 0 h 1078344"/>
              <a:gd name="connsiteX2" fmla="*/ 7112282 w 7838423"/>
              <a:gd name="connsiteY2" fmla="*/ 0 h 1078344"/>
              <a:gd name="connsiteX3" fmla="*/ 7340882 w 7838423"/>
              <a:gd name="connsiteY3" fmla="*/ 0 h 1078344"/>
              <a:gd name="connsiteX4" fmla="*/ 7838423 w 7838423"/>
              <a:gd name="connsiteY4" fmla="*/ 539172 h 1078344"/>
              <a:gd name="connsiteX5" fmla="*/ 7340882 w 7838423"/>
              <a:gd name="connsiteY5" fmla="*/ 1078344 h 1078344"/>
              <a:gd name="connsiteX6" fmla="*/ 6843341 w 7838423"/>
              <a:gd name="connsiteY6" fmla="*/ 1078343 h 1078344"/>
              <a:gd name="connsiteX7" fmla="*/ 0 w 7838423"/>
              <a:gd name="connsiteY7" fmla="*/ 1078343 h 107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8423" h="1078344">
                <a:moveTo>
                  <a:pt x="0" y="0"/>
                </a:moveTo>
                <a:lnTo>
                  <a:pt x="6843341" y="0"/>
                </a:lnTo>
                <a:lnTo>
                  <a:pt x="7112282" y="0"/>
                </a:lnTo>
                <a:lnTo>
                  <a:pt x="7340882" y="0"/>
                </a:lnTo>
                <a:cubicBezTo>
                  <a:pt x="7615666" y="0"/>
                  <a:pt x="7838423" y="241396"/>
                  <a:pt x="7838423" y="539172"/>
                </a:cubicBezTo>
                <a:cubicBezTo>
                  <a:pt x="7838423" y="836948"/>
                  <a:pt x="7615666" y="1078344"/>
                  <a:pt x="7340882" y="1078344"/>
                </a:cubicBezTo>
                <a:lnTo>
                  <a:pt x="6843341" y="1078343"/>
                </a:lnTo>
                <a:lnTo>
                  <a:pt x="0" y="1078343"/>
                </a:lnTo>
                <a:close/>
              </a:path>
            </a:pathLst>
          </a:custGeom>
          <a:solidFill>
            <a:srgbClr val="DF362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503877" y="1654243"/>
            <a:ext cx="822960" cy="82296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295660" y="2732586"/>
            <a:ext cx="822960" cy="82296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271242" y="3810929"/>
            <a:ext cx="822960" cy="82296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441135" y="4889271"/>
            <a:ext cx="822960" cy="82296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8585" y="1629819"/>
            <a:ext cx="690742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  <a:cs typeface="Arial" panose="020B0604020202020204" pitchFamily="34" charset="0"/>
              </a:rPr>
              <a:t>Using a dataset of 21000 Spotify Tracks, </a:t>
            </a:r>
            <a:r>
              <a:rPr lang="tr-TR" dirty="0" smtClean="0">
                <a:solidFill>
                  <a:prstClr val="white"/>
                </a:solidFill>
                <a:cs typeface="Arial" panose="020B0604020202020204" pitchFamily="34" charset="0"/>
              </a:rPr>
              <a:t>I was </a:t>
            </a:r>
            <a:r>
              <a:rPr lang="en-US" dirty="0" smtClean="0">
                <a:solidFill>
                  <a:prstClr val="white"/>
                </a:solidFill>
                <a:cs typeface="Arial" panose="020B0604020202020204" pitchFamily="34" charset="0"/>
              </a:rPr>
              <a:t>able to predict popularity  using audio-based metrics such as key, mode,</a:t>
            </a:r>
            <a:r>
              <a:rPr lang="tr-TR" dirty="0" smtClean="0">
                <a:solidFill>
                  <a:prstClr val="white"/>
                </a:solidFill>
                <a:cs typeface="Arial" panose="020B0604020202020204" pitchFamily="34" charset="0"/>
              </a:rPr>
              <a:t> energy, acousticness, </a:t>
            </a:r>
            <a:r>
              <a:rPr lang="en-US" dirty="0" smtClean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prstClr val="white"/>
                </a:solidFill>
                <a:cs typeface="Arial" panose="020B0604020202020204" pitchFamily="34" charset="0"/>
              </a:rPr>
              <a:t>danceability</a:t>
            </a:r>
            <a:r>
              <a:rPr lang="tr-TR" dirty="0" smtClean="0">
                <a:solidFill>
                  <a:prstClr val="white"/>
                </a:solidFill>
                <a:cs typeface="Arial" panose="020B0604020202020204" pitchFamily="34" charset="0"/>
              </a:rPr>
              <a:t> and year</a:t>
            </a:r>
            <a:endParaRPr lang="en-US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585" y="2789229"/>
            <a:ext cx="5768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  <a:cs typeface="Arial" panose="020B0604020202020204" pitchFamily="34" charset="0"/>
              </a:rPr>
              <a:t>The Random Forest Classifier was the best performing algorithm with 99.0% accuracy and 85.4% AUC</a:t>
            </a:r>
            <a:endParaRPr lang="en-US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8585" y="3874820"/>
            <a:ext cx="5990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prstClr val="white"/>
                </a:solidFill>
                <a:cs typeface="Arial" panose="020B0604020202020204" pitchFamily="34" charset="0"/>
              </a:rPr>
              <a:t>For increasing the accuracy, I analysed each parameter and removed mode and time_signature</a:t>
            </a:r>
            <a:endParaRPr lang="en-US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8585" y="4874614"/>
            <a:ext cx="8155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 will</a:t>
            </a:r>
            <a:r>
              <a:rPr lang="tr-TR" dirty="0" smtClean="0">
                <a:solidFill>
                  <a:schemeClr val="bg1"/>
                </a:solidFill>
              </a:rPr>
              <a:t> enlarge my </a:t>
            </a:r>
            <a:r>
              <a:rPr lang="en-US" dirty="0" smtClean="0">
                <a:solidFill>
                  <a:schemeClr val="bg1"/>
                </a:solidFill>
              </a:rPr>
              <a:t>Spotify data</a:t>
            </a:r>
            <a:r>
              <a:rPr lang="tr-TR" dirty="0" smtClean="0">
                <a:solidFill>
                  <a:schemeClr val="bg1"/>
                </a:solidFill>
              </a:rPr>
              <a:t>set</a:t>
            </a:r>
            <a:r>
              <a:rPr lang="en-US" dirty="0" smtClean="0">
                <a:solidFill>
                  <a:schemeClr val="bg1"/>
                </a:solidFill>
              </a:rPr>
              <a:t> by using the Spotify AP</a:t>
            </a:r>
            <a:r>
              <a:rPr lang="tr-TR" dirty="0" smtClean="0">
                <a:solidFill>
                  <a:schemeClr val="bg1"/>
                </a:solidFill>
              </a:rPr>
              <a:t>I by </a:t>
            </a:r>
            <a:r>
              <a:rPr lang="en-US" dirty="0" smtClean="0">
                <a:solidFill>
                  <a:schemeClr val="bg1"/>
                </a:solidFill>
              </a:rPr>
              <a:t>collect</a:t>
            </a:r>
            <a:r>
              <a:rPr lang="tr-TR" dirty="0" smtClean="0">
                <a:solidFill>
                  <a:schemeClr val="bg1"/>
                </a:solidFill>
              </a:rPr>
              <a:t>ing</a:t>
            </a:r>
            <a:r>
              <a:rPr lang="en-US" dirty="0" smtClean="0">
                <a:solidFill>
                  <a:schemeClr val="bg1"/>
                </a:solidFill>
              </a:rPr>
              <a:t> my own data</a:t>
            </a:r>
            <a:r>
              <a:rPr lang="tr-TR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tr-TR" dirty="0" smtClean="0">
                <a:solidFill>
                  <a:schemeClr val="bg1"/>
                </a:solidFill>
              </a:rPr>
              <a:t>Then, I will work on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tr-TR" dirty="0" smtClean="0">
                <a:solidFill>
                  <a:schemeClr val="bg1"/>
                </a:solidFill>
              </a:rPr>
              <a:t>different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tr-TR" dirty="0" smtClean="0">
                <a:solidFill>
                  <a:schemeClr val="bg1"/>
                </a:solidFill>
              </a:rPr>
              <a:t>predictions by changing the point of view with more comprehensive dataset. For ex: Genre classification or trend prediction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Group 15"/>
          <p:cNvGrpSpPr>
            <a:grpSpLocks noChangeAspect="1"/>
          </p:cNvGrpSpPr>
          <p:nvPr/>
        </p:nvGrpSpPr>
        <p:grpSpPr bwMode="auto">
          <a:xfrm>
            <a:off x="7634789" y="1804281"/>
            <a:ext cx="561135" cy="559331"/>
            <a:chOff x="155" y="566"/>
            <a:chExt cx="622" cy="620"/>
          </a:xfrm>
          <a:solidFill>
            <a:srgbClr val="DF3621"/>
          </a:solidFill>
        </p:grpSpPr>
        <p:sp>
          <p:nvSpPr>
            <p:cNvPr id="30" name="Freeform 17"/>
            <p:cNvSpPr>
              <a:spLocks noEditPoints="1"/>
            </p:cNvSpPr>
            <p:nvPr/>
          </p:nvSpPr>
          <p:spPr bwMode="auto">
            <a:xfrm>
              <a:off x="155" y="566"/>
              <a:ext cx="622" cy="620"/>
            </a:xfrm>
            <a:custGeom>
              <a:avLst/>
              <a:gdLst>
                <a:gd name="T0" fmla="*/ 1557 w 3731"/>
                <a:gd name="T1" fmla="*/ 429 h 3720"/>
                <a:gd name="T2" fmla="*/ 1182 w 3731"/>
                <a:gd name="T3" fmla="*/ 565 h 3720"/>
                <a:gd name="T4" fmla="*/ 863 w 3731"/>
                <a:gd name="T5" fmla="*/ 792 h 3720"/>
                <a:gd name="T6" fmla="*/ 615 w 3731"/>
                <a:gd name="T7" fmla="*/ 1094 h 3720"/>
                <a:gd name="T8" fmla="*/ 454 w 3731"/>
                <a:gd name="T9" fmla="*/ 1455 h 3720"/>
                <a:gd name="T10" fmla="*/ 396 w 3731"/>
                <a:gd name="T11" fmla="*/ 1861 h 3720"/>
                <a:gd name="T12" fmla="*/ 454 w 3731"/>
                <a:gd name="T13" fmla="*/ 2265 h 3720"/>
                <a:gd name="T14" fmla="*/ 615 w 3731"/>
                <a:gd name="T15" fmla="*/ 2627 h 3720"/>
                <a:gd name="T16" fmla="*/ 863 w 3731"/>
                <a:gd name="T17" fmla="*/ 2929 h 3720"/>
                <a:gd name="T18" fmla="*/ 1182 w 3731"/>
                <a:gd name="T19" fmla="*/ 3156 h 3720"/>
                <a:gd name="T20" fmla="*/ 1557 w 3731"/>
                <a:gd name="T21" fmla="*/ 3291 h 3720"/>
                <a:gd name="T22" fmla="*/ 1970 w 3731"/>
                <a:gd name="T23" fmla="*/ 3321 h 3720"/>
                <a:gd name="T24" fmla="*/ 2367 w 3731"/>
                <a:gd name="T25" fmla="*/ 3236 h 3720"/>
                <a:gd name="T26" fmla="*/ 2717 w 3731"/>
                <a:gd name="T27" fmla="*/ 3053 h 3720"/>
                <a:gd name="T28" fmla="*/ 3003 w 3731"/>
                <a:gd name="T29" fmla="*/ 2786 h 3720"/>
                <a:gd name="T30" fmla="*/ 3208 w 3731"/>
                <a:gd name="T31" fmla="*/ 2453 h 3720"/>
                <a:gd name="T32" fmla="*/ 3320 w 3731"/>
                <a:gd name="T33" fmla="*/ 2067 h 3720"/>
                <a:gd name="T34" fmla="*/ 3320 w 3731"/>
                <a:gd name="T35" fmla="*/ 1653 h 3720"/>
                <a:gd name="T36" fmla="*/ 3208 w 3731"/>
                <a:gd name="T37" fmla="*/ 1268 h 3720"/>
                <a:gd name="T38" fmla="*/ 3003 w 3731"/>
                <a:gd name="T39" fmla="*/ 934 h 3720"/>
                <a:gd name="T40" fmla="*/ 2717 w 3731"/>
                <a:gd name="T41" fmla="*/ 668 h 3720"/>
                <a:gd name="T42" fmla="*/ 2367 w 3731"/>
                <a:gd name="T43" fmla="*/ 485 h 3720"/>
                <a:gd name="T44" fmla="*/ 1970 w 3731"/>
                <a:gd name="T45" fmla="*/ 400 h 3720"/>
                <a:gd name="T46" fmla="*/ 2100 w 3731"/>
                <a:gd name="T47" fmla="*/ 15 h 3720"/>
                <a:gd name="T48" fmla="*/ 2539 w 3731"/>
                <a:gd name="T49" fmla="*/ 126 h 3720"/>
                <a:gd name="T50" fmla="*/ 2930 w 3731"/>
                <a:gd name="T51" fmla="*/ 335 h 3720"/>
                <a:gd name="T52" fmla="*/ 3260 w 3731"/>
                <a:gd name="T53" fmla="*/ 626 h 3720"/>
                <a:gd name="T54" fmla="*/ 3512 w 3731"/>
                <a:gd name="T55" fmla="*/ 987 h 3720"/>
                <a:gd name="T56" fmla="*/ 3674 w 3731"/>
                <a:gd name="T57" fmla="*/ 1404 h 3720"/>
                <a:gd name="T58" fmla="*/ 3731 w 3731"/>
                <a:gd name="T59" fmla="*/ 1861 h 3720"/>
                <a:gd name="T60" fmla="*/ 3674 w 3731"/>
                <a:gd name="T61" fmla="*/ 2318 h 3720"/>
                <a:gd name="T62" fmla="*/ 3512 w 3731"/>
                <a:gd name="T63" fmla="*/ 2734 h 3720"/>
                <a:gd name="T64" fmla="*/ 3260 w 3731"/>
                <a:gd name="T65" fmla="*/ 3094 h 3720"/>
                <a:gd name="T66" fmla="*/ 2930 w 3731"/>
                <a:gd name="T67" fmla="*/ 3386 h 3720"/>
                <a:gd name="T68" fmla="*/ 2539 w 3731"/>
                <a:gd name="T69" fmla="*/ 3595 h 3720"/>
                <a:gd name="T70" fmla="*/ 2100 w 3731"/>
                <a:gd name="T71" fmla="*/ 3706 h 3720"/>
                <a:gd name="T72" fmla="*/ 1632 w 3731"/>
                <a:gd name="T73" fmla="*/ 3706 h 3720"/>
                <a:gd name="T74" fmla="*/ 1192 w 3731"/>
                <a:gd name="T75" fmla="*/ 3595 h 3720"/>
                <a:gd name="T76" fmla="*/ 800 w 3731"/>
                <a:gd name="T77" fmla="*/ 3386 h 3720"/>
                <a:gd name="T78" fmla="*/ 471 w 3731"/>
                <a:gd name="T79" fmla="*/ 3094 h 3720"/>
                <a:gd name="T80" fmla="*/ 218 w 3731"/>
                <a:gd name="T81" fmla="*/ 2734 h 3720"/>
                <a:gd name="T82" fmla="*/ 57 w 3731"/>
                <a:gd name="T83" fmla="*/ 2318 h 3720"/>
                <a:gd name="T84" fmla="*/ 0 w 3731"/>
                <a:gd name="T85" fmla="*/ 1861 h 3720"/>
                <a:gd name="T86" fmla="*/ 57 w 3731"/>
                <a:gd name="T87" fmla="*/ 1404 h 3720"/>
                <a:gd name="T88" fmla="*/ 218 w 3731"/>
                <a:gd name="T89" fmla="*/ 987 h 3720"/>
                <a:gd name="T90" fmla="*/ 471 w 3731"/>
                <a:gd name="T91" fmla="*/ 626 h 3720"/>
                <a:gd name="T92" fmla="*/ 800 w 3731"/>
                <a:gd name="T93" fmla="*/ 335 h 3720"/>
                <a:gd name="T94" fmla="*/ 1192 w 3731"/>
                <a:gd name="T95" fmla="*/ 126 h 3720"/>
                <a:gd name="T96" fmla="*/ 1632 w 3731"/>
                <a:gd name="T97" fmla="*/ 15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1" h="3720">
                  <a:moveTo>
                    <a:pt x="1865" y="397"/>
                  </a:moveTo>
                  <a:lnTo>
                    <a:pt x="1761" y="400"/>
                  </a:lnTo>
                  <a:lnTo>
                    <a:pt x="1658" y="412"/>
                  </a:lnTo>
                  <a:lnTo>
                    <a:pt x="1557" y="429"/>
                  </a:lnTo>
                  <a:lnTo>
                    <a:pt x="1459" y="454"/>
                  </a:lnTo>
                  <a:lnTo>
                    <a:pt x="1364" y="485"/>
                  </a:lnTo>
                  <a:lnTo>
                    <a:pt x="1272" y="522"/>
                  </a:lnTo>
                  <a:lnTo>
                    <a:pt x="1182" y="565"/>
                  </a:lnTo>
                  <a:lnTo>
                    <a:pt x="1096" y="613"/>
                  </a:lnTo>
                  <a:lnTo>
                    <a:pt x="1015" y="668"/>
                  </a:lnTo>
                  <a:lnTo>
                    <a:pt x="937" y="728"/>
                  </a:lnTo>
                  <a:lnTo>
                    <a:pt x="863" y="792"/>
                  </a:lnTo>
                  <a:lnTo>
                    <a:pt x="793" y="861"/>
                  </a:lnTo>
                  <a:lnTo>
                    <a:pt x="729" y="934"/>
                  </a:lnTo>
                  <a:lnTo>
                    <a:pt x="669" y="1012"/>
                  </a:lnTo>
                  <a:lnTo>
                    <a:pt x="615" y="1094"/>
                  </a:lnTo>
                  <a:lnTo>
                    <a:pt x="565" y="1179"/>
                  </a:lnTo>
                  <a:lnTo>
                    <a:pt x="523" y="1268"/>
                  </a:lnTo>
                  <a:lnTo>
                    <a:pt x="485" y="1360"/>
                  </a:lnTo>
                  <a:lnTo>
                    <a:pt x="454" y="1455"/>
                  </a:lnTo>
                  <a:lnTo>
                    <a:pt x="430" y="1554"/>
                  </a:lnTo>
                  <a:lnTo>
                    <a:pt x="411" y="1653"/>
                  </a:lnTo>
                  <a:lnTo>
                    <a:pt x="401" y="1756"/>
                  </a:lnTo>
                  <a:lnTo>
                    <a:pt x="396" y="1861"/>
                  </a:lnTo>
                  <a:lnTo>
                    <a:pt x="401" y="1965"/>
                  </a:lnTo>
                  <a:lnTo>
                    <a:pt x="411" y="2067"/>
                  </a:lnTo>
                  <a:lnTo>
                    <a:pt x="430" y="2168"/>
                  </a:lnTo>
                  <a:lnTo>
                    <a:pt x="454" y="2265"/>
                  </a:lnTo>
                  <a:lnTo>
                    <a:pt x="485" y="2360"/>
                  </a:lnTo>
                  <a:lnTo>
                    <a:pt x="523" y="2453"/>
                  </a:lnTo>
                  <a:lnTo>
                    <a:pt x="565" y="2541"/>
                  </a:lnTo>
                  <a:lnTo>
                    <a:pt x="615" y="2627"/>
                  </a:lnTo>
                  <a:lnTo>
                    <a:pt x="669" y="2708"/>
                  </a:lnTo>
                  <a:lnTo>
                    <a:pt x="729" y="2786"/>
                  </a:lnTo>
                  <a:lnTo>
                    <a:pt x="793" y="2860"/>
                  </a:lnTo>
                  <a:lnTo>
                    <a:pt x="863" y="2929"/>
                  </a:lnTo>
                  <a:lnTo>
                    <a:pt x="937" y="2994"/>
                  </a:lnTo>
                  <a:lnTo>
                    <a:pt x="1015" y="3053"/>
                  </a:lnTo>
                  <a:lnTo>
                    <a:pt x="1096" y="3107"/>
                  </a:lnTo>
                  <a:lnTo>
                    <a:pt x="1182" y="3156"/>
                  </a:lnTo>
                  <a:lnTo>
                    <a:pt x="1272" y="3200"/>
                  </a:lnTo>
                  <a:lnTo>
                    <a:pt x="1364" y="3236"/>
                  </a:lnTo>
                  <a:lnTo>
                    <a:pt x="1459" y="3267"/>
                  </a:lnTo>
                  <a:lnTo>
                    <a:pt x="1557" y="3291"/>
                  </a:lnTo>
                  <a:lnTo>
                    <a:pt x="1658" y="3310"/>
                  </a:lnTo>
                  <a:lnTo>
                    <a:pt x="1761" y="3321"/>
                  </a:lnTo>
                  <a:lnTo>
                    <a:pt x="1865" y="3325"/>
                  </a:lnTo>
                  <a:lnTo>
                    <a:pt x="1970" y="3321"/>
                  </a:lnTo>
                  <a:lnTo>
                    <a:pt x="2073" y="3310"/>
                  </a:lnTo>
                  <a:lnTo>
                    <a:pt x="2173" y="3291"/>
                  </a:lnTo>
                  <a:lnTo>
                    <a:pt x="2272" y="3267"/>
                  </a:lnTo>
                  <a:lnTo>
                    <a:pt x="2367" y="3236"/>
                  </a:lnTo>
                  <a:lnTo>
                    <a:pt x="2459" y="3200"/>
                  </a:lnTo>
                  <a:lnTo>
                    <a:pt x="2549" y="3156"/>
                  </a:lnTo>
                  <a:lnTo>
                    <a:pt x="2634" y="3107"/>
                  </a:lnTo>
                  <a:lnTo>
                    <a:pt x="2717" y="3053"/>
                  </a:lnTo>
                  <a:lnTo>
                    <a:pt x="2795" y="2994"/>
                  </a:lnTo>
                  <a:lnTo>
                    <a:pt x="2868" y="2929"/>
                  </a:lnTo>
                  <a:lnTo>
                    <a:pt x="2937" y="2860"/>
                  </a:lnTo>
                  <a:lnTo>
                    <a:pt x="3003" y="2786"/>
                  </a:lnTo>
                  <a:lnTo>
                    <a:pt x="3063" y="2708"/>
                  </a:lnTo>
                  <a:lnTo>
                    <a:pt x="3117" y="2627"/>
                  </a:lnTo>
                  <a:lnTo>
                    <a:pt x="3166" y="2541"/>
                  </a:lnTo>
                  <a:lnTo>
                    <a:pt x="3208" y="2453"/>
                  </a:lnTo>
                  <a:lnTo>
                    <a:pt x="3246" y="2360"/>
                  </a:lnTo>
                  <a:lnTo>
                    <a:pt x="3277" y="2265"/>
                  </a:lnTo>
                  <a:lnTo>
                    <a:pt x="3302" y="2168"/>
                  </a:lnTo>
                  <a:lnTo>
                    <a:pt x="3320" y="2067"/>
                  </a:lnTo>
                  <a:lnTo>
                    <a:pt x="3330" y="1965"/>
                  </a:lnTo>
                  <a:lnTo>
                    <a:pt x="3334" y="1861"/>
                  </a:lnTo>
                  <a:lnTo>
                    <a:pt x="3330" y="1756"/>
                  </a:lnTo>
                  <a:lnTo>
                    <a:pt x="3320" y="1653"/>
                  </a:lnTo>
                  <a:lnTo>
                    <a:pt x="3302" y="1554"/>
                  </a:lnTo>
                  <a:lnTo>
                    <a:pt x="3277" y="1455"/>
                  </a:lnTo>
                  <a:lnTo>
                    <a:pt x="3246" y="1360"/>
                  </a:lnTo>
                  <a:lnTo>
                    <a:pt x="3208" y="1268"/>
                  </a:lnTo>
                  <a:lnTo>
                    <a:pt x="3166" y="1179"/>
                  </a:lnTo>
                  <a:lnTo>
                    <a:pt x="3117" y="1094"/>
                  </a:lnTo>
                  <a:lnTo>
                    <a:pt x="3063" y="1012"/>
                  </a:lnTo>
                  <a:lnTo>
                    <a:pt x="3003" y="934"/>
                  </a:lnTo>
                  <a:lnTo>
                    <a:pt x="2937" y="861"/>
                  </a:lnTo>
                  <a:lnTo>
                    <a:pt x="2868" y="792"/>
                  </a:lnTo>
                  <a:lnTo>
                    <a:pt x="2795" y="728"/>
                  </a:lnTo>
                  <a:lnTo>
                    <a:pt x="2717" y="668"/>
                  </a:lnTo>
                  <a:lnTo>
                    <a:pt x="2634" y="613"/>
                  </a:lnTo>
                  <a:lnTo>
                    <a:pt x="2549" y="565"/>
                  </a:lnTo>
                  <a:lnTo>
                    <a:pt x="2459" y="522"/>
                  </a:lnTo>
                  <a:lnTo>
                    <a:pt x="2367" y="485"/>
                  </a:lnTo>
                  <a:lnTo>
                    <a:pt x="2272" y="454"/>
                  </a:lnTo>
                  <a:lnTo>
                    <a:pt x="2173" y="429"/>
                  </a:lnTo>
                  <a:lnTo>
                    <a:pt x="2073" y="412"/>
                  </a:lnTo>
                  <a:lnTo>
                    <a:pt x="1970" y="400"/>
                  </a:lnTo>
                  <a:lnTo>
                    <a:pt x="1865" y="397"/>
                  </a:lnTo>
                  <a:close/>
                  <a:moveTo>
                    <a:pt x="1865" y="0"/>
                  </a:moveTo>
                  <a:lnTo>
                    <a:pt x="1983" y="5"/>
                  </a:lnTo>
                  <a:lnTo>
                    <a:pt x="2100" y="15"/>
                  </a:lnTo>
                  <a:lnTo>
                    <a:pt x="2213" y="34"/>
                  </a:lnTo>
                  <a:lnTo>
                    <a:pt x="2325" y="58"/>
                  </a:lnTo>
                  <a:lnTo>
                    <a:pt x="2433" y="89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8" y="274"/>
                  </a:lnTo>
                  <a:lnTo>
                    <a:pt x="2930" y="335"/>
                  </a:lnTo>
                  <a:lnTo>
                    <a:pt x="3019" y="400"/>
                  </a:lnTo>
                  <a:lnTo>
                    <a:pt x="3104" y="471"/>
                  </a:lnTo>
                  <a:lnTo>
                    <a:pt x="3184" y="546"/>
                  </a:lnTo>
                  <a:lnTo>
                    <a:pt x="3260" y="626"/>
                  </a:lnTo>
                  <a:lnTo>
                    <a:pt x="3330" y="711"/>
                  </a:lnTo>
                  <a:lnTo>
                    <a:pt x="3396" y="799"/>
                  </a:lnTo>
                  <a:lnTo>
                    <a:pt x="3457" y="890"/>
                  </a:lnTo>
                  <a:lnTo>
                    <a:pt x="3512" y="987"/>
                  </a:lnTo>
                  <a:lnTo>
                    <a:pt x="3561" y="1086"/>
                  </a:lnTo>
                  <a:lnTo>
                    <a:pt x="3605" y="1189"/>
                  </a:lnTo>
                  <a:lnTo>
                    <a:pt x="3643" y="1295"/>
                  </a:lnTo>
                  <a:lnTo>
                    <a:pt x="3674" y="1404"/>
                  </a:lnTo>
                  <a:lnTo>
                    <a:pt x="3698" y="1514"/>
                  </a:lnTo>
                  <a:lnTo>
                    <a:pt x="3716" y="1627"/>
                  </a:lnTo>
                  <a:lnTo>
                    <a:pt x="3728" y="1743"/>
                  </a:lnTo>
                  <a:lnTo>
                    <a:pt x="3731" y="1861"/>
                  </a:lnTo>
                  <a:lnTo>
                    <a:pt x="3728" y="1978"/>
                  </a:lnTo>
                  <a:lnTo>
                    <a:pt x="3716" y="2093"/>
                  </a:lnTo>
                  <a:lnTo>
                    <a:pt x="3698" y="2207"/>
                  </a:lnTo>
                  <a:lnTo>
                    <a:pt x="3674" y="2318"/>
                  </a:lnTo>
                  <a:lnTo>
                    <a:pt x="3643" y="2427"/>
                  </a:lnTo>
                  <a:lnTo>
                    <a:pt x="3605" y="2532"/>
                  </a:lnTo>
                  <a:lnTo>
                    <a:pt x="3561" y="2635"/>
                  </a:lnTo>
                  <a:lnTo>
                    <a:pt x="3512" y="2734"/>
                  </a:lnTo>
                  <a:lnTo>
                    <a:pt x="3457" y="2830"/>
                  </a:lnTo>
                  <a:lnTo>
                    <a:pt x="3396" y="2923"/>
                  </a:lnTo>
                  <a:lnTo>
                    <a:pt x="3330" y="3011"/>
                  </a:lnTo>
                  <a:lnTo>
                    <a:pt x="3260" y="3094"/>
                  </a:lnTo>
                  <a:lnTo>
                    <a:pt x="3184" y="3175"/>
                  </a:lnTo>
                  <a:lnTo>
                    <a:pt x="3104" y="3250"/>
                  </a:lnTo>
                  <a:lnTo>
                    <a:pt x="3019" y="3321"/>
                  </a:lnTo>
                  <a:lnTo>
                    <a:pt x="2930" y="3386"/>
                  </a:lnTo>
                  <a:lnTo>
                    <a:pt x="2838" y="3447"/>
                  </a:lnTo>
                  <a:lnTo>
                    <a:pt x="2742" y="3502"/>
                  </a:lnTo>
                  <a:lnTo>
                    <a:pt x="2642" y="3551"/>
                  </a:lnTo>
                  <a:lnTo>
                    <a:pt x="2539" y="3595"/>
                  </a:lnTo>
                  <a:lnTo>
                    <a:pt x="2433" y="3632"/>
                  </a:lnTo>
                  <a:lnTo>
                    <a:pt x="2325" y="3664"/>
                  </a:lnTo>
                  <a:lnTo>
                    <a:pt x="2213" y="3688"/>
                  </a:lnTo>
                  <a:lnTo>
                    <a:pt x="2100" y="3706"/>
                  </a:lnTo>
                  <a:lnTo>
                    <a:pt x="1983" y="3716"/>
                  </a:lnTo>
                  <a:lnTo>
                    <a:pt x="1865" y="3720"/>
                  </a:lnTo>
                  <a:lnTo>
                    <a:pt x="1748" y="3716"/>
                  </a:lnTo>
                  <a:lnTo>
                    <a:pt x="1632" y="3706"/>
                  </a:lnTo>
                  <a:lnTo>
                    <a:pt x="1518" y="3688"/>
                  </a:lnTo>
                  <a:lnTo>
                    <a:pt x="1407" y="3664"/>
                  </a:lnTo>
                  <a:lnTo>
                    <a:pt x="1297" y="3632"/>
                  </a:lnTo>
                  <a:lnTo>
                    <a:pt x="1192" y="3595"/>
                  </a:lnTo>
                  <a:lnTo>
                    <a:pt x="1089" y="3551"/>
                  </a:lnTo>
                  <a:lnTo>
                    <a:pt x="989" y="3502"/>
                  </a:lnTo>
                  <a:lnTo>
                    <a:pt x="893" y="3447"/>
                  </a:lnTo>
                  <a:lnTo>
                    <a:pt x="800" y="3386"/>
                  </a:lnTo>
                  <a:lnTo>
                    <a:pt x="711" y="3321"/>
                  </a:lnTo>
                  <a:lnTo>
                    <a:pt x="627" y="3250"/>
                  </a:lnTo>
                  <a:lnTo>
                    <a:pt x="547" y="3175"/>
                  </a:lnTo>
                  <a:lnTo>
                    <a:pt x="471" y="3094"/>
                  </a:lnTo>
                  <a:lnTo>
                    <a:pt x="400" y="3011"/>
                  </a:lnTo>
                  <a:lnTo>
                    <a:pt x="334" y="2923"/>
                  </a:lnTo>
                  <a:lnTo>
                    <a:pt x="274" y="2830"/>
                  </a:lnTo>
                  <a:lnTo>
                    <a:pt x="218" y="2734"/>
                  </a:lnTo>
                  <a:lnTo>
                    <a:pt x="169" y="2635"/>
                  </a:lnTo>
                  <a:lnTo>
                    <a:pt x="125" y="2532"/>
                  </a:lnTo>
                  <a:lnTo>
                    <a:pt x="88" y="2427"/>
                  </a:lnTo>
                  <a:lnTo>
                    <a:pt x="57" y="2318"/>
                  </a:lnTo>
                  <a:lnTo>
                    <a:pt x="32" y="2207"/>
                  </a:lnTo>
                  <a:lnTo>
                    <a:pt x="15" y="2093"/>
                  </a:lnTo>
                  <a:lnTo>
                    <a:pt x="3" y="1978"/>
                  </a:lnTo>
                  <a:lnTo>
                    <a:pt x="0" y="1861"/>
                  </a:lnTo>
                  <a:lnTo>
                    <a:pt x="3" y="1743"/>
                  </a:lnTo>
                  <a:lnTo>
                    <a:pt x="15" y="1627"/>
                  </a:lnTo>
                  <a:lnTo>
                    <a:pt x="32" y="1514"/>
                  </a:lnTo>
                  <a:lnTo>
                    <a:pt x="57" y="1404"/>
                  </a:lnTo>
                  <a:lnTo>
                    <a:pt x="88" y="1295"/>
                  </a:lnTo>
                  <a:lnTo>
                    <a:pt x="125" y="1189"/>
                  </a:lnTo>
                  <a:lnTo>
                    <a:pt x="169" y="1086"/>
                  </a:lnTo>
                  <a:lnTo>
                    <a:pt x="218" y="987"/>
                  </a:lnTo>
                  <a:lnTo>
                    <a:pt x="274" y="890"/>
                  </a:lnTo>
                  <a:lnTo>
                    <a:pt x="334" y="799"/>
                  </a:lnTo>
                  <a:lnTo>
                    <a:pt x="400" y="711"/>
                  </a:lnTo>
                  <a:lnTo>
                    <a:pt x="471" y="626"/>
                  </a:lnTo>
                  <a:lnTo>
                    <a:pt x="547" y="546"/>
                  </a:lnTo>
                  <a:lnTo>
                    <a:pt x="627" y="471"/>
                  </a:lnTo>
                  <a:lnTo>
                    <a:pt x="711" y="400"/>
                  </a:lnTo>
                  <a:lnTo>
                    <a:pt x="800" y="335"/>
                  </a:lnTo>
                  <a:lnTo>
                    <a:pt x="893" y="274"/>
                  </a:lnTo>
                  <a:lnTo>
                    <a:pt x="989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7" y="89"/>
                  </a:lnTo>
                  <a:lnTo>
                    <a:pt x="1407" y="58"/>
                  </a:lnTo>
                  <a:lnTo>
                    <a:pt x="1518" y="34"/>
                  </a:lnTo>
                  <a:lnTo>
                    <a:pt x="1632" y="15"/>
                  </a:lnTo>
                  <a:lnTo>
                    <a:pt x="1748" y="5"/>
                  </a:lnTo>
                  <a:lnTo>
                    <a:pt x="18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8"/>
            <p:cNvSpPr>
              <a:spLocks/>
            </p:cNvSpPr>
            <p:nvPr/>
          </p:nvSpPr>
          <p:spPr bwMode="auto">
            <a:xfrm>
              <a:off x="437" y="673"/>
              <a:ext cx="217" cy="244"/>
            </a:xfrm>
            <a:custGeom>
              <a:avLst/>
              <a:gdLst>
                <a:gd name="T0" fmla="*/ 153 w 1298"/>
                <a:gd name="T1" fmla="*/ 0 h 1464"/>
                <a:gd name="T2" fmla="*/ 184 w 1298"/>
                <a:gd name="T3" fmla="*/ 4 h 1464"/>
                <a:gd name="T4" fmla="*/ 212 w 1298"/>
                <a:gd name="T5" fmla="*/ 12 h 1464"/>
                <a:gd name="T6" fmla="*/ 239 w 1298"/>
                <a:gd name="T7" fmla="*/ 27 h 1464"/>
                <a:gd name="T8" fmla="*/ 262 w 1298"/>
                <a:gd name="T9" fmla="*/ 45 h 1464"/>
                <a:gd name="T10" fmla="*/ 280 w 1298"/>
                <a:gd name="T11" fmla="*/ 68 h 1464"/>
                <a:gd name="T12" fmla="*/ 294 w 1298"/>
                <a:gd name="T13" fmla="*/ 93 h 1464"/>
                <a:gd name="T14" fmla="*/ 303 w 1298"/>
                <a:gd name="T15" fmla="*/ 123 h 1464"/>
                <a:gd name="T16" fmla="*/ 307 w 1298"/>
                <a:gd name="T17" fmla="*/ 153 h 1464"/>
                <a:gd name="T18" fmla="*/ 307 w 1298"/>
                <a:gd name="T19" fmla="*/ 1158 h 1464"/>
                <a:gd name="T20" fmla="*/ 1144 w 1298"/>
                <a:gd name="T21" fmla="*/ 1158 h 1464"/>
                <a:gd name="T22" fmla="*/ 1175 w 1298"/>
                <a:gd name="T23" fmla="*/ 1161 h 1464"/>
                <a:gd name="T24" fmla="*/ 1204 w 1298"/>
                <a:gd name="T25" fmla="*/ 1170 h 1464"/>
                <a:gd name="T26" fmla="*/ 1230 w 1298"/>
                <a:gd name="T27" fmla="*/ 1185 h 1464"/>
                <a:gd name="T28" fmla="*/ 1253 w 1298"/>
                <a:gd name="T29" fmla="*/ 1203 h 1464"/>
                <a:gd name="T30" fmla="*/ 1272 w 1298"/>
                <a:gd name="T31" fmla="*/ 1226 h 1464"/>
                <a:gd name="T32" fmla="*/ 1287 w 1298"/>
                <a:gd name="T33" fmla="*/ 1251 h 1464"/>
                <a:gd name="T34" fmla="*/ 1295 w 1298"/>
                <a:gd name="T35" fmla="*/ 1280 h 1464"/>
                <a:gd name="T36" fmla="*/ 1298 w 1298"/>
                <a:gd name="T37" fmla="*/ 1311 h 1464"/>
                <a:gd name="T38" fmla="*/ 1295 w 1298"/>
                <a:gd name="T39" fmla="*/ 1342 h 1464"/>
                <a:gd name="T40" fmla="*/ 1287 w 1298"/>
                <a:gd name="T41" fmla="*/ 1370 h 1464"/>
                <a:gd name="T42" fmla="*/ 1272 w 1298"/>
                <a:gd name="T43" fmla="*/ 1397 h 1464"/>
                <a:gd name="T44" fmla="*/ 1253 w 1298"/>
                <a:gd name="T45" fmla="*/ 1420 h 1464"/>
                <a:gd name="T46" fmla="*/ 1230 w 1298"/>
                <a:gd name="T47" fmla="*/ 1438 h 1464"/>
                <a:gd name="T48" fmla="*/ 1204 w 1298"/>
                <a:gd name="T49" fmla="*/ 1452 h 1464"/>
                <a:gd name="T50" fmla="*/ 1175 w 1298"/>
                <a:gd name="T51" fmla="*/ 1461 h 1464"/>
                <a:gd name="T52" fmla="*/ 1144 w 1298"/>
                <a:gd name="T53" fmla="*/ 1464 h 1464"/>
                <a:gd name="T54" fmla="*/ 153 w 1298"/>
                <a:gd name="T55" fmla="*/ 1464 h 1464"/>
                <a:gd name="T56" fmla="*/ 122 w 1298"/>
                <a:gd name="T57" fmla="*/ 1461 h 1464"/>
                <a:gd name="T58" fmla="*/ 93 w 1298"/>
                <a:gd name="T59" fmla="*/ 1452 h 1464"/>
                <a:gd name="T60" fmla="*/ 66 w 1298"/>
                <a:gd name="T61" fmla="*/ 1438 h 1464"/>
                <a:gd name="T62" fmla="*/ 45 w 1298"/>
                <a:gd name="T63" fmla="*/ 1420 h 1464"/>
                <a:gd name="T64" fmla="*/ 25 w 1298"/>
                <a:gd name="T65" fmla="*/ 1397 h 1464"/>
                <a:gd name="T66" fmla="*/ 11 w 1298"/>
                <a:gd name="T67" fmla="*/ 1370 h 1464"/>
                <a:gd name="T68" fmla="*/ 2 w 1298"/>
                <a:gd name="T69" fmla="*/ 1342 h 1464"/>
                <a:gd name="T70" fmla="*/ 0 w 1298"/>
                <a:gd name="T71" fmla="*/ 1311 h 1464"/>
                <a:gd name="T72" fmla="*/ 0 w 1298"/>
                <a:gd name="T73" fmla="*/ 153 h 1464"/>
                <a:gd name="T74" fmla="*/ 2 w 1298"/>
                <a:gd name="T75" fmla="*/ 123 h 1464"/>
                <a:gd name="T76" fmla="*/ 11 w 1298"/>
                <a:gd name="T77" fmla="*/ 93 h 1464"/>
                <a:gd name="T78" fmla="*/ 25 w 1298"/>
                <a:gd name="T79" fmla="*/ 68 h 1464"/>
                <a:gd name="T80" fmla="*/ 45 w 1298"/>
                <a:gd name="T81" fmla="*/ 45 h 1464"/>
                <a:gd name="T82" fmla="*/ 66 w 1298"/>
                <a:gd name="T83" fmla="*/ 27 h 1464"/>
                <a:gd name="T84" fmla="*/ 93 w 1298"/>
                <a:gd name="T85" fmla="*/ 12 h 1464"/>
                <a:gd name="T86" fmla="*/ 122 w 1298"/>
                <a:gd name="T87" fmla="*/ 4 h 1464"/>
                <a:gd name="T88" fmla="*/ 153 w 1298"/>
                <a:gd name="T8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8" h="1464">
                  <a:moveTo>
                    <a:pt x="153" y="0"/>
                  </a:moveTo>
                  <a:lnTo>
                    <a:pt x="184" y="4"/>
                  </a:lnTo>
                  <a:lnTo>
                    <a:pt x="212" y="12"/>
                  </a:lnTo>
                  <a:lnTo>
                    <a:pt x="239" y="27"/>
                  </a:lnTo>
                  <a:lnTo>
                    <a:pt x="262" y="45"/>
                  </a:lnTo>
                  <a:lnTo>
                    <a:pt x="280" y="68"/>
                  </a:lnTo>
                  <a:lnTo>
                    <a:pt x="294" y="93"/>
                  </a:lnTo>
                  <a:lnTo>
                    <a:pt x="303" y="123"/>
                  </a:lnTo>
                  <a:lnTo>
                    <a:pt x="307" y="153"/>
                  </a:lnTo>
                  <a:lnTo>
                    <a:pt x="307" y="1158"/>
                  </a:lnTo>
                  <a:lnTo>
                    <a:pt x="1144" y="1158"/>
                  </a:lnTo>
                  <a:lnTo>
                    <a:pt x="1175" y="1161"/>
                  </a:lnTo>
                  <a:lnTo>
                    <a:pt x="1204" y="1170"/>
                  </a:lnTo>
                  <a:lnTo>
                    <a:pt x="1230" y="1185"/>
                  </a:lnTo>
                  <a:lnTo>
                    <a:pt x="1253" y="1203"/>
                  </a:lnTo>
                  <a:lnTo>
                    <a:pt x="1272" y="1226"/>
                  </a:lnTo>
                  <a:lnTo>
                    <a:pt x="1287" y="1251"/>
                  </a:lnTo>
                  <a:lnTo>
                    <a:pt x="1295" y="1280"/>
                  </a:lnTo>
                  <a:lnTo>
                    <a:pt x="1298" y="1311"/>
                  </a:lnTo>
                  <a:lnTo>
                    <a:pt x="1295" y="1342"/>
                  </a:lnTo>
                  <a:lnTo>
                    <a:pt x="1287" y="1370"/>
                  </a:lnTo>
                  <a:lnTo>
                    <a:pt x="1272" y="1397"/>
                  </a:lnTo>
                  <a:lnTo>
                    <a:pt x="1253" y="1420"/>
                  </a:lnTo>
                  <a:lnTo>
                    <a:pt x="1230" y="1438"/>
                  </a:lnTo>
                  <a:lnTo>
                    <a:pt x="1204" y="1452"/>
                  </a:lnTo>
                  <a:lnTo>
                    <a:pt x="1175" y="1461"/>
                  </a:lnTo>
                  <a:lnTo>
                    <a:pt x="1144" y="1464"/>
                  </a:lnTo>
                  <a:lnTo>
                    <a:pt x="153" y="1464"/>
                  </a:lnTo>
                  <a:lnTo>
                    <a:pt x="122" y="1461"/>
                  </a:lnTo>
                  <a:lnTo>
                    <a:pt x="93" y="1452"/>
                  </a:lnTo>
                  <a:lnTo>
                    <a:pt x="66" y="1438"/>
                  </a:lnTo>
                  <a:lnTo>
                    <a:pt x="45" y="1420"/>
                  </a:lnTo>
                  <a:lnTo>
                    <a:pt x="25" y="1397"/>
                  </a:lnTo>
                  <a:lnTo>
                    <a:pt x="11" y="1370"/>
                  </a:lnTo>
                  <a:lnTo>
                    <a:pt x="2" y="1342"/>
                  </a:lnTo>
                  <a:lnTo>
                    <a:pt x="0" y="1311"/>
                  </a:lnTo>
                  <a:lnTo>
                    <a:pt x="0" y="153"/>
                  </a:lnTo>
                  <a:lnTo>
                    <a:pt x="2" y="123"/>
                  </a:lnTo>
                  <a:lnTo>
                    <a:pt x="11" y="93"/>
                  </a:lnTo>
                  <a:lnTo>
                    <a:pt x="25" y="68"/>
                  </a:lnTo>
                  <a:lnTo>
                    <a:pt x="45" y="45"/>
                  </a:lnTo>
                  <a:lnTo>
                    <a:pt x="66" y="27"/>
                  </a:lnTo>
                  <a:lnTo>
                    <a:pt x="93" y="12"/>
                  </a:lnTo>
                  <a:lnTo>
                    <a:pt x="122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" name="Freeform 23"/>
          <p:cNvSpPr>
            <a:spLocks noEditPoints="1"/>
          </p:cNvSpPr>
          <p:nvPr/>
        </p:nvSpPr>
        <p:spPr bwMode="auto">
          <a:xfrm>
            <a:off x="6506192" y="2915466"/>
            <a:ext cx="401897" cy="457200"/>
          </a:xfrm>
          <a:custGeom>
            <a:avLst/>
            <a:gdLst>
              <a:gd name="T0" fmla="*/ 1320 w 2705"/>
              <a:gd name="T1" fmla="*/ 1965 h 3516"/>
              <a:gd name="T2" fmla="*/ 1206 w 2705"/>
              <a:gd name="T3" fmla="*/ 1996 h 3516"/>
              <a:gd name="T4" fmla="*/ 1115 w 2705"/>
              <a:gd name="T5" fmla="*/ 2071 h 3516"/>
              <a:gd name="T6" fmla="*/ 1061 w 2705"/>
              <a:gd name="T7" fmla="*/ 2177 h 3516"/>
              <a:gd name="T8" fmla="*/ 1051 w 2705"/>
              <a:gd name="T9" fmla="*/ 2298 h 3516"/>
              <a:gd name="T10" fmla="*/ 1089 w 2705"/>
              <a:gd name="T11" fmla="*/ 2406 h 3516"/>
              <a:gd name="T12" fmla="*/ 1135 w 2705"/>
              <a:gd name="T13" fmla="*/ 2952 h 3516"/>
              <a:gd name="T14" fmla="*/ 1157 w 2705"/>
              <a:gd name="T15" fmla="*/ 3016 h 3516"/>
              <a:gd name="T16" fmla="*/ 1214 w 2705"/>
              <a:gd name="T17" fmla="*/ 3052 h 3516"/>
              <a:gd name="T18" fmla="*/ 1490 w 2705"/>
              <a:gd name="T19" fmla="*/ 3052 h 3516"/>
              <a:gd name="T20" fmla="*/ 1547 w 2705"/>
              <a:gd name="T21" fmla="*/ 3016 h 3516"/>
              <a:gd name="T22" fmla="*/ 1570 w 2705"/>
              <a:gd name="T23" fmla="*/ 2952 h 3516"/>
              <a:gd name="T24" fmla="*/ 1616 w 2705"/>
              <a:gd name="T25" fmla="*/ 2406 h 3516"/>
              <a:gd name="T26" fmla="*/ 1653 w 2705"/>
              <a:gd name="T27" fmla="*/ 2298 h 3516"/>
              <a:gd name="T28" fmla="*/ 1643 w 2705"/>
              <a:gd name="T29" fmla="*/ 2177 h 3516"/>
              <a:gd name="T30" fmla="*/ 1590 w 2705"/>
              <a:gd name="T31" fmla="*/ 2071 h 3516"/>
              <a:gd name="T32" fmla="*/ 1499 w 2705"/>
              <a:gd name="T33" fmla="*/ 1996 h 3516"/>
              <a:gd name="T34" fmla="*/ 1384 w 2705"/>
              <a:gd name="T35" fmla="*/ 1965 h 3516"/>
              <a:gd name="T36" fmla="*/ 1352 w 2705"/>
              <a:gd name="T37" fmla="*/ 454 h 3516"/>
              <a:gd name="T38" fmla="*/ 1163 w 2705"/>
              <a:gd name="T39" fmla="*/ 484 h 3516"/>
              <a:gd name="T40" fmla="*/ 995 w 2705"/>
              <a:gd name="T41" fmla="*/ 565 h 3516"/>
              <a:gd name="T42" fmla="*/ 859 w 2705"/>
              <a:gd name="T43" fmla="*/ 690 h 3516"/>
              <a:gd name="T44" fmla="*/ 762 w 2705"/>
              <a:gd name="T45" fmla="*/ 850 h 3516"/>
              <a:gd name="T46" fmla="*/ 715 w 2705"/>
              <a:gd name="T47" fmla="*/ 1034 h 3516"/>
              <a:gd name="T48" fmla="*/ 1993 w 2705"/>
              <a:gd name="T49" fmla="*/ 1420 h 3516"/>
              <a:gd name="T50" fmla="*/ 1979 w 2705"/>
              <a:gd name="T51" fmla="*/ 971 h 3516"/>
              <a:gd name="T52" fmla="*/ 1914 w 2705"/>
              <a:gd name="T53" fmla="*/ 793 h 3516"/>
              <a:gd name="T54" fmla="*/ 1804 w 2705"/>
              <a:gd name="T55" fmla="*/ 644 h 3516"/>
              <a:gd name="T56" fmla="*/ 1657 w 2705"/>
              <a:gd name="T57" fmla="*/ 533 h 3516"/>
              <a:gd name="T58" fmla="*/ 1481 w 2705"/>
              <a:gd name="T59" fmla="*/ 468 h 3516"/>
              <a:gd name="T60" fmla="*/ 1351 w 2705"/>
              <a:gd name="T61" fmla="*/ 0 h 3516"/>
              <a:gd name="T62" fmla="*/ 1384 w 2705"/>
              <a:gd name="T63" fmla="*/ 0 h 3516"/>
              <a:gd name="T64" fmla="*/ 1628 w 2705"/>
              <a:gd name="T65" fmla="*/ 34 h 3516"/>
              <a:gd name="T66" fmla="*/ 1852 w 2705"/>
              <a:gd name="T67" fmla="*/ 119 h 3516"/>
              <a:gd name="T68" fmla="*/ 2048 w 2705"/>
              <a:gd name="T69" fmla="*/ 251 h 3516"/>
              <a:gd name="T70" fmla="*/ 2212 w 2705"/>
              <a:gd name="T71" fmla="*/ 422 h 3516"/>
              <a:gd name="T72" fmla="*/ 2337 w 2705"/>
              <a:gd name="T73" fmla="*/ 624 h 3516"/>
              <a:gd name="T74" fmla="*/ 2417 w 2705"/>
              <a:gd name="T75" fmla="*/ 853 h 3516"/>
              <a:gd name="T76" fmla="*/ 2444 w 2705"/>
              <a:gd name="T77" fmla="*/ 1100 h 3516"/>
              <a:gd name="T78" fmla="*/ 2544 w 2705"/>
              <a:gd name="T79" fmla="*/ 1423 h 3516"/>
              <a:gd name="T80" fmla="*/ 2625 w 2705"/>
              <a:gd name="T81" fmla="*/ 1467 h 3516"/>
              <a:gd name="T82" fmla="*/ 2683 w 2705"/>
              <a:gd name="T83" fmla="*/ 1551 h 3516"/>
              <a:gd name="T84" fmla="*/ 2705 w 2705"/>
              <a:gd name="T85" fmla="*/ 1664 h 3516"/>
              <a:gd name="T86" fmla="*/ 2695 w 2705"/>
              <a:gd name="T87" fmla="*/ 3349 h 3516"/>
              <a:gd name="T88" fmla="*/ 2648 w 2705"/>
              <a:gd name="T89" fmla="*/ 3444 h 3516"/>
              <a:gd name="T90" fmla="*/ 2573 w 2705"/>
              <a:gd name="T91" fmla="*/ 3504 h 3516"/>
              <a:gd name="T92" fmla="*/ 192 w 2705"/>
              <a:gd name="T93" fmla="*/ 3516 h 3516"/>
              <a:gd name="T94" fmla="*/ 104 w 2705"/>
              <a:gd name="T95" fmla="*/ 3489 h 3516"/>
              <a:gd name="T96" fmla="*/ 37 w 2705"/>
              <a:gd name="T97" fmla="*/ 3416 h 3516"/>
              <a:gd name="T98" fmla="*/ 2 w 2705"/>
              <a:gd name="T99" fmla="*/ 3311 h 3516"/>
              <a:gd name="T100" fmla="*/ 2 w 2705"/>
              <a:gd name="T101" fmla="*/ 1624 h 3516"/>
              <a:gd name="T102" fmla="*/ 37 w 2705"/>
              <a:gd name="T103" fmla="*/ 1520 h 3516"/>
              <a:gd name="T104" fmla="*/ 104 w 2705"/>
              <a:gd name="T105" fmla="*/ 1448 h 3516"/>
              <a:gd name="T106" fmla="*/ 192 w 2705"/>
              <a:gd name="T107" fmla="*/ 1420 h 3516"/>
              <a:gd name="T108" fmla="*/ 263 w 2705"/>
              <a:gd name="T109" fmla="*/ 1015 h 3516"/>
              <a:gd name="T110" fmla="*/ 309 w 2705"/>
              <a:gd name="T111" fmla="*/ 774 h 3516"/>
              <a:gd name="T112" fmla="*/ 405 w 2705"/>
              <a:gd name="T113" fmla="*/ 553 h 3516"/>
              <a:gd name="T114" fmla="*/ 543 w 2705"/>
              <a:gd name="T115" fmla="*/ 361 h 3516"/>
              <a:gd name="T116" fmla="*/ 718 w 2705"/>
              <a:gd name="T117" fmla="*/ 203 h 3516"/>
              <a:gd name="T118" fmla="*/ 924 w 2705"/>
              <a:gd name="T119" fmla="*/ 86 h 3516"/>
              <a:gd name="T120" fmla="*/ 1155 w 2705"/>
              <a:gd name="T121" fmla="*/ 16 h 3516"/>
              <a:gd name="T122" fmla="*/ 1335 w 2705"/>
              <a:gd name="T123" fmla="*/ 0 h 3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05" h="3516">
                <a:moveTo>
                  <a:pt x="1352" y="1965"/>
                </a:moveTo>
                <a:lnTo>
                  <a:pt x="1335" y="1965"/>
                </a:lnTo>
                <a:lnTo>
                  <a:pt x="1320" y="1965"/>
                </a:lnTo>
                <a:lnTo>
                  <a:pt x="1279" y="1970"/>
                </a:lnTo>
                <a:lnTo>
                  <a:pt x="1241" y="1980"/>
                </a:lnTo>
                <a:lnTo>
                  <a:pt x="1206" y="1996"/>
                </a:lnTo>
                <a:lnTo>
                  <a:pt x="1171" y="2017"/>
                </a:lnTo>
                <a:lnTo>
                  <a:pt x="1141" y="2042"/>
                </a:lnTo>
                <a:lnTo>
                  <a:pt x="1115" y="2071"/>
                </a:lnTo>
                <a:lnTo>
                  <a:pt x="1092" y="2103"/>
                </a:lnTo>
                <a:lnTo>
                  <a:pt x="1074" y="2139"/>
                </a:lnTo>
                <a:lnTo>
                  <a:pt x="1061" y="2177"/>
                </a:lnTo>
                <a:lnTo>
                  <a:pt x="1052" y="2217"/>
                </a:lnTo>
                <a:lnTo>
                  <a:pt x="1049" y="2258"/>
                </a:lnTo>
                <a:lnTo>
                  <a:pt x="1051" y="2298"/>
                </a:lnTo>
                <a:lnTo>
                  <a:pt x="1060" y="2337"/>
                </a:lnTo>
                <a:lnTo>
                  <a:pt x="1072" y="2373"/>
                </a:lnTo>
                <a:lnTo>
                  <a:pt x="1089" y="2406"/>
                </a:lnTo>
                <a:lnTo>
                  <a:pt x="1109" y="2438"/>
                </a:lnTo>
                <a:lnTo>
                  <a:pt x="1135" y="2466"/>
                </a:lnTo>
                <a:lnTo>
                  <a:pt x="1135" y="2952"/>
                </a:lnTo>
                <a:lnTo>
                  <a:pt x="1137" y="2975"/>
                </a:lnTo>
                <a:lnTo>
                  <a:pt x="1146" y="2997"/>
                </a:lnTo>
                <a:lnTo>
                  <a:pt x="1157" y="3016"/>
                </a:lnTo>
                <a:lnTo>
                  <a:pt x="1173" y="3032"/>
                </a:lnTo>
                <a:lnTo>
                  <a:pt x="1193" y="3044"/>
                </a:lnTo>
                <a:lnTo>
                  <a:pt x="1214" y="3052"/>
                </a:lnTo>
                <a:lnTo>
                  <a:pt x="1238" y="3054"/>
                </a:lnTo>
                <a:lnTo>
                  <a:pt x="1467" y="3054"/>
                </a:lnTo>
                <a:lnTo>
                  <a:pt x="1490" y="3052"/>
                </a:lnTo>
                <a:lnTo>
                  <a:pt x="1512" y="3044"/>
                </a:lnTo>
                <a:lnTo>
                  <a:pt x="1531" y="3032"/>
                </a:lnTo>
                <a:lnTo>
                  <a:pt x="1547" y="3016"/>
                </a:lnTo>
                <a:lnTo>
                  <a:pt x="1559" y="2997"/>
                </a:lnTo>
                <a:lnTo>
                  <a:pt x="1566" y="2975"/>
                </a:lnTo>
                <a:lnTo>
                  <a:pt x="1570" y="2952"/>
                </a:lnTo>
                <a:lnTo>
                  <a:pt x="1570" y="2466"/>
                </a:lnTo>
                <a:lnTo>
                  <a:pt x="1594" y="2438"/>
                </a:lnTo>
                <a:lnTo>
                  <a:pt x="1616" y="2406"/>
                </a:lnTo>
                <a:lnTo>
                  <a:pt x="1633" y="2373"/>
                </a:lnTo>
                <a:lnTo>
                  <a:pt x="1645" y="2337"/>
                </a:lnTo>
                <a:lnTo>
                  <a:pt x="1653" y="2298"/>
                </a:lnTo>
                <a:lnTo>
                  <a:pt x="1655" y="2258"/>
                </a:lnTo>
                <a:lnTo>
                  <a:pt x="1652" y="2217"/>
                </a:lnTo>
                <a:lnTo>
                  <a:pt x="1643" y="2177"/>
                </a:lnTo>
                <a:lnTo>
                  <a:pt x="1631" y="2139"/>
                </a:lnTo>
                <a:lnTo>
                  <a:pt x="1612" y="2103"/>
                </a:lnTo>
                <a:lnTo>
                  <a:pt x="1590" y="2071"/>
                </a:lnTo>
                <a:lnTo>
                  <a:pt x="1563" y="2042"/>
                </a:lnTo>
                <a:lnTo>
                  <a:pt x="1533" y="2017"/>
                </a:lnTo>
                <a:lnTo>
                  <a:pt x="1499" y="1996"/>
                </a:lnTo>
                <a:lnTo>
                  <a:pt x="1464" y="1980"/>
                </a:lnTo>
                <a:lnTo>
                  <a:pt x="1425" y="1970"/>
                </a:lnTo>
                <a:lnTo>
                  <a:pt x="1384" y="1965"/>
                </a:lnTo>
                <a:lnTo>
                  <a:pt x="1369" y="1965"/>
                </a:lnTo>
                <a:lnTo>
                  <a:pt x="1352" y="1965"/>
                </a:lnTo>
                <a:close/>
                <a:moveTo>
                  <a:pt x="1352" y="454"/>
                </a:moveTo>
                <a:lnTo>
                  <a:pt x="1287" y="458"/>
                </a:lnTo>
                <a:lnTo>
                  <a:pt x="1224" y="468"/>
                </a:lnTo>
                <a:lnTo>
                  <a:pt x="1163" y="484"/>
                </a:lnTo>
                <a:lnTo>
                  <a:pt x="1104" y="505"/>
                </a:lnTo>
                <a:lnTo>
                  <a:pt x="1047" y="533"/>
                </a:lnTo>
                <a:lnTo>
                  <a:pt x="995" y="565"/>
                </a:lnTo>
                <a:lnTo>
                  <a:pt x="945" y="603"/>
                </a:lnTo>
                <a:lnTo>
                  <a:pt x="900" y="644"/>
                </a:lnTo>
                <a:lnTo>
                  <a:pt x="859" y="690"/>
                </a:lnTo>
                <a:lnTo>
                  <a:pt x="822" y="741"/>
                </a:lnTo>
                <a:lnTo>
                  <a:pt x="790" y="793"/>
                </a:lnTo>
                <a:lnTo>
                  <a:pt x="762" y="850"/>
                </a:lnTo>
                <a:lnTo>
                  <a:pt x="741" y="909"/>
                </a:lnTo>
                <a:lnTo>
                  <a:pt x="725" y="971"/>
                </a:lnTo>
                <a:lnTo>
                  <a:pt x="715" y="1034"/>
                </a:lnTo>
                <a:lnTo>
                  <a:pt x="712" y="1100"/>
                </a:lnTo>
                <a:lnTo>
                  <a:pt x="712" y="1420"/>
                </a:lnTo>
                <a:lnTo>
                  <a:pt x="1993" y="1420"/>
                </a:lnTo>
                <a:lnTo>
                  <a:pt x="1993" y="1100"/>
                </a:lnTo>
                <a:lnTo>
                  <a:pt x="1989" y="1034"/>
                </a:lnTo>
                <a:lnTo>
                  <a:pt x="1979" y="971"/>
                </a:lnTo>
                <a:lnTo>
                  <a:pt x="1964" y="909"/>
                </a:lnTo>
                <a:lnTo>
                  <a:pt x="1942" y="850"/>
                </a:lnTo>
                <a:lnTo>
                  <a:pt x="1914" y="793"/>
                </a:lnTo>
                <a:lnTo>
                  <a:pt x="1882" y="741"/>
                </a:lnTo>
                <a:lnTo>
                  <a:pt x="1846" y="690"/>
                </a:lnTo>
                <a:lnTo>
                  <a:pt x="1804" y="644"/>
                </a:lnTo>
                <a:lnTo>
                  <a:pt x="1759" y="603"/>
                </a:lnTo>
                <a:lnTo>
                  <a:pt x="1710" y="565"/>
                </a:lnTo>
                <a:lnTo>
                  <a:pt x="1657" y="533"/>
                </a:lnTo>
                <a:lnTo>
                  <a:pt x="1601" y="505"/>
                </a:lnTo>
                <a:lnTo>
                  <a:pt x="1542" y="484"/>
                </a:lnTo>
                <a:lnTo>
                  <a:pt x="1481" y="468"/>
                </a:lnTo>
                <a:lnTo>
                  <a:pt x="1418" y="458"/>
                </a:lnTo>
                <a:lnTo>
                  <a:pt x="1352" y="454"/>
                </a:lnTo>
                <a:close/>
                <a:moveTo>
                  <a:pt x="1351" y="0"/>
                </a:moveTo>
                <a:lnTo>
                  <a:pt x="1353" y="0"/>
                </a:lnTo>
                <a:lnTo>
                  <a:pt x="1369" y="0"/>
                </a:lnTo>
                <a:lnTo>
                  <a:pt x="1384" y="0"/>
                </a:lnTo>
                <a:lnTo>
                  <a:pt x="1468" y="6"/>
                </a:lnTo>
                <a:lnTo>
                  <a:pt x="1549" y="16"/>
                </a:lnTo>
                <a:lnTo>
                  <a:pt x="1628" y="34"/>
                </a:lnTo>
                <a:lnTo>
                  <a:pt x="1706" y="57"/>
                </a:lnTo>
                <a:lnTo>
                  <a:pt x="1781" y="86"/>
                </a:lnTo>
                <a:lnTo>
                  <a:pt x="1852" y="119"/>
                </a:lnTo>
                <a:lnTo>
                  <a:pt x="1921" y="159"/>
                </a:lnTo>
                <a:lnTo>
                  <a:pt x="1986" y="203"/>
                </a:lnTo>
                <a:lnTo>
                  <a:pt x="2048" y="251"/>
                </a:lnTo>
                <a:lnTo>
                  <a:pt x="2107" y="304"/>
                </a:lnTo>
                <a:lnTo>
                  <a:pt x="2162" y="361"/>
                </a:lnTo>
                <a:lnTo>
                  <a:pt x="2212" y="422"/>
                </a:lnTo>
                <a:lnTo>
                  <a:pt x="2258" y="486"/>
                </a:lnTo>
                <a:lnTo>
                  <a:pt x="2300" y="553"/>
                </a:lnTo>
                <a:lnTo>
                  <a:pt x="2337" y="624"/>
                </a:lnTo>
                <a:lnTo>
                  <a:pt x="2368" y="698"/>
                </a:lnTo>
                <a:lnTo>
                  <a:pt x="2395" y="774"/>
                </a:lnTo>
                <a:lnTo>
                  <a:pt x="2417" y="853"/>
                </a:lnTo>
                <a:lnTo>
                  <a:pt x="2432" y="933"/>
                </a:lnTo>
                <a:lnTo>
                  <a:pt x="2441" y="1015"/>
                </a:lnTo>
                <a:lnTo>
                  <a:pt x="2444" y="1100"/>
                </a:lnTo>
                <a:lnTo>
                  <a:pt x="2444" y="1420"/>
                </a:lnTo>
                <a:lnTo>
                  <a:pt x="2513" y="1420"/>
                </a:lnTo>
                <a:lnTo>
                  <a:pt x="2544" y="1423"/>
                </a:lnTo>
                <a:lnTo>
                  <a:pt x="2573" y="1433"/>
                </a:lnTo>
                <a:lnTo>
                  <a:pt x="2601" y="1448"/>
                </a:lnTo>
                <a:lnTo>
                  <a:pt x="2625" y="1467"/>
                </a:lnTo>
                <a:lnTo>
                  <a:pt x="2648" y="1492"/>
                </a:lnTo>
                <a:lnTo>
                  <a:pt x="2667" y="1520"/>
                </a:lnTo>
                <a:lnTo>
                  <a:pt x="2683" y="1551"/>
                </a:lnTo>
                <a:lnTo>
                  <a:pt x="2695" y="1587"/>
                </a:lnTo>
                <a:lnTo>
                  <a:pt x="2702" y="1624"/>
                </a:lnTo>
                <a:lnTo>
                  <a:pt x="2705" y="1664"/>
                </a:lnTo>
                <a:lnTo>
                  <a:pt x="2705" y="3271"/>
                </a:lnTo>
                <a:lnTo>
                  <a:pt x="2702" y="3311"/>
                </a:lnTo>
                <a:lnTo>
                  <a:pt x="2695" y="3349"/>
                </a:lnTo>
                <a:lnTo>
                  <a:pt x="2683" y="3384"/>
                </a:lnTo>
                <a:lnTo>
                  <a:pt x="2667" y="3416"/>
                </a:lnTo>
                <a:lnTo>
                  <a:pt x="2648" y="3444"/>
                </a:lnTo>
                <a:lnTo>
                  <a:pt x="2625" y="3468"/>
                </a:lnTo>
                <a:lnTo>
                  <a:pt x="2601" y="3489"/>
                </a:lnTo>
                <a:lnTo>
                  <a:pt x="2573" y="3504"/>
                </a:lnTo>
                <a:lnTo>
                  <a:pt x="2544" y="3513"/>
                </a:lnTo>
                <a:lnTo>
                  <a:pt x="2513" y="3516"/>
                </a:lnTo>
                <a:lnTo>
                  <a:pt x="192" y="3516"/>
                </a:lnTo>
                <a:lnTo>
                  <a:pt x="161" y="3513"/>
                </a:lnTo>
                <a:lnTo>
                  <a:pt x="132" y="3504"/>
                </a:lnTo>
                <a:lnTo>
                  <a:pt x="104" y="3489"/>
                </a:lnTo>
                <a:lnTo>
                  <a:pt x="78" y="3468"/>
                </a:lnTo>
                <a:lnTo>
                  <a:pt x="57" y="3444"/>
                </a:lnTo>
                <a:lnTo>
                  <a:pt x="37" y="3416"/>
                </a:lnTo>
                <a:lnTo>
                  <a:pt x="21" y="3384"/>
                </a:lnTo>
                <a:lnTo>
                  <a:pt x="10" y="3349"/>
                </a:lnTo>
                <a:lnTo>
                  <a:pt x="2" y="3311"/>
                </a:lnTo>
                <a:lnTo>
                  <a:pt x="0" y="3271"/>
                </a:lnTo>
                <a:lnTo>
                  <a:pt x="0" y="1664"/>
                </a:lnTo>
                <a:lnTo>
                  <a:pt x="2" y="1624"/>
                </a:lnTo>
                <a:lnTo>
                  <a:pt x="10" y="1587"/>
                </a:lnTo>
                <a:lnTo>
                  <a:pt x="21" y="1551"/>
                </a:lnTo>
                <a:lnTo>
                  <a:pt x="37" y="1520"/>
                </a:lnTo>
                <a:lnTo>
                  <a:pt x="57" y="1492"/>
                </a:lnTo>
                <a:lnTo>
                  <a:pt x="78" y="1467"/>
                </a:lnTo>
                <a:lnTo>
                  <a:pt x="104" y="1448"/>
                </a:lnTo>
                <a:lnTo>
                  <a:pt x="132" y="1433"/>
                </a:lnTo>
                <a:lnTo>
                  <a:pt x="161" y="1423"/>
                </a:lnTo>
                <a:lnTo>
                  <a:pt x="192" y="1420"/>
                </a:lnTo>
                <a:lnTo>
                  <a:pt x="260" y="1420"/>
                </a:lnTo>
                <a:lnTo>
                  <a:pt x="260" y="1100"/>
                </a:lnTo>
                <a:lnTo>
                  <a:pt x="263" y="1015"/>
                </a:lnTo>
                <a:lnTo>
                  <a:pt x="273" y="933"/>
                </a:lnTo>
                <a:lnTo>
                  <a:pt x="288" y="853"/>
                </a:lnTo>
                <a:lnTo>
                  <a:pt x="309" y="774"/>
                </a:lnTo>
                <a:lnTo>
                  <a:pt x="336" y="698"/>
                </a:lnTo>
                <a:lnTo>
                  <a:pt x="367" y="624"/>
                </a:lnTo>
                <a:lnTo>
                  <a:pt x="405" y="553"/>
                </a:lnTo>
                <a:lnTo>
                  <a:pt x="446" y="486"/>
                </a:lnTo>
                <a:lnTo>
                  <a:pt x="492" y="422"/>
                </a:lnTo>
                <a:lnTo>
                  <a:pt x="543" y="361"/>
                </a:lnTo>
                <a:lnTo>
                  <a:pt x="597" y="304"/>
                </a:lnTo>
                <a:lnTo>
                  <a:pt x="656" y="251"/>
                </a:lnTo>
                <a:lnTo>
                  <a:pt x="718" y="203"/>
                </a:lnTo>
                <a:lnTo>
                  <a:pt x="784" y="159"/>
                </a:lnTo>
                <a:lnTo>
                  <a:pt x="852" y="119"/>
                </a:lnTo>
                <a:lnTo>
                  <a:pt x="924" y="86"/>
                </a:lnTo>
                <a:lnTo>
                  <a:pt x="999" y="57"/>
                </a:lnTo>
                <a:lnTo>
                  <a:pt x="1076" y="34"/>
                </a:lnTo>
                <a:lnTo>
                  <a:pt x="1155" y="16"/>
                </a:lnTo>
                <a:lnTo>
                  <a:pt x="1237" y="6"/>
                </a:lnTo>
                <a:lnTo>
                  <a:pt x="1320" y="0"/>
                </a:lnTo>
                <a:lnTo>
                  <a:pt x="1335" y="0"/>
                </a:lnTo>
                <a:lnTo>
                  <a:pt x="1351" y="0"/>
                </a:lnTo>
                <a:close/>
              </a:path>
            </a:pathLst>
          </a:custGeom>
          <a:solidFill>
            <a:srgbClr val="FD9E0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3" name="Group 26"/>
          <p:cNvGrpSpPr>
            <a:grpSpLocks noChangeAspect="1"/>
          </p:cNvGrpSpPr>
          <p:nvPr/>
        </p:nvGrpSpPr>
        <p:grpSpPr bwMode="auto">
          <a:xfrm>
            <a:off x="7410894" y="4041153"/>
            <a:ext cx="571183" cy="376378"/>
            <a:chOff x="0" y="1024"/>
            <a:chExt cx="475" cy="313"/>
          </a:xfrm>
          <a:solidFill>
            <a:srgbClr val="00B09B"/>
          </a:solidFill>
        </p:grpSpPr>
        <p:sp>
          <p:nvSpPr>
            <p:cNvPr id="34" name="Freeform 28"/>
            <p:cNvSpPr>
              <a:spLocks/>
            </p:cNvSpPr>
            <p:nvPr/>
          </p:nvSpPr>
          <p:spPr bwMode="auto">
            <a:xfrm>
              <a:off x="150" y="1228"/>
              <a:ext cx="217" cy="63"/>
            </a:xfrm>
            <a:custGeom>
              <a:avLst/>
              <a:gdLst>
                <a:gd name="T0" fmla="*/ 0 w 1518"/>
                <a:gd name="T1" fmla="*/ 0 h 442"/>
                <a:gd name="T2" fmla="*/ 1518 w 1518"/>
                <a:gd name="T3" fmla="*/ 0 h 442"/>
                <a:gd name="T4" fmla="*/ 1518 w 1518"/>
                <a:gd name="T5" fmla="*/ 246 h 442"/>
                <a:gd name="T6" fmla="*/ 917 w 1518"/>
                <a:gd name="T7" fmla="*/ 246 h 442"/>
                <a:gd name="T8" fmla="*/ 917 w 1518"/>
                <a:gd name="T9" fmla="*/ 353 h 442"/>
                <a:gd name="T10" fmla="*/ 1457 w 1518"/>
                <a:gd name="T11" fmla="*/ 353 h 442"/>
                <a:gd name="T12" fmla="*/ 1457 w 1518"/>
                <a:gd name="T13" fmla="*/ 442 h 442"/>
                <a:gd name="T14" fmla="*/ 0 w 1518"/>
                <a:gd name="T15" fmla="*/ 442 h 442"/>
                <a:gd name="T16" fmla="*/ 0 w 1518"/>
                <a:gd name="T17" fmla="*/ 353 h 442"/>
                <a:gd name="T18" fmla="*/ 463 w 1518"/>
                <a:gd name="T19" fmla="*/ 353 h 442"/>
                <a:gd name="T20" fmla="*/ 463 w 1518"/>
                <a:gd name="T21" fmla="*/ 246 h 442"/>
                <a:gd name="T22" fmla="*/ 0 w 1518"/>
                <a:gd name="T23" fmla="*/ 246 h 442"/>
                <a:gd name="T24" fmla="*/ 0 w 1518"/>
                <a:gd name="T25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8" h="442">
                  <a:moveTo>
                    <a:pt x="0" y="0"/>
                  </a:moveTo>
                  <a:lnTo>
                    <a:pt x="1518" y="0"/>
                  </a:lnTo>
                  <a:lnTo>
                    <a:pt x="1518" y="246"/>
                  </a:lnTo>
                  <a:lnTo>
                    <a:pt x="917" y="246"/>
                  </a:lnTo>
                  <a:lnTo>
                    <a:pt x="917" y="353"/>
                  </a:lnTo>
                  <a:lnTo>
                    <a:pt x="1457" y="353"/>
                  </a:lnTo>
                  <a:lnTo>
                    <a:pt x="1457" y="442"/>
                  </a:lnTo>
                  <a:lnTo>
                    <a:pt x="0" y="442"/>
                  </a:lnTo>
                  <a:lnTo>
                    <a:pt x="0" y="353"/>
                  </a:lnTo>
                  <a:lnTo>
                    <a:pt x="463" y="353"/>
                  </a:lnTo>
                  <a:lnTo>
                    <a:pt x="463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65" y="1024"/>
              <a:ext cx="370" cy="155"/>
            </a:xfrm>
            <a:custGeom>
              <a:avLst/>
              <a:gdLst>
                <a:gd name="T0" fmla="*/ 0 w 2587"/>
                <a:gd name="T1" fmla="*/ 0 h 1079"/>
                <a:gd name="T2" fmla="*/ 2587 w 2587"/>
                <a:gd name="T3" fmla="*/ 0 h 1079"/>
                <a:gd name="T4" fmla="*/ 2587 w 2587"/>
                <a:gd name="T5" fmla="*/ 1079 h 1079"/>
                <a:gd name="T6" fmla="*/ 2398 w 2587"/>
                <a:gd name="T7" fmla="*/ 1079 h 1079"/>
                <a:gd name="T8" fmla="*/ 2398 w 2587"/>
                <a:gd name="T9" fmla="*/ 190 h 1079"/>
                <a:gd name="T10" fmla="*/ 188 w 2587"/>
                <a:gd name="T11" fmla="*/ 190 h 1079"/>
                <a:gd name="T12" fmla="*/ 188 w 2587"/>
                <a:gd name="T13" fmla="*/ 595 h 1079"/>
                <a:gd name="T14" fmla="*/ 0 w 2587"/>
                <a:gd name="T15" fmla="*/ 595 h 1079"/>
                <a:gd name="T16" fmla="*/ 0 w 2587"/>
                <a:gd name="T17" fmla="*/ 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7" h="1079">
                  <a:moveTo>
                    <a:pt x="0" y="0"/>
                  </a:moveTo>
                  <a:lnTo>
                    <a:pt x="2587" y="0"/>
                  </a:lnTo>
                  <a:lnTo>
                    <a:pt x="2587" y="1079"/>
                  </a:lnTo>
                  <a:lnTo>
                    <a:pt x="2398" y="1079"/>
                  </a:lnTo>
                  <a:lnTo>
                    <a:pt x="2398" y="190"/>
                  </a:lnTo>
                  <a:lnTo>
                    <a:pt x="188" y="190"/>
                  </a:lnTo>
                  <a:lnTo>
                    <a:pt x="188" y="595"/>
                  </a:lnTo>
                  <a:lnTo>
                    <a:pt x="0" y="5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30"/>
            <p:cNvSpPr>
              <a:spLocks noEditPoints="1"/>
            </p:cNvSpPr>
            <p:nvPr/>
          </p:nvSpPr>
          <p:spPr bwMode="auto">
            <a:xfrm>
              <a:off x="0" y="1118"/>
              <a:ext cx="141" cy="213"/>
            </a:xfrm>
            <a:custGeom>
              <a:avLst/>
              <a:gdLst>
                <a:gd name="T0" fmla="*/ 515 w 988"/>
                <a:gd name="T1" fmla="*/ 1320 h 1491"/>
                <a:gd name="T2" fmla="*/ 500 w 988"/>
                <a:gd name="T3" fmla="*/ 1323 h 1491"/>
                <a:gd name="T4" fmla="*/ 487 w 988"/>
                <a:gd name="T5" fmla="*/ 1330 h 1491"/>
                <a:gd name="T6" fmla="*/ 476 w 988"/>
                <a:gd name="T7" fmla="*/ 1340 h 1491"/>
                <a:gd name="T8" fmla="*/ 470 w 988"/>
                <a:gd name="T9" fmla="*/ 1354 h 1491"/>
                <a:gd name="T10" fmla="*/ 467 w 988"/>
                <a:gd name="T11" fmla="*/ 1368 h 1491"/>
                <a:gd name="T12" fmla="*/ 470 w 988"/>
                <a:gd name="T13" fmla="*/ 1384 h 1491"/>
                <a:gd name="T14" fmla="*/ 476 w 988"/>
                <a:gd name="T15" fmla="*/ 1396 h 1491"/>
                <a:gd name="T16" fmla="*/ 487 w 988"/>
                <a:gd name="T17" fmla="*/ 1406 h 1491"/>
                <a:gd name="T18" fmla="*/ 500 w 988"/>
                <a:gd name="T19" fmla="*/ 1414 h 1491"/>
                <a:gd name="T20" fmla="*/ 515 w 988"/>
                <a:gd name="T21" fmla="*/ 1416 h 1491"/>
                <a:gd name="T22" fmla="*/ 530 w 988"/>
                <a:gd name="T23" fmla="*/ 1414 h 1491"/>
                <a:gd name="T24" fmla="*/ 543 w 988"/>
                <a:gd name="T25" fmla="*/ 1407 h 1491"/>
                <a:gd name="T26" fmla="*/ 554 w 988"/>
                <a:gd name="T27" fmla="*/ 1397 h 1491"/>
                <a:gd name="T28" fmla="*/ 560 w 988"/>
                <a:gd name="T29" fmla="*/ 1384 h 1491"/>
                <a:gd name="T30" fmla="*/ 563 w 988"/>
                <a:gd name="T31" fmla="*/ 1368 h 1491"/>
                <a:gd name="T32" fmla="*/ 560 w 988"/>
                <a:gd name="T33" fmla="*/ 1354 h 1491"/>
                <a:gd name="T34" fmla="*/ 554 w 988"/>
                <a:gd name="T35" fmla="*/ 1340 h 1491"/>
                <a:gd name="T36" fmla="*/ 543 w 988"/>
                <a:gd name="T37" fmla="*/ 1330 h 1491"/>
                <a:gd name="T38" fmla="*/ 530 w 988"/>
                <a:gd name="T39" fmla="*/ 1323 h 1491"/>
                <a:gd name="T40" fmla="*/ 515 w 988"/>
                <a:gd name="T41" fmla="*/ 1320 h 1491"/>
                <a:gd name="T42" fmla="*/ 143 w 988"/>
                <a:gd name="T43" fmla="*/ 144 h 1491"/>
                <a:gd name="T44" fmla="*/ 143 w 988"/>
                <a:gd name="T45" fmla="*/ 1244 h 1491"/>
                <a:gd name="T46" fmla="*/ 845 w 988"/>
                <a:gd name="T47" fmla="*/ 1244 h 1491"/>
                <a:gd name="T48" fmla="*/ 845 w 988"/>
                <a:gd name="T49" fmla="*/ 144 h 1491"/>
                <a:gd name="T50" fmla="*/ 143 w 988"/>
                <a:gd name="T51" fmla="*/ 144 h 1491"/>
                <a:gd name="T52" fmla="*/ 0 w 988"/>
                <a:gd name="T53" fmla="*/ 0 h 1491"/>
                <a:gd name="T54" fmla="*/ 988 w 988"/>
                <a:gd name="T55" fmla="*/ 0 h 1491"/>
                <a:gd name="T56" fmla="*/ 988 w 988"/>
                <a:gd name="T57" fmla="*/ 1491 h 1491"/>
                <a:gd name="T58" fmla="*/ 0 w 988"/>
                <a:gd name="T59" fmla="*/ 1491 h 1491"/>
                <a:gd name="T60" fmla="*/ 0 w 988"/>
                <a:gd name="T61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88" h="1491">
                  <a:moveTo>
                    <a:pt x="515" y="1320"/>
                  </a:moveTo>
                  <a:lnTo>
                    <a:pt x="500" y="1323"/>
                  </a:lnTo>
                  <a:lnTo>
                    <a:pt x="487" y="1330"/>
                  </a:lnTo>
                  <a:lnTo>
                    <a:pt x="476" y="1340"/>
                  </a:lnTo>
                  <a:lnTo>
                    <a:pt x="470" y="1354"/>
                  </a:lnTo>
                  <a:lnTo>
                    <a:pt x="467" y="1368"/>
                  </a:lnTo>
                  <a:lnTo>
                    <a:pt x="470" y="1384"/>
                  </a:lnTo>
                  <a:lnTo>
                    <a:pt x="476" y="1396"/>
                  </a:lnTo>
                  <a:lnTo>
                    <a:pt x="487" y="1406"/>
                  </a:lnTo>
                  <a:lnTo>
                    <a:pt x="500" y="1414"/>
                  </a:lnTo>
                  <a:lnTo>
                    <a:pt x="515" y="1416"/>
                  </a:lnTo>
                  <a:lnTo>
                    <a:pt x="530" y="1414"/>
                  </a:lnTo>
                  <a:lnTo>
                    <a:pt x="543" y="1407"/>
                  </a:lnTo>
                  <a:lnTo>
                    <a:pt x="554" y="1397"/>
                  </a:lnTo>
                  <a:lnTo>
                    <a:pt x="560" y="1384"/>
                  </a:lnTo>
                  <a:lnTo>
                    <a:pt x="563" y="1368"/>
                  </a:lnTo>
                  <a:lnTo>
                    <a:pt x="560" y="1354"/>
                  </a:lnTo>
                  <a:lnTo>
                    <a:pt x="554" y="1340"/>
                  </a:lnTo>
                  <a:lnTo>
                    <a:pt x="543" y="1330"/>
                  </a:lnTo>
                  <a:lnTo>
                    <a:pt x="530" y="1323"/>
                  </a:lnTo>
                  <a:lnTo>
                    <a:pt x="515" y="1320"/>
                  </a:lnTo>
                  <a:close/>
                  <a:moveTo>
                    <a:pt x="143" y="144"/>
                  </a:moveTo>
                  <a:lnTo>
                    <a:pt x="143" y="1244"/>
                  </a:lnTo>
                  <a:lnTo>
                    <a:pt x="845" y="1244"/>
                  </a:lnTo>
                  <a:lnTo>
                    <a:pt x="845" y="144"/>
                  </a:lnTo>
                  <a:lnTo>
                    <a:pt x="143" y="144"/>
                  </a:lnTo>
                  <a:close/>
                  <a:moveTo>
                    <a:pt x="0" y="0"/>
                  </a:moveTo>
                  <a:lnTo>
                    <a:pt x="988" y="0"/>
                  </a:lnTo>
                  <a:lnTo>
                    <a:pt x="988" y="1491"/>
                  </a:lnTo>
                  <a:lnTo>
                    <a:pt x="0" y="14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31"/>
            <p:cNvSpPr>
              <a:spLocks noEditPoints="1"/>
            </p:cNvSpPr>
            <p:nvPr/>
          </p:nvSpPr>
          <p:spPr bwMode="auto">
            <a:xfrm>
              <a:off x="376" y="1187"/>
              <a:ext cx="99" cy="150"/>
            </a:xfrm>
            <a:custGeom>
              <a:avLst/>
              <a:gdLst>
                <a:gd name="T0" fmla="*/ 338 w 689"/>
                <a:gd name="T1" fmla="*/ 936 h 1050"/>
                <a:gd name="T2" fmla="*/ 320 w 689"/>
                <a:gd name="T3" fmla="*/ 954 h 1050"/>
                <a:gd name="T4" fmla="*/ 320 w 689"/>
                <a:gd name="T5" fmla="*/ 982 h 1050"/>
                <a:gd name="T6" fmla="*/ 338 w 689"/>
                <a:gd name="T7" fmla="*/ 1002 h 1050"/>
                <a:gd name="T8" fmla="*/ 366 w 689"/>
                <a:gd name="T9" fmla="*/ 1002 h 1050"/>
                <a:gd name="T10" fmla="*/ 386 w 689"/>
                <a:gd name="T11" fmla="*/ 982 h 1050"/>
                <a:gd name="T12" fmla="*/ 386 w 689"/>
                <a:gd name="T13" fmla="*/ 954 h 1050"/>
                <a:gd name="T14" fmla="*/ 366 w 689"/>
                <a:gd name="T15" fmla="*/ 936 h 1050"/>
                <a:gd name="T16" fmla="*/ 100 w 689"/>
                <a:gd name="T17" fmla="*/ 160 h 1050"/>
                <a:gd name="T18" fmla="*/ 124 w 689"/>
                <a:gd name="T19" fmla="*/ 882 h 1050"/>
                <a:gd name="T20" fmla="*/ 188 w 689"/>
                <a:gd name="T21" fmla="*/ 882 h 1050"/>
                <a:gd name="T22" fmla="*/ 269 w 689"/>
                <a:gd name="T23" fmla="*/ 882 h 1050"/>
                <a:gd name="T24" fmla="*/ 361 w 689"/>
                <a:gd name="T25" fmla="*/ 882 h 1050"/>
                <a:gd name="T26" fmla="*/ 456 w 689"/>
                <a:gd name="T27" fmla="*/ 882 h 1050"/>
                <a:gd name="T28" fmla="*/ 547 w 689"/>
                <a:gd name="T29" fmla="*/ 882 h 1050"/>
                <a:gd name="T30" fmla="*/ 589 w 689"/>
                <a:gd name="T31" fmla="*/ 160 h 1050"/>
                <a:gd name="T32" fmla="*/ 269 w 689"/>
                <a:gd name="T33" fmla="*/ 95 h 1050"/>
                <a:gd name="T34" fmla="*/ 447 w 689"/>
                <a:gd name="T35" fmla="*/ 108 h 1050"/>
                <a:gd name="T36" fmla="*/ 269 w 689"/>
                <a:gd name="T37" fmla="*/ 95 h 1050"/>
                <a:gd name="T38" fmla="*/ 355 w 689"/>
                <a:gd name="T39" fmla="*/ 44 h 1050"/>
                <a:gd name="T40" fmla="*/ 347 w 689"/>
                <a:gd name="T41" fmla="*/ 48 h 1050"/>
                <a:gd name="T42" fmla="*/ 343 w 689"/>
                <a:gd name="T43" fmla="*/ 55 h 1050"/>
                <a:gd name="T44" fmla="*/ 344 w 689"/>
                <a:gd name="T45" fmla="*/ 63 h 1050"/>
                <a:gd name="T46" fmla="*/ 349 w 689"/>
                <a:gd name="T47" fmla="*/ 71 h 1050"/>
                <a:gd name="T48" fmla="*/ 359 w 689"/>
                <a:gd name="T49" fmla="*/ 74 h 1050"/>
                <a:gd name="T50" fmla="*/ 367 w 689"/>
                <a:gd name="T51" fmla="*/ 71 h 1050"/>
                <a:gd name="T52" fmla="*/ 372 w 689"/>
                <a:gd name="T53" fmla="*/ 63 h 1050"/>
                <a:gd name="T54" fmla="*/ 373 w 689"/>
                <a:gd name="T55" fmla="*/ 55 h 1050"/>
                <a:gd name="T56" fmla="*/ 369 w 689"/>
                <a:gd name="T57" fmla="*/ 48 h 1050"/>
                <a:gd name="T58" fmla="*/ 362 w 689"/>
                <a:gd name="T59" fmla="*/ 44 h 1050"/>
                <a:gd name="T60" fmla="*/ 0 w 689"/>
                <a:gd name="T61" fmla="*/ 0 h 1050"/>
                <a:gd name="T62" fmla="*/ 689 w 689"/>
                <a:gd name="T63" fmla="*/ 1050 h 1050"/>
                <a:gd name="T64" fmla="*/ 0 w 689"/>
                <a:gd name="T65" fmla="*/ 0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89" h="1050">
                  <a:moveTo>
                    <a:pt x="353" y="933"/>
                  </a:moveTo>
                  <a:lnTo>
                    <a:pt x="338" y="936"/>
                  </a:lnTo>
                  <a:lnTo>
                    <a:pt x="327" y="943"/>
                  </a:lnTo>
                  <a:lnTo>
                    <a:pt x="320" y="954"/>
                  </a:lnTo>
                  <a:lnTo>
                    <a:pt x="316" y="969"/>
                  </a:lnTo>
                  <a:lnTo>
                    <a:pt x="320" y="982"/>
                  </a:lnTo>
                  <a:lnTo>
                    <a:pt x="327" y="994"/>
                  </a:lnTo>
                  <a:lnTo>
                    <a:pt x="338" y="1002"/>
                  </a:lnTo>
                  <a:lnTo>
                    <a:pt x="353" y="1005"/>
                  </a:lnTo>
                  <a:lnTo>
                    <a:pt x="366" y="1002"/>
                  </a:lnTo>
                  <a:lnTo>
                    <a:pt x="377" y="994"/>
                  </a:lnTo>
                  <a:lnTo>
                    <a:pt x="386" y="982"/>
                  </a:lnTo>
                  <a:lnTo>
                    <a:pt x="388" y="969"/>
                  </a:lnTo>
                  <a:lnTo>
                    <a:pt x="386" y="954"/>
                  </a:lnTo>
                  <a:lnTo>
                    <a:pt x="377" y="943"/>
                  </a:lnTo>
                  <a:lnTo>
                    <a:pt x="366" y="936"/>
                  </a:lnTo>
                  <a:lnTo>
                    <a:pt x="353" y="933"/>
                  </a:lnTo>
                  <a:close/>
                  <a:moveTo>
                    <a:pt x="100" y="160"/>
                  </a:moveTo>
                  <a:lnTo>
                    <a:pt x="100" y="882"/>
                  </a:lnTo>
                  <a:lnTo>
                    <a:pt x="124" y="882"/>
                  </a:lnTo>
                  <a:lnTo>
                    <a:pt x="153" y="882"/>
                  </a:lnTo>
                  <a:lnTo>
                    <a:pt x="188" y="882"/>
                  </a:lnTo>
                  <a:lnTo>
                    <a:pt x="227" y="882"/>
                  </a:lnTo>
                  <a:lnTo>
                    <a:pt x="269" y="882"/>
                  </a:lnTo>
                  <a:lnTo>
                    <a:pt x="314" y="882"/>
                  </a:lnTo>
                  <a:lnTo>
                    <a:pt x="361" y="882"/>
                  </a:lnTo>
                  <a:lnTo>
                    <a:pt x="408" y="882"/>
                  </a:lnTo>
                  <a:lnTo>
                    <a:pt x="456" y="882"/>
                  </a:lnTo>
                  <a:lnTo>
                    <a:pt x="502" y="882"/>
                  </a:lnTo>
                  <a:lnTo>
                    <a:pt x="547" y="882"/>
                  </a:lnTo>
                  <a:lnTo>
                    <a:pt x="589" y="881"/>
                  </a:lnTo>
                  <a:lnTo>
                    <a:pt x="589" y="160"/>
                  </a:lnTo>
                  <a:lnTo>
                    <a:pt x="100" y="160"/>
                  </a:lnTo>
                  <a:close/>
                  <a:moveTo>
                    <a:pt x="269" y="95"/>
                  </a:moveTo>
                  <a:lnTo>
                    <a:pt x="269" y="108"/>
                  </a:lnTo>
                  <a:lnTo>
                    <a:pt x="447" y="108"/>
                  </a:lnTo>
                  <a:lnTo>
                    <a:pt x="447" y="95"/>
                  </a:lnTo>
                  <a:lnTo>
                    <a:pt x="269" y="95"/>
                  </a:lnTo>
                  <a:close/>
                  <a:moveTo>
                    <a:pt x="359" y="44"/>
                  </a:moveTo>
                  <a:lnTo>
                    <a:pt x="355" y="44"/>
                  </a:lnTo>
                  <a:lnTo>
                    <a:pt x="350" y="46"/>
                  </a:lnTo>
                  <a:lnTo>
                    <a:pt x="347" y="48"/>
                  </a:lnTo>
                  <a:lnTo>
                    <a:pt x="345" y="51"/>
                  </a:lnTo>
                  <a:lnTo>
                    <a:pt x="343" y="55"/>
                  </a:lnTo>
                  <a:lnTo>
                    <a:pt x="343" y="58"/>
                  </a:lnTo>
                  <a:lnTo>
                    <a:pt x="344" y="63"/>
                  </a:lnTo>
                  <a:lnTo>
                    <a:pt x="346" y="68"/>
                  </a:lnTo>
                  <a:lnTo>
                    <a:pt x="349" y="71"/>
                  </a:lnTo>
                  <a:lnTo>
                    <a:pt x="354" y="73"/>
                  </a:lnTo>
                  <a:lnTo>
                    <a:pt x="359" y="74"/>
                  </a:lnTo>
                  <a:lnTo>
                    <a:pt x="363" y="73"/>
                  </a:lnTo>
                  <a:lnTo>
                    <a:pt x="367" y="71"/>
                  </a:lnTo>
                  <a:lnTo>
                    <a:pt x="370" y="68"/>
                  </a:lnTo>
                  <a:lnTo>
                    <a:pt x="372" y="63"/>
                  </a:lnTo>
                  <a:lnTo>
                    <a:pt x="373" y="58"/>
                  </a:lnTo>
                  <a:lnTo>
                    <a:pt x="373" y="55"/>
                  </a:lnTo>
                  <a:lnTo>
                    <a:pt x="371" y="51"/>
                  </a:lnTo>
                  <a:lnTo>
                    <a:pt x="369" y="48"/>
                  </a:lnTo>
                  <a:lnTo>
                    <a:pt x="366" y="46"/>
                  </a:lnTo>
                  <a:lnTo>
                    <a:pt x="362" y="44"/>
                  </a:lnTo>
                  <a:lnTo>
                    <a:pt x="359" y="44"/>
                  </a:lnTo>
                  <a:close/>
                  <a:moveTo>
                    <a:pt x="0" y="0"/>
                  </a:moveTo>
                  <a:lnTo>
                    <a:pt x="689" y="0"/>
                  </a:lnTo>
                  <a:lnTo>
                    <a:pt x="689" y="1050"/>
                  </a:lnTo>
                  <a:lnTo>
                    <a:pt x="0" y="10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8" name="Freeform 36"/>
          <p:cNvSpPr>
            <a:spLocks noEditPoints="1"/>
          </p:cNvSpPr>
          <p:nvPr/>
        </p:nvSpPr>
        <p:spPr bwMode="auto">
          <a:xfrm>
            <a:off x="8650122" y="5091826"/>
            <a:ext cx="404985" cy="417850"/>
          </a:xfrm>
          <a:custGeom>
            <a:avLst/>
            <a:gdLst>
              <a:gd name="T0" fmla="*/ 2696 w 2974"/>
              <a:gd name="T1" fmla="*/ 2647 h 3175"/>
              <a:gd name="T2" fmla="*/ 2653 w 2974"/>
              <a:gd name="T3" fmla="*/ 2702 h 3175"/>
              <a:gd name="T4" fmla="*/ 2653 w 2974"/>
              <a:gd name="T5" fmla="*/ 2768 h 3175"/>
              <a:gd name="T6" fmla="*/ 2696 w 2974"/>
              <a:gd name="T7" fmla="*/ 2823 h 3175"/>
              <a:gd name="T8" fmla="*/ 2761 w 2974"/>
              <a:gd name="T9" fmla="*/ 2837 h 3175"/>
              <a:gd name="T10" fmla="*/ 2822 w 2974"/>
              <a:gd name="T11" fmla="*/ 2808 h 3175"/>
              <a:gd name="T12" fmla="*/ 2852 w 2974"/>
              <a:gd name="T13" fmla="*/ 2746 h 3175"/>
              <a:gd name="T14" fmla="*/ 2836 w 2974"/>
              <a:gd name="T15" fmla="*/ 2680 h 3175"/>
              <a:gd name="T16" fmla="*/ 2783 w 2974"/>
              <a:gd name="T17" fmla="*/ 2637 h 3175"/>
              <a:gd name="T18" fmla="*/ 541 w 2974"/>
              <a:gd name="T19" fmla="*/ 0 h 3175"/>
              <a:gd name="T20" fmla="*/ 1190 w 2974"/>
              <a:gd name="T21" fmla="*/ 816 h 3175"/>
              <a:gd name="T22" fmla="*/ 2426 w 2974"/>
              <a:gd name="T23" fmla="*/ 379 h 3175"/>
              <a:gd name="T24" fmla="*/ 2762 w 2974"/>
              <a:gd name="T25" fmla="*/ 718 h 3175"/>
              <a:gd name="T26" fmla="*/ 2912 w 2974"/>
              <a:gd name="T27" fmla="*/ 2566 h 3175"/>
              <a:gd name="T28" fmla="*/ 2948 w 2974"/>
              <a:gd name="T29" fmla="*/ 2621 h 3175"/>
              <a:gd name="T30" fmla="*/ 2974 w 2974"/>
              <a:gd name="T31" fmla="*/ 2715 h 3175"/>
              <a:gd name="T32" fmla="*/ 2960 w 2974"/>
              <a:gd name="T33" fmla="*/ 2810 h 3175"/>
              <a:gd name="T34" fmla="*/ 2907 w 2974"/>
              <a:gd name="T35" fmla="*/ 2894 h 3175"/>
              <a:gd name="T36" fmla="*/ 2824 w 2974"/>
              <a:gd name="T37" fmla="*/ 2949 h 3175"/>
              <a:gd name="T38" fmla="*/ 2730 w 2974"/>
              <a:gd name="T39" fmla="*/ 2962 h 3175"/>
              <a:gd name="T40" fmla="*/ 2637 w 2974"/>
              <a:gd name="T41" fmla="*/ 2936 h 3175"/>
              <a:gd name="T42" fmla="*/ 2582 w 2974"/>
              <a:gd name="T43" fmla="*/ 2898 h 3175"/>
              <a:gd name="T44" fmla="*/ 1459 w 2974"/>
              <a:gd name="T45" fmla="*/ 2121 h 3175"/>
              <a:gd name="T46" fmla="*/ 1211 w 2974"/>
              <a:gd name="T47" fmla="*/ 2271 h 3175"/>
              <a:gd name="T48" fmla="*/ 1157 w 2974"/>
              <a:gd name="T49" fmla="*/ 2357 h 3175"/>
              <a:gd name="T50" fmla="*/ 1075 w 2974"/>
              <a:gd name="T51" fmla="*/ 2460 h 3175"/>
              <a:gd name="T52" fmla="*/ 974 w 2974"/>
              <a:gd name="T53" fmla="*/ 2572 h 3175"/>
              <a:gd name="T54" fmla="*/ 864 w 2974"/>
              <a:gd name="T55" fmla="*/ 2683 h 3175"/>
              <a:gd name="T56" fmla="*/ 754 w 2974"/>
              <a:gd name="T57" fmla="*/ 2786 h 3175"/>
              <a:gd name="T58" fmla="*/ 651 w 2974"/>
              <a:gd name="T59" fmla="*/ 2868 h 3175"/>
              <a:gd name="T60" fmla="*/ 566 w 2974"/>
              <a:gd name="T61" fmla="*/ 2923 h 3175"/>
              <a:gd name="T62" fmla="*/ 418 w 2974"/>
              <a:gd name="T63" fmla="*/ 3175 h 3175"/>
              <a:gd name="T64" fmla="*/ 238 w 2974"/>
              <a:gd name="T65" fmla="*/ 2625 h 3175"/>
              <a:gd name="T66" fmla="*/ 280 w 2974"/>
              <a:gd name="T67" fmla="*/ 2546 h 3175"/>
              <a:gd name="T68" fmla="*/ 355 w 2974"/>
              <a:gd name="T69" fmla="*/ 2448 h 3175"/>
              <a:gd name="T70" fmla="*/ 450 w 2974"/>
              <a:gd name="T71" fmla="*/ 2338 h 3175"/>
              <a:gd name="T72" fmla="*/ 558 w 2974"/>
              <a:gd name="T73" fmla="*/ 2225 h 3175"/>
              <a:gd name="T74" fmla="*/ 669 w 2974"/>
              <a:gd name="T75" fmla="*/ 2119 h 3175"/>
              <a:gd name="T76" fmla="*/ 775 w 2974"/>
              <a:gd name="T77" fmla="*/ 2029 h 3175"/>
              <a:gd name="T78" fmla="*/ 867 w 2974"/>
              <a:gd name="T79" fmla="*/ 1964 h 3175"/>
              <a:gd name="T80" fmla="*/ 859 w 2974"/>
              <a:gd name="T81" fmla="*/ 1882 h 3175"/>
              <a:gd name="T82" fmla="*/ 1339 w 2974"/>
              <a:gd name="T83" fmla="*/ 1635 h 3175"/>
              <a:gd name="T84" fmla="*/ 240 w 2974"/>
              <a:gd name="T85" fmla="*/ 1135 h 3175"/>
              <a:gd name="T86" fmla="*/ 480 w 2974"/>
              <a:gd name="T87" fmla="*/ 759 h 3175"/>
              <a:gd name="T88" fmla="*/ 541 w 2974"/>
              <a:gd name="T89" fmla="*/ 0 h 3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974" h="3175">
                <a:moveTo>
                  <a:pt x="2738" y="2632"/>
                </a:moveTo>
                <a:lnTo>
                  <a:pt x="2716" y="2637"/>
                </a:lnTo>
                <a:lnTo>
                  <a:pt x="2696" y="2647"/>
                </a:lnTo>
                <a:lnTo>
                  <a:pt x="2676" y="2662"/>
                </a:lnTo>
                <a:lnTo>
                  <a:pt x="2662" y="2680"/>
                </a:lnTo>
                <a:lnTo>
                  <a:pt x="2653" y="2702"/>
                </a:lnTo>
                <a:lnTo>
                  <a:pt x="2648" y="2724"/>
                </a:lnTo>
                <a:lnTo>
                  <a:pt x="2649" y="2746"/>
                </a:lnTo>
                <a:lnTo>
                  <a:pt x="2653" y="2768"/>
                </a:lnTo>
                <a:lnTo>
                  <a:pt x="2663" y="2789"/>
                </a:lnTo>
                <a:lnTo>
                  <a:pt x="2677" y="2808"/>
                </a:lnTo>
                <a:lnTo>
                  <a:pt x="2696" y="2823"/>
                </a:lnTo>
                <a:lnTo>
                  <a:pt x="2717" y="2833"/>
                </a:lnTo>
                <a:lnTo>
                  <a:pt x="2738" y="2837"/>
                </a:lnTo>
                <a:lnTo>
                  <a:pt x="2761" y="2837"/>
                </a:lnTo>
                <a:lnTo>
                  <a:pt x="2783" y="2832"/>
                </a:lnTo>
                <a:lnTo>
                  <a:pt x="2804" y="2823"/>
                </a:lnTo>
                <a:lnTo>
                  <a:pt x="2822" y="2808"/>
                </a:lnTo>
                <a:lnTo>
                  <a:pt x="2836" y="2789"/>
                </a:lnTo>
                <a:lnTo>
                  <a:pt x="2846" y="2768"/>
                </a:lnTo>
                <a:lnTo>
                  <a:pt x="2852" y="2746"/>
                </a:lnTo>
                <a:lnTo>
                  <a:pt x="2852" y="2724"/>
                </a:lnTo>
                <a:lnTo>
                  <a:pt x="2846" y="2701"/>
                </a:lnTo>
                <a:lnTo>
                  <a:pt x="2836" y="2680"/>
                </a:lnTo>
                <a:lnTo>
                  <a:pt x="2822" y="2662"/>
                </a:lnTo>
                <a:lnTo>
                  <a:pt x="2804" y="2647"/>
                </a:lnTo>
                <a:lnTo>
                  <a:pt x="2783" y="2637"/>
                </a:lnTo>
                <a:lnTo>
                  <a:pt x="2761" y="2632"/>
                </a:lnTo>
                <a:lnTo>
                  <a:pt x="2738" y="2632"/>
                </a:lnTo>
                <a:close/>
                <a:moveTo>
                  <a:pt x="541" y="0"/>
                </a:moveTo>
                <a:lnTo>
                  <a:pt x="541" y="0"/>
                </a:lnTo>
                <a:lnTo>
                  <a:pt x="1188" y="175"/>
                </a:lnTo>
                <a:lnTo>
                  <a:pt x="1190" y="816"/>
                </a:lnTo>
                <a:lnTo>
                  <a:pt x="1667" y="1301"/>
                </a:lnTo>
                <a:lnTo>
                  <a:pt x="2149" y="815"/>
                </a:lnTo>
                <a:lnTo>
                  <a:pt x="2426" y="379"/>
                </a:lnTo>
                <a:lnTo>
                  <a:pt x="2734" y="205"/>
                </a:lnTo>
                <a:lnTo>
                  <a:pt x="2933" y="407"/>
                </a:lnTo>
                <a:lnTo>
                  <a:pt x="2762" y="718"/>
                </a:lnTo>
                <a:lnTo>
                  <a:pt x="2331" y="999"/>
                </a:lnTo>
                <a:lnTo>
                  <a:pt x="1850" y="1487"/>
                </a:lnTo>
                <a:lnTo>
                  <a:pt x="2912" y="2566"/>
                </a:lnTo>
                <a:lnTo>
                  <a:pt x="2910" y="2567"/>
                </a:lnTo>
                <a:lnTo>
                  <a:pt x="2931" y="2593"/>
                </a:lnTo>
                <a:lnTo>
                  <a:pt x="2948" y="2621"/>
                </a:lnTo>
                <a:lnTo>
                  <a:pt x="2962" y="2651"/>
                </a:lnTo>
                <a:lnTo>
                  <a:pt x="2970" y="2683"/>
                </a:lnTo>
                <a:lnTo>
                  <a:pt x="2974" y="2715"/>
                </a:lnTo>
                <a:lnTo>
                  <a:pt x="2974" y="2747"/>
                </a:lnTo>
                <a:lnTo>
                  <a:pt x="2969" y="2779"/>
                </a:lnTo>
                <a:lnTo>
                  <a:pt x="2960" y="2810"/>
                </a:lnTo>
                <a:lnTo>
                  <a:pt x="2946" y="2840"/>
                </a:lnTo>
                <a:lnTo>
                  <a:pt x="2929" y="2868"/>
                </a:lnTo>
                <a:lnTo>
                  <a:pt x="2907" y="2894"/>
                </a:lnTo>
                <a:lnTo>
                  <a:pt x="2881" y="2917"/>
                </a:lnTo>
                <a:lnTo>
                  <a:pt x="2854" y="2935"/>
                </a:lnTo>
                <a:lnTo>
                  <a:pt x="2824" y="2949"/>
                </a:lnTo>
                <a:lnTo>
                  <a:pt x="2793" y="2957"/>
                </a:lnTo>
                <a:lnTo>
                  <a:pt x="2762" y="2962"/>
                </a:lnTo>
                <a:lnTo>
                  <a:pt x="2730" y="2962"/>
                </a:lnTo>
                <a:lnTo>
                  <a:pt x="2699" y="2958"/>
                </a:lnTo>
                <a:lnTo>
                  <a:pt x="2668" y="2949"/>
                </a:lnTo>
                <a:lnTo>
                  <a:pt x="2637" y="2936"/>
                </a:lnTo>
                <a:lnTo>
                  <a:pt x="2610" y="2918"/>
                </a:lnTo>
                <a:lnTo>
                  <a:pt x="2584" y="2896"/>
                </a:lnTo>
                <a:lnTo>
                  <a:pt x="2582" y="2898"/>
                </a:lnTo>
                <a:lnTo>
                  <a:pt x="1521" y="1820"/>
                </a:lnTo>
                <a:lnTo>
                  <a:pt x="1342" y="2001"/>
                </a:lnTo>
                <a:lnTo>
                  <a:pt x="1459" y="2121"/>
                </a:lnTo>
                <a:lnTo>
                  <a:pt x="1277" y="2305"/>
                </a:lnTo>
                <a:lnTo>
                  <a:pt x="1221" y="2248"/>
                </a:lnTo>
                <a:lnTo>
                  <a:pt x="1211" y="2271"/>
                </a:lnTo>
                <a:lnTo>
                  <a:pt x="1196" y="2297"/>
                </a:lnTo>
                <a:lnTo>
                  <a:pt x="1178" y="2325"/>
                </a:lnTo>
                <a:lnTo>
                  <a:pt x="1157" y="2357"/>
                </a:lnTo>
                <a:lnTo>
                  <a:pt x="1132" y="2390"/>
                </a:lnTo>
                <a:lnTo>
                  <a:pt x="1105" y="2424"/>
                </a:lnTo>
                <a:lnTo>
                  <a:pt x="1075" y="2460"/>
                </a:lnTo>
                <a:lnTo>
                  <a:pt x="1042" y="2498"/>
                </a:lnTo>
                <a:lnTo>
                  <a:pt x="1010" y="2535"/>
                </a:lnTo>
                <a:lnTo>
                  <a:pt x="974" y="2572"/>
                </a:lnTo>
                <a:lnTo>
                  <a:pt x="938" y="2610"/>
                </a:lnTo>
                <a:lnTo>
                  <a:pt x="902" y="2647"/>
                </a:lnTo>
                <a:lnTo>
                  <a:pt x="864" y="2683"/>
                </a:lnTo>
                <a:lnTo>
                  <a:pt x="827" y="2720"/>
                </a:lnTo>
                <a:lnTo>
                  <a:pt x="789" y="2754"/>
                </a:lnTo>
                <a:lnTo>
                  <a:pt x="754" y="2786"/>
                </a:lnTo>
                <a:lnTo>
                  <a:pt x="718" y="2816"/>
                </a:lnTo>
                <a:lnTo>
                  <a:pt x="683" y="2843"/>
                </a:lnTo>
                <a:lnTo>
                  <a:pt x="651" y="2868"/>
                </a:lnTo>
                <a:lnTo>
                  <a:pt x="620" y="2890"/>
                </a:lnTo>
                <a:lnTo>
                  <a:pt x="592" y="2908"/>
                </a:lnTo>
                <a:lnTo>
                  <a:pt x="566" y="2923"/>
                </a:lnTo>
                <a:lnTo>
                  <a:pt x="543" y="2933"/>
                </a:lnTo>
                <a:lnTo>
                  <a:pt x="600" y="2990"/>
                </a:lnTo>
                <a:lnTo>
                  <a:pt x="418" y="3175"/>
                </a:lnTo>
                <a:lnTo>
                  <a:pt x="0" y="2752"/>
                </a:lnTo>
                <a:lnTo>
                  <a:pt x="182" y="2568"/>
                </a:lnTo>
                <a:lnTo>
                  <a:pt x="238" y="2625"/>
                </a:lnTo>
                <a:lnTo>
                  <a:pt x="248" y="2601"/>
                </a:lnTo>
                <a:lnTo>
                  <a:pt x="263" y="2575"/>
                </a:lnTo>
                <a:lnTo>
                  <a:pt x="280" y="2546"/>
                </a:lnTo>
                <a:lnTo>
                  <a:pt x="303" y="2515"/>
                </a:lnTo>
                <a:lnTo>
                  <a:pt x="327" y="2482"/>
                </a:lnTo>
                <a:lnTo>
                  <a:pt x="355" y="2448"/>
                </a:lnTo>
                <a:lnTo>
                  <a:pt x="384" y="2412"/>
                </a:lnTo>
                <a:lnTo>
                  <a:pt x="416" y="2375"/>
                </a:lnTo>
                <a:lnTo>
                  <a:pt x="450" y="2338"/>
                </a:lnTo>
                <a:lnTo>
                  <a:pt x="484" y="2299"/>
                </a:lnTo>
                <a:lnTo>
                  <a:pt x="521" y="2262"/>
                </a:lnTo>
                <a:lnTo>
                  <a:pt x="558" y="2225"/>
                </a:lnTo>
                <a:lnTo>
                  <a:pt x="595" y="2188"/>
                </a:lnTo>
                <a:lnTo>
                  <a:pt x="632" y="2153"/>
                </a:lnTo>
                <a:lnTo>
                  <a:pt x="669" y="2119"/>
                </a:lnTo>
                <a:lnTo>
                  <a:pt x="706" y="2087"/>
                </a:lnTo>
                <a:lnTo>
                  <a:pt x="740" y="2057"/>
                </a:lnTo>
                <a:lnTo>
                  <a:pt x="775" y="2029"/>
                </a:lnTo>
                <a:lnTo>
                  <a:pt x="808" y="2004"/>
                </a:lnTo>
                <a:lnTo>
                  <a:pt x="838" y="1983"/>
                </a:lnTo>
                <a:lnTo>
                  <a:pt x="867" y="1964"/>
                </a:lnTo>
                <a:lnTo>
                  <a:pt x="892" y="1950"/>
                </a:lnTo>
                <a:lnTo>
                  <a:pt x="916" y="1939"/>
                </a:lnTo>
                <a:lnTo>
                  <a:pt x="859" y="1882"/>
                </a:lnTo>
                <a:lnTo>
                  <a:pt x="1041" y="1698"/>
                </a:lnTo>
                <a:lnTo>
                  <a:pt x="1159" y="1817"/>
                </a:lnTo>
                <a:lnTo>
                  <a:pt x="1339" y="1635"/>
                </a:lnTo>
                <a:lnTo>
                  <a:pt x="853" y="1140"/>
                </a:lnTo>
                <a:lnTo>
                  <a:pt x="857" y="1136"/>
                </a:lnTo>
                <a:lnTo>
                  <a:pt x="240" y="1135"/>
                </a:lnTo>
                <a:lnTo>
                  <a:pt x="66" y="480"/>
                </a:lnTo>
                <a:lnTo>
                  <a:pt x="136" y="411"/>
                </a:lnTo>
                <a:lnTo>
                  <a:pt x="480" y="759"/>
                </a:lnTo>
                <a:lnTo>
                  <a:pt x="816" y="418"/>
                </a:lnTo>
                <a:lnTo>
                  <a:pt x="471" y="70"/>
                </a:lnTo>
                <a:lnTo>
                  <a:pt x="541" y="0"/>
                </a:lnTo>
                <a:close/>
              </a:path>
            </a:pathLst>
          </a:custGeom>
          <a:solidFill>
            <a:srgbClr val="0178B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5155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Theme">
  <a:themeElements>
    <a:clrScheme name="ThemeBM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968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Arial,Sans-Serif</vt:lpstr>
      <vt:lpstr>Calibri</vt:lpstr>
      <vt:lpstr>Calibri Light</vt:lpstr>
      <vt:lpstr>Consolas</vt:lpstr>
      <vt:lpstr>Open Sans</vt:lpstr>
      <vt:lpstr>Office Theme</vt:lpstr>
      <vt:lpstr>7_Office Theme</vt:lpstr>
      <vt:lpstr>Spotify Song Popularity Prediction </vt:lpstr>
      <vt:lpstr>Collecting Data From the Spotify Web API Using Spotipy </vt:lpstr>
      <vt:lpstr>   Using the Spotify Web API   </vt:lpstr>
      <vt:lpstr> EDA &amp; Data Preparation  </vt:lpstr>
      <vt:lpstr>Feature Engineering </vt:lpstr>
      <vt:lpstr> Basic Model Fitting and Predicting </vt:lpstr>
      <vt:lpstr> Details of Machine Learning  </vt:lpstr>
      <vt:lpstr> ROC Curve -  F1 -  Precision – Recall - Confusion Matrix </vt:lpstr>
      <vt:lpstr> Conclusion and Future Work </vt:lpstr>
      <vt:lpstr>PowerPoint Presentation</vt:lpstr>
      <vt:lpstr> Collecting Data from the Spotify Web API Using Spotipy </vt:lpstr>
      <vt:lpstr>   Using the Spotify Web API   </vt:lpstr>
      <vt:lpstr> EDA &amp; DATA PREPARATION  </vt:lpstr>
      <vt:lpstr> Basic Model Fitting and Predicting </vt:lpstr>
      <vt:lpstr> Collecting Data from the Spotify Web API using Spotipy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323</cp:revision>
  <dcterms:created xsi:type="dcterms:W3CDTF">2020-04-25T13:19:23Z</dcterms:created>
  <dcterms:modified xsi:type="dcterms:W3CDTF">2020-04-25T22:56:23Z</dcterms:modified>
</cp:coreProperties>
</file>