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44"/>
  </p:normalViewPr>
  <p:slideViewPr>
    <p:cSldViewPr snapToGrid="0">
      <p:cViewPr varScale="1">
        <p:scale>
          <a:sx n="116" d="100"/>
          <a:sy n="116" d="100"/>
        </p:scale>
        <p:origin x="20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C6280-42D1-4F28-8DE9-90630B61228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380136A-B910-4D06-A156-F0E819322925}">
      <dgm:prSet/>
      <dgm:spPr/>
      <dgm:t>
        <a:bodyPr/>
        <a:lstStyle/>
        <a:p>
          <a:r>
            <a:rPr lang="en-US"/>
            <a:t>Initial translation workflow</a:t>
          </a:r>
        </a:p>
      </dgm:t>
    </dgm:pt>
    <dgm:pt modelId="{31B69683-0987-43EB-A140-B0CAD09A1091}" type="parTrans" cxnId="{F2DFE346-0D6E-41DC-8FE5-19000B22E171}">
      <dgm:prSet/>
      <dgm:spPr/>
      <dgm:t>
        <a:bodyPr/>
        <a:lstStyle/>
        <a:p>
          <a:endParaRPr lang="en-US"/>
        </a:p>
      </dgm:t>
    </dgm:pt>
    <dgm:pt modelId="{DAB6B357-78F2-4E13-83FA-D94DD71E044D}" type="sibTrans" cxnId="{F2DFE346-0D6E-41DC-8FE5-19000B22E171}">
      <dgm:prSet/>
      <dgm:spPr/>
      <dgm:t>
        <a:bodyPr/>
        <a:lstStyle/>
        <a:p>
          <a:endParaRPr lang="en-US"/>
        </a:p>
      </dgm:t>
    </dgm:pt>
    <dgm:pt modelId="{7739FF0E-0F68-421B-BAA1-D374EC931920}">
      <dgm:prSet/>
      <dgm:spPr/>
      <dgm:t>
        <a:bodyPr/>
        <a:lstStyle/>
        <a:p>
          <a:r>
            <a:rPr lang="en-US"/>
            <a:t>Translation feedback workflow</a:t>
          </a:r>
        </a:p>
      </dgm:t>
    </dgm:pt>
    <dgm:pt modelId="{AD4D56EA-52F1-4BD7-ABD0-54B80C76FAF6}" type="parTrans" cxnId="{4C4306A6-455D-437A-8DC7-61DAEDB06134}">
      <dgm:prSet/>
      <dgm:spPr/>
      <dgm:t>
        <a:bodyPr/>
        <a:lstStyle/>
        <a:p>
          <a:endParaRPr lang="en-US"/>
        </a:p>
      </dgm:t>
    </dgm:pt>
    <dgm:pt modelId="{846025AB-A45E-4261-9F46-87A6F22F4C36}" type="sibTrans" cxnId="{4C4306A6-455D-437A-8DC7-61DAEDB06134}">
      <dgm:prSet/>
      <dgm:spPr/>
      <dgm:t>
        <a:bodyPr/>
        <a:lstStyle/>
        <a:p>
          <a:endParaRPr lang="en-US"/>
        </a:p>
      </dgm:t>
    </dgm:pt>
    <dgm:pt modelId="{F9A607F2-AC9E-4F3F-BAE2-C87135A62C04}">
      <dgm:prSet/>
      <dgm:spPr/>
      <dgm:t>
        <a:bodyPr/>
        <a:lstStyle/>
        <a:p>
          <a:r>
            <a:rPr lang="en-US"/>
            <a:t>Translation and feedback assessment workflow</a:t>
          </a:r>
        </a:p>
      </dgm:t>
    </dgm:pt>
    <dgm:pt modelId="{02696AD7-49DA-4A50-BCA8-885458EBC4C6}" type="parTrans" cxnId="{983DED15-DAD6-4F02-BB92-9B069D7802C2}">
      <dgm:prSet/>
      <dgm:spPr/>
      <dgm:t>
        <a:bodyPr/>
        <a:lstStyle/>
        <a:p>
          <a:endParaRPr lang="en-US"/>
        </a:p>
      </dgm:t>
    </dgm:pt>
    <dgm:pt modelId="{EA27D0FE-20BE-4304-BF18-1D54E0AC3F94}" type="sibTrans" cxnId="{983DED15-DAD6-4F02-BB92-9B069D7802C2}">
      <dgm:prSet/>
      <dgm:spPr/>
      <dgm:t>
        <a:bodyPr/>
        <a:lstStyle/>
        <a:p>
          <a:endParaRPr lang="en-US"/>
        </a:p>
      </dgm:t>
    </dgm:pt>
    <dgm:pt modelId="{B87ECD7A-60D0-4605-AB84-B503A3B151C9}">
      <dgm:prSet/>
      <dgm:spPr/>
      <dgm:t>
        <a:bodyPr/>
        <a:lstStyle/>
        <a:p>
          <a:r>
            <a:rPr lang="en-US"/>
            <a:t>Translation improvement workflow</a:t>
          </a:r>
        </a:p>
      </dgm:t>
    </dgm:pt>
    <dgm:pt modelId="{2DF8C0E3-C5BD-4F6B-BE07-5DBA0F14C994}" type="parTrans" cxnId="{AA58F9A6-B299-42B5-944E-6573FED86E59}">
      <dgm:prSet/>
      <dgm:spPr/>
      <dgm:t>
        <a:bodyPr/>
        <a:lstStyle/>
        <a:p>
          <a:endParaRPr lang="en-US"/>
        </a:p>
      </dgm:t>
    </dgm:pt>
    <dgm:pt modelId="{0B0D43BE-11D2-4D30-A7D7-D3268ADD09B2}" type="sibTrans" cxnId="{AA58F9A6-B299-42B5-944E-6573FED86E59}">
      <dgm:prSet/>
      <dgm:spPr/>
      <dgm:t>
        <a:bodyPr/>
        <a:lstStyle/>
        <a:p>
          <a:endParaRPr lang="en-US"/>
        </a:p>
      </dgm:t>
    </dgm:pt>
    <dgm:pt modelId="{1B752CE1-C5E6-C644-B5B5-4990F1247123}" type="pres">
      <dgm:prSet presAssocID="{03AC6280-42D1-4F28-8DE9-90630B612287}" presName="vert0" presStyleCnt="0">
        <dgm:presLayoutVars>
          <dgm:dir/>
          <dgm:animOne val="branch"/>
          <dgm:animLvl val="lvl"/>
        </dgm:presLayoutVars>
      </dgm:prSet>
      <dgm:spPr/>
    </dgm:pt>
    <dgm:pt modelId="{60C099B7-BF58-5E43-AF37-F8B0EFFAC21D}" type="pres">
      <dgm:prSet presAssocID="{A380136A-B910-4D06-A156-F0E819322925}" presName="thickLine" presStyleLbl="alignNode1" presStyleIdx="0" presStyleCnt="4"/>
      <dgm:spPr/>
    </dgm:pt>
    <dgm:pt modelId="{26DEDBAF-01D5-8A40-ACC2-71CFFF7F2D75}" type="pres">
      <dgm:prSet presAssocID="{A380136A-B910-4D06-A156-F0E819322925}" presName="horz1" presStyleCnt="0"/>
      <dgm:spPr/>
    </dgm:pt>
    <dgm:pt modelId="{04DFE7D2-2DEE-CF43-8935-1ADAD2FF2E7D}" type="pres">
      <dgm:prSet presAssocID="{A380136A-B910-4D06-A156-F0E819322925}" presName="tx1" presStyleLbl="revTx" presStyleIdx="0" presStyleCnt="4"/>
      <dgm:spPr/>
    </dgm:pt>
    <dgm:pt modelId="{0D53C527-BE7C-D84C-AF5B-3077B24EE607}" type="pres">
      <dgm:prSet presAssocID="{A380136A-B910-4D06-A156-F0E819322925}" presName="vert1" presStyleCnt="0"/>
      <dgm:spPr/>
    </dgm:pt>
    <dgm:pt modelId="{E123D2EB-5FA4-6C46-BE9D-DEB1B8A6CC51}" type="pres">
      <dgm:prSet presAssocID="{7739FF0E-0F68-421B-BAA1-D374EC931920}" presName="thickLine" presStyleLbl="alignNode1" presStyleIdx="1" presStyleCnt="4"/>
      <dgm:spPr/>
    </dgm:pt>
    <dgm:pt modelId="{43398D73-7968-D842-89BC-DB1838C860B5}" type="pres">
      <dgm:prSet presAssocID="{7739FF0E-0F68-421B-BAA1-D374EC931920}" presName="horz1" presStyleCnt="0"/>
      <dgm:spPr/>
    </dgm:pt>
    <dgm:pt modelId="{35BA4DCF-C201-F443-877E-D2FA855801B7}" type="pres">
      <dgm:prSet presAssocID="{7739FF0E-0F68-421B-BAA1-D374EC931920}" presName="tx1" presStyleLbl="revTx" presStyleIdx="1" presStyleCnt="4"/>
      <dgm:spPr/>
    </dgm:pt>
    <dgm:pt modelId="{727AAF81-150F-B14F-B846-C94DFCA788A1}" type="pres">
      <dgm:prSet presAssocID="{7739FF0E-0F68-421B-BAA1-D374EC931920}" presName="vert1" presStyleCnt="0"/>
      <dgm:spPr/>
    </dgm:pt>
    <dgm:pt modelId="{17DB6E8A-6F9B-EC49-A510-E39477C23468}" type="pres">
      <dgm:prSet presAssocID="{F9A607F2-AC9E-4F3F-BAE2-C87135A62C04}" presName="thickLine" presStyleLbl="alignNode1" presStyleIdx="2" presStyleCnt="4"/>
      <dgm:spPr/>
    </dgm:pt>
    <dgm:pt modelId="{898AF8B8-2DCB-5A45-BCD9-127ACEC53820}" type="pres">
      <dgm:prSet presAssocID="{F9A607F2-AC9E-4F3F-BAE2-C87135A62C04}" presName="horz1" presStyleCnt="0"/>
      <dgm:spPr/>
    </dgm:pt>
    <dgm:pt modelId="{EE0793E7-3660-5E47-8EFE-0396FE9EFE7A}" type="pres">
      <dgm:prSet presAssocID="{F9A607F2-AC9E-4F3F-BAE2-C87135A62C04}" presName="tx1" presStyleLbl="revTx" presStyleIdx="2" presStyleCnt="4"/>
      <dgm:spPr/>
    </dgm:pt>
    <dgm:pt modelId="{F2895C7C-52FC-004C-A50D-42EFE73A8425}" type="pres">
      <dgm:prSet presAssocID="{F9A607F2-AC9E-4F3F-BAE2-C87135A62C04}" presName="vert1" presStyleCnt="0"/>
      <dgm:spPr/>
    </dgm:pt>
    <dgm:pt modelId="{45ADA2F5-EFBC-D14C-9872-0F0EF63BF3A5}" type="pres">
      <dgm:prSet presAssocID="{B87ECD7A-60D0-4605-AB84-B503A3B151C9}" presName="thickLine" presStyleLbl="alignNode1" presStyleIdx="3" presStyleCnt="4"/>
      <dgm:spPr/>
    </dgm:pt>
    <dgm:pt modelId="{0FD35D4C-81A5-B04E-A6B8-E93AE81C3B96}" type="pres">
      <dgm:prSet presAssocID="{B87ECD7A-60D0-4605-AB84-B503A3B151C9}" presName="horz1" presStyleCnt="0"/>
      <dgm:spPr/>
    </dgm:pt>
    <dgm:pt modelId="{10C0E60D-1754-F149-B606-832067801E72}" type="pres">
      <dgm:prSet presAssocID="{B87ECD7A-60D0-4605-AB84-B503A3B151C9}" presName="tx1" presStyleLbl="revTx" presStyleIdx="3" presStyleCnt="4"/>
      <dgm:spPr/>
    </dgm:pt>
    <dgm:pt modelId="{F843F65D-962F-444C-90D7-536244478B2D}" type="pres">
      <dgm:prSet presAssocID="{B87ECD7A-60D0-4605-AB84-B503A3B151C9}" presName="vert1" presStyleCnt="0"/>
      <dgm:spPr/>
    </dgm:pt>
  </dgm:ptLst>
  <dgm:cxnLst>
    <dgm:cxn modelId="{1101F807-A8B2-B24D-937A-E1C08C128B76}" type="presOf" srcId="{F9A607F2-AC9E-4F3F-BAE2-C87135A62C04}" destId="{EE0793E7-3660-5E47-8EFE-0396FE9EFE7A}" srcOrd="0" destOrd="0" presId="urn:microsoft.com/office/officeart/2008/layout/LinedList"/>
    <dgm:cxn modelId="{983DED15-DAD6-4F02-BB92-9B069D7802C2}" srcId="{03AC6280-42D1-4F28-8DE9-90630B612287}" destId="{F9A607F2-AC9E-4F3F-BAE2-C87135A62C04}" srcOrd="2" destOrd="0" parTransId="{02696AD7-49DA-4A50-BCA8-885458EBC4C6}" sibTransId="{EA27D0FE-20BE-4304-BF18-1D54E0AC3F94}"/>
    <dgm:cxn modelId="{D831D932-8C49-434E-96E7-71CF37E73CF5}" type="presOf" srcId="{7739FF0E-0F68-421B-BAA1-D374EC931920}" destId="{35BA4DCF-C201-F443-877E-D2FA855801B7}" srcOrd="0" destOrd="0" presId="urn:microsoft.com/office/officeart/2008/layout/LinedList"/>
    <dgm:cxn modelId="{F2DFE346-0D6E-41DC-8FE5-19000B22E171}" srcId="{03AC6280-42D1-4F28-8DE9-90630B612287}" destId="{A380136A-B910-4D06-A156-F0E819322925}" srcOrd="0" destOrd="0" parTransId="{31B69683-0987-43EB-A140-B0CAD09A1091}" sibTransId="{DAB6B357-78F2-4E13-83FA-D94DD71E044D}"/>
    <dgm:cxn modelId="{061A788F-7494-864E-8798-DA40F12A0CB4}" type="presOf" srcId="{B87ECD7A-60D0-4605-AB84-B503A3B151C9}" destId="{10C0E60D-1754-F149-B606-832067801E72}" srcOrd="0" destOrd="0" presId="urn:microsoft.com/office/officeart/2008/layout/LinedList"/>
    <dgm:cxn modelId="{4C4306A6-455D-437A-8DC7-61DAEDB06134}" srcId="{03AC6280-42D1-4F28-8DE9-90630B612287}" destId="{7739FF0E-0F68-421B-BAA1-D374EC931920}" srcOrd="1" destOrd="0" parTransId="{AD4D56EA-52F1-4BD7-ABD0-54B80C76FAF6}" sibTransId="{846025AB-A45E-4261-9F46-87A6F22F4C36}"/>
    <dgm:cxn modelId="{AA58F9A6-B299-42B5-944E-6573FED86E59}" srcId="{03AC6280-42D1-4F28-8DE9-90630B612287}" destId="{B87ECD7A-60D0-4605-AB84-B503A3B151C9}" srcOrd="3" destOrd="0" parTransId="{2DF8C0E3-C5BD-4F6B-BE07-5DBA0F14C994}" sibTransId="{0B0D43BE-11D2-4D30-A7D7-D3268ADD09B2}"/>
    <dgm:cxn modelId="{B2CABFC0-CE79-C74F-8892-9DD6CBCA39DF}" type="presOf" srcId="{03AC6280-42D1-4F28-8DE9-90630B612287}" destId="{1B752CE1-C5E6-C644-B5B5-4990F1247123}" srcOrd="0" destOrd="0" presId="urn:microsoft.com/office/officeart/2008/layout/LinedList"/>
    <dgm:cxn modelId="{F55065FB-4F7D-F444-9DE8-30FB146E2FC4}" type="presOf" srcId="{A380136A-B910-4D06-A156-F0E819322925}" destId="{04DFE7D2-2DEE-CF43-8935-1ADAD2FF2E7D}" srcOrd="0" destOrd="0" presId="urn:microsoft.com/office/officeart/2008/layout/LinedList"/>
    <dgm:cxn modelId="{EDAF5FF0-3391-2340-BDED-A12BEC181828}" type="presParOf" srcId="{1B752CE1-C5E6-C644-B5B5-4990F1247123}" destId="{60C099B7-BF58-5E43-AF37-F8B0EFFAC21D}" srcOrd="0" destOrd="0" presId="urn:microsoft.com/office/officeart/2008/layout/LinedList"/>
    <dgm:cxn modelId="{AF93A55E-DDFC-E247-B920-7D0C2D530694}" type="presParOf" srcId="{1B752CE1-C5E6-C644-B5B5-4990F1247123}" destId="{26DEDBAF-01D5-8A40-ACC2-71CFFF7F2D75}" srcOrd="1" destOrd="0" presId="urn:microsoft.com/office/officeart/2008/layout/LinedList"/>
    <dgm:cxn modelId="{CBB18974-BDD3-454D-981A-E65C987EB54A}" type="presParOf" srcId="{26DEDBAF-01D5-8A40-ACC2-71CFFF7F2D75}" destId="{04DFE7D2-2DEE-CF43-8935-1ADAD2FF2E7D}" srcOrd="0" destOrd="0" presId="urn:microsoft.com/office/officeart/2008/layout/LinedList"/>
    <dgm:cxn modelId="{AEB8C6D8-91E8-5945-A26B-7D4E5AE5801A}" type="presParOf" srcId="{26DEDBAF-01D5-8A40-ACC2-71CFFF7F2D75}" destId="{0D53C527-BE7C-D84C-AF5B-3077B24EE607}" srcOrd="1" destOrd="0" presId="urn:microsoft.com/office/officeart/2008/layout/LinedList"/>
    <dgm:cxn modelId="{768C7CF0-5AE7-E145-8069-1492E2DEA86E}" type="presParOf" srcId="{1B752CE1-C5E6-C644-B5B5-4990F1247123}" destId="{E123D2EB-5FA4-6C46-BE9D-DEB1B8A6CC51}" srcOrd="2" destOrd="0" presId="urn:microsoft.com/office/officeart/2008/layout/LinedList"/>
    <dgm:cxn modelId="{2EE183B5-F872-6145-ACAC-85C95EDE38B4}" type="presParOf" srcId="{1B752CE1-C5E6-C644-B5B5-4990F1247123}" destId="{43398D73-7968-D842-89BC-DB1838C860B5}" srcOrd="3" destOrd="0" presId="urn:microsoft.com/office/officeart/2008/layout/LinedList"/>
    <dgm:cxn modelId="{64D7B5F2-56D7-BF4A-801E-905ECEF0FB8E}" type="presParOf" srcId="{43398D73-7968-D842-89BC-DB1838C860B5}" destId="{35BA4DCF-C201-F443-877E-D2FA855801B7}" srcOrd="0" destOrd="0" presId="urn:microsoft.com/office/officeart/2008/layout/LinedList"/>
    <dgm:cxn modelId="{A09B17A9-0827-A549-B8AB-107F71E0B532}" type="presParOf" srcId="{43398D73-7968-D842-89BC-DB1838C860B5}" destId="{727AAF81-150F-B14F-B846-C94DFCA788A1}" srcOrd="1" destOrd="0" presId="urn:microsoft.com/office/officeart/2008/layout/LinedList"/>
    <dgm:cxn modelId="{6ED8029F-4FCB-C04F-8277-4A78CB9751C8}" type="presParOf" srcId="{1B752CE1-C5E6-C644-B5B5-4990F1247123}" destId="{17DB6E8A-6F9B-EC49-A510-E39477C23468}" srcOrd="4" destOrd="0" presId="urn:microsoft.com/office/officeart/2008/layout/LinedList"/>
    <dgm:cxn modelId="{3A9A70BA-34D1-C540-AD3E-32A810B429B4}" type="presParOf" srcId="{1B752CE1-C5E6-C644-B5B5-4990F1247123}" destId="{898AF8B8-2DCB-5A45-BCD9-127ACEC53820}" srcOrd="5" destOrd="0" presId="urn:microsoft.com/office/officeart/2008/layout/LinedList"/>
    <dgm:cxn modelId="{52AA5D50-1860-584A-A160-C7A8D019C712}" type="presParOf" srcId="{898AF8B8-2DCB-5A45-BCD9-127ACEC53820}" destId="{EE0793E7-3660-5E47-8EFE-0396FE9EFE7A}" srcOrd="0" destOrd="0" presId="urn:microsoft.com/office/officeart/2008/layout/LinedList"/>
    <dgm:cxn modelId="{109B3138-5065-3D4C-B470-20FFDD4CE503}" type="presParOf" srcId="{898AF8B8-2DCB-5A45-BCD9-127ACEC53820}" destId="{F2895C7C-52FC-004C-A50D-42EFE73A8425}" srcOrd="1" destOrd="0" presId="urn:microsoft.com/office/officeart/2008/layout/LinedList"/>
    <dgm:cxn modelId="{2F7936D6-D79C-EB47-9A7E-D483E16CC121}" type="presParOf" srcId="{1B752CE1-C5E6-C644-B5B5-4990F1247123}" destId="{45ADA2F5-EFBC-D14C-9872-0F0EF63BF3A5}" srcOrd="6" destOrd="0" presId="urn:microsoft.com/office/officeart/2008/layout/LinedList"/>
    <dgm:cxn modelId="{EAFF001A-9DCB-044E-934A-64CDC3D17FFC}" type="presParOf" srcId="{1B752CE1-C5E6-C644-B5B5-4990F1247123}" destId="{0FD35D4C-81A5-B04E-A6B8-E93AE81C3B96}" srcOrd="7" destOrd="0" presId="urn:microsoft.com/office/officeart/2008/layout/LinedList"/>
    <dgm:cxn modelId="{9DB44A80-D979-7741-A3FA-4932DA01923A}" type="presParOf" srcId="{0FD35D4C-81A5-B04E-A6B8-E93AE81C3B96}" destId="{10C0E60D-1754-F149-B606-832067801E72}" srcOrd="0" destOrd="0" presId="urn:microsoft.com/office/officeart/2008/layout/LinedList"/>
    <dgm:cxn modelId="{50C37515-BFF8-464E-897B-7A92E7B16EE3}" type="presParOf" srcId="{0FD35D4C-81A5-B04E-A6B8-E93AE81C3B96}" destId="{F843F65D-962F-444C-90D7-536244478B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099B7-BF58-5E43-AF37-F8B0EFFAC21D}">
      <dsp:nvSpPr>
        <dsp:cNvPr id="0" name=""/>
        <dsp:cNvSpPr/>
      </dsp:nvSpPr>
      <dsp:spPr>
        <a:xfrm>
          <a:off x="0" y="0"/>
          <a:ext cx="471878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FE7D2-2DEE-CF43-8935-1ADAD2FF2E7D}">
      <dsp:nvSpPr>
        <dsp:cNvPr id="0" name=""/>
        <dsp:cNvSpPr/>
      </dsp:nvSpPr>
      <dsp:spPr>
        <a:xfrm>
          <a:off x="0" y="0"/>
          <a:ext cx="4718785"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Initial translation workflow</a:t>
          </a:r>
        </a:p>
      </dsp:txBody>
      <dsp:txXfrm>
        <a:off x="0" y="0"/>
        <a:ext cx="4718785" cy="1382683"/>
      </dsp:txXfrm>
    </dsp:sp>
    <dsp:sp modelId="{E123D2EB-5FA4-6C46-BE9D-DEB1B8A6CC51}">
      <dsp:nvSpPr>
        <dsp:cNvPr id="0" name=""/>
        <dsp:cNvSpPr/>
      </dsp:nvSpPr>
      <dsp:spPr>
        <a:xfrm>
          <a:off x="0" y="1382683"/>
          <a:ext cx="471878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BA4DCF-C201-F443-877E-D2FA855801B7}">
      <dsp:nvSpPr>
        <dsp:cNvPr id="0" name=""/>
        <dsp:cNvSpPr/>
      </dsp:nvSpPr>
      <dsp:spPr>
        <a:xfrm>
          <a:off x="0" y="1382683"/>
          <a:ext cx="4718785"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Translation feedback workflow</a:t>
          </a:r>
        </a:p>
      </dsp:txBody>
      <dsp:txXfrm>
        <a:off x="0" y="1382683"/>
        <a:ext cx="4718785" cy="1382683"/>
      </dsp:txXfrm>
    </dsp:sp>
    <dsp:sp modelId="{17DB6E8A-6F9B-EC49-A510-E39477C23468}">
      <dsp:nvSpPr>
        <dsp:cNvPr id="0" name=""/>
        <dsp:cNvSpPr/>
      </dsp:nvSpPr>
      <dsp:spPr>
        <a:xfrm>
          <a:off x="0" y="2765367"/>
          <a:ext cx="471878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793E7-3660-5E47-8EFE-0396FE9EFE7A}">
      <dsp:nvSpPr>
        <dsp:cNvPr id="0" name=""/>
        <dsp:cNvSpPr/>
      </dsp:nvSpPr>
      <dsp:spPr>
        <a:xfrm>
          <a:off x="0" y="2765367"/>
          <a:ext cx="4718785"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Translation and feedback assessment workflow</a:t>
          </a:r>
        </a:p>
      </dsp:txBody>
      <dsp:txXfrm>
        <a:off x="0" y="2765367"/>
        <a:ext cx="4718785" cy="1382683"/>
      </dsp:txXfrm>
    </dsp:sp>
    <dsp:sp modelId="{45ADA2F5-EFBC-D14C-9872-0F0EF63BF3A5}">
      <dsp:nvSpPr>
        <dsp:cNvPr id="0" name=""/>
        <dsp:cNvSpPr/>
      </dsp:nvSpPr>
      <dsp:spPr>
        <a:xfrm>
          <a:off x="0" y="4148051"/>
          <a:ext cx="471878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C0E60D-1754-F149-B606-832067801E72}">
      <dsp:nvSpPr>
        <dsp:cNvPr id="0" name=""/>
        <dsp:cNvSpPr/>
      </dsp:nvSpPr>
      <dsp:spPr>
        <a:xfrm>
          <a:off x="0" y="4148051"/>
          <a:ext cx="4718785"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Translation improvement workflow</a:t>
          </a:r>
        </a:p>
      </dsp:txBody>
      <dsp:txXfrm>
        <a:off x="0" y="4148051"/>
        <a:ext cx="4718785" cy="138268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DA91947-BD7F-6F4A-A945-F4D8E0236A3F}"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E40A0-BD20-0641-9482-4F0A3F148B51}" type="slidenum">
              <a:rPr lang="en-US" smtClean="0"/>
              <a:t>‹#›</a:t>
            </a:fld>
            <a:endParaRPr lang="en-US"/>
          </a:p>
        </p:txBody>
      </p:sp>
    </p:spTree>
    <p:extLst>
      <p:ext uri="{BB962C8B-B14F-4D97-AF65-F5344CB8AC3E}">
        <p14:creationId xmlns:p14="http://schemas.microsoft.com/office/powerpoint/2010/main" val="137516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DA91947-BD7F-6F4A-A945-F4D8E0236A3F}"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E40A0-BD20-0641-9482-4F0A3F148B51}" type="slidenum">
              <a:rPr lang="en-US" smtClean="0"/>
              <a:t>‹#›</a:t>
            </a:fld>
            <a:endParaRPr lang="en-US"/>
          </a:p>
        </p:txBody>
      </p:sp>
    </p:spTree>
    <p:extLst>
      <p:ext uri="{BB962C8B-B14F-4D97-AF65-F5344CB8AC3E}">
        <p14:creationId xmlns:p14="http://schemas.microsoft.com/office/powerpoint/2010/main" val="241119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DA91947-BD7F-6F4A-A945-F4D8E0236A3F}"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E40A0-BD20-0641-9482-4F0A3F148B51}" type="slidenum">
              <a:rPr lang="en-US" smtClean="0"/>
              <a:t>‹#›</a:t>
            </a:fld>
            <a:endParaRPr lang="en-US"/>
          </a:p>
        </p:txBody>
      </p:sp>
    </p:spTree>
    <p:extLst>
      <p:ext uri="{BB962C8B-B14F-4D97-AF65-F5344CB8AC3E}">
        <p14:creationId xmlns:p14="http://schemas.microsoft.com/office/powerpoint/2010/main" val="69548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DA91947-BD7F-6F4A-A945-F4D8E0236A3F}"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E40A0-BD20-0641-9482-4F0A3F148B51}" type="slidenum">
              <a:rPr lang="en-US" smtClean="0"/>
              <a:t>‹#›</a:t>
            </a:fld>
            <a:endParaRPr lang="en-US"/>
          </a:p>
        </p:txBody>
      </p:sp>
    </p:spTree>
    <p:extLst>
      <p:ext uri="{BB962C8B-B14F-4D97-AF65-F5344CB8AC3E}">
        <p14:creationId xmlns:p14="http://schemas.microsoft.com/office/powerpoint/2010/main" val="165665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DA91947-BD7F-6F4A-A945-F4D8E0236A3F}"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E40A0-BD20-0641-9482-4F0A3F148B51}" type="slidenum">
              <a:rPr lang="en-US" smtClean="0"/>
              <a:t>‹#›</a:t>
            </a:fld>
            <a:endParaRPr lang="en-US"/>
          </a:p>
        </p:txBody>
      </p:sp>
    </p:spTree>
    <p:extLst>
      <p:ext uri="{BB962C8B-B14F-4D97-AF65-F5344CB8AC3E}">
        <p14:creationId xmlns:p14="http://schemas.microsoft.com/office/powerpoint/2010/main" val="192664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DA91947-BD7F-6F4A-A945-F4D8E0236A3F}"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E40A0-BD20-0641-9482-4F0A3F148B51}" type="slidenum">
              <a:rPr lang="en-US" smtClean="0"/>
              <a:t>‹#›</a:t>
            </a:fld>
            <a:endParaRPr lang="en-US"/>
          </a:p>
        </p:txBody>
      </p:sp>
    </p:spTree>
    <p:extLst>
      <p:ext uri="{BB962C8B-B14F-4D97-AF65-F5344CB8AC3E}">
        <p14:creationId xmlns:p14="http://schemas.microsoft.com/office/powerpoint/2010/main" val="52506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DA91947-BD7F-6F4A-A945-F4D8E0236A3F}" type="datetimeFigureOut">
              <a:rPr lang="en-US" smtClean="0"/>
              <a:t>10/29/23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6E40A0-BD20-0641-9482-4F0A3F148B51}" type="slidenum">
              <a:rPr lang="en-US" smtClean="0"/>
              <a:t>‹#›</a:t>
            </a:fld>
            <a:endParaRPr lang="en-US"/>
          </a:p>
        </p:txBody>
      </p:sp>
    </p:spTree>
    <p:extLst>
      <p:ext uri="{BB962C8B-B14F-4D97-AF65-F5344CB8AC3E}">
        <p14:creationId xmlns:p14="http://schemas.microsoft.com/office/powerpoint/2010/main" val="335071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DA91947-BD7F-6F4A-A945-F4D8E0236A3F}" type="datetimeFigureOut">
              <a:rPr lang="en-US" smtClean="0"/>
              <a:t>10/29/23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6E40A0-BD20-0641-9482-4F0A3F148B51}" type="slidenum">
              <a:rPr lang="en-US" smtClean="0"/>
              <a:t>‹#›</a:t>
            </a:fld>
            <a:endParaRPr lang="en-US"/>
          </a:p>
        </p:txBody>
      </p:sp>
    </p:spTree>
    <p:extLst>
      <p:ext uri="{BB962C8B-B14F-4D97-AF65-F5344CB8AC3E}">
        <p14:creationId xmlns:p14="http://schemas.microsoft.com/office/powerpoint/2010/main" val="235340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91947-BD7F-6F4A-A945-F4D8E0236A3F}" type="datetimeFigureOut">
              <a:rPr lang="en-US" smtClean="0"/>
              <a:t>10/29/23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6E40A0-BD20-0641-9482-4F0A3F148B51}" type="slidenum">
              <a:rPr lang="en-US" smtClean="0"/>
              <a:t>‹#›</a:t>
            </a:fld>
            <a:endParaRPr lang="en-US"/>
          </a:p>
        </p:txBody>
      </p:sp>
    </p:spTree>
    <p:extLst>
      <p:ext uri="{BB962C8B-B14F-4D97-AF65-F5344CB8AC3E}">
        <p14:creationId xmlns:p14="http://schemas.microsoft.com/office/powerpoint/2010/main" val="164159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DA91947-BD7F-6F4A-A945-F4D8E0236A3F}"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E40A0-BD20-0641-9482-4F0A3F148B51}" type="slidenum">
              <a:rPr lang="en-US" smtClean="0"/>
              <a:t>‹#›</a:t>
            </a:fld>
            <a:endParaRPr lang="en-US"/>
          </a:p>
        </p:txBody>
      </p:sp>
    </p:spTree>
    <p:extLst>
      <p:ext uri="{BB962C8B-B14F-4D97-AF65-F5344CB8AC3E}">
        <p14:creationId xmlns:p14="http://schemas.microsoft.com/office/powerpoint/2010/main" val="291809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DA91947-BD7F-6F4A-A945-F4D8E0236A3F}"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E40A0-BD20-0641-9482-4F0A3F148B51}" type="slidenum">
              <a:rPr lang="en-US" smtClean="0"/>
              <a:t>‹#›</a:t>
            </a:fld>
            <a:endParaRPr lang="en-US"/>
          </a:p>
        </p:txBody>
      </p:sp>
    </p:spTree>
    <p:extLst>
      <p:ext uri="{BB962C8B-B14F-4D97-AF65-F5344CB8AC3E}">
        <p14:creationId xmlns:p14="http://schemas.microsoft.com/office/powerpoint/2010/main" val="301965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91947-BD7F-6F4A-A945-F4D8E0236A3F}" type="datetimeFigureOut">
              <a:rPr lang="en-US" smtClean="0"/>
              <a:t>10/29/23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E40A0-BD20-0641-9482-4F0A3F148B51}" type="slidenum">
              <a:rPr lang="en-US" smtClean="0"/>
              <a:t>‹#›</a:t>
            </a:fld>
            <a:endParaRPr lang="en-US"/>
          </a:p>
        </p:txBody>
      </p:sp>
    </p:spTree>
    <p:extLst>
      <p:ext uri="{BB962C8B-B14F-4D97-AF65-F5344CB8AC3E}">
        <p14:creationId xmlns:p14="http://schemas.microsoft.com/office/powerpoint/2010/main" val="3829717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ncbi.nlm.nih.gov/books/NBK1247/"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twitter.com/erdemdemir" TargetMode="External"/><Relationship Id="rId2" Type="http://schemas.openxmlformats.org/officeDocument/2006/relationships/hyperlink" Target="https://docs.google.com/forms/d/e/1FAIpQLSdJd1WxlKYiaCiDL4FvWLUabHXIZ5BYNqfQ9hYvN4FhPO9Dbw/viewform?usp=sf_link" TargetMode="External"/><Relationship Id="rId1" Type="http://schemas.openxmlformats.org/officeDocument/2006/relationships/slideLayout" Target="../slideLayouts/slideLayout2.xml"/><Relationship Id="rId4" Type="http://schemas.openxmlformats.org/officeDocument/2006/relationships/hyperlink" Target="https://www.linkedin.com/in/rdmdm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7107" y="220196"/>
            <a:ext cx="7066893"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350" y="2099696"/>
            <a:ext cx="1456680"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Arc 20">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836384" y="1866059"/>
            <a:ext cx="2987899" cy="2240924"/>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59BCBBE4-8194-5E26-61D8-2C1485614833}"/>
              </a:ext>
            </a:extLst>
          </p:cNvPr>
          <p:cNvSpPr>
            <a:spLocks noGrp="1"/>
          </p:cNvSpPr>
          <p:nvPr>
            <p:ph type="ctrTitle"/>
          </p:nvPr>
        </p:nvSpPr>
        <p:spPr>
          <a:xfrm>
            <a:off x="3028950" y="1939159"/>
            <a:ext cx="5733470" cy="2751086"/>
          </a:xfrm>
        </p:spPr>
        <p:txBody>
          <a:bodyPr>
            <a:normAutofit/>
          </a:bodyPr>
          <a:lstStyle/>
          <a:p>
            <a:pPr algn="r"/>
            <a:r>
              <a:rPr lang="en-GB" sz="3800">
                <a:latin typeface="docs-Roboto"/>
              </a:rPr>
              <a:t>Using GPT-4 for translating clinical trials related texts to plain language for general public</a:t>
            </a:r>
            <a:endParaRPr lang="en-US" sz="3800"/>
          </a:p>
        </p:txBody>
      </p:sp>
      <p:sp>
        <p:nvSpPr>
          <p:cNvPr id="8" name="Subtitle 7">
            <a:extLst>
              <a:ext uri="{FF2B5EF4-FFF2-40B4-BE49-F238E27FC236}">
                <a16:creationId xmlns:a16="http://schemas.microsoft.com/office/drawing/2014/main" id="{8C0B8BD3-9D11-B307-F11E-DB82BFE59334}"/>
              </a:ext>
            </a:extLst>
          </p:cNvPr>
          <p:cNvSpPr>
            <a:spLocks noGrp="1"/>
          </p:cNvSpPr>
          <p:nvPr>
            <p:ph type="subTitle" idx="1"/>
          </p:nvPr>
        </p:nvSpPr>
        <p:spPr>
          <a:xfrm>
            <a:off x="3028950" y="4782320"/>
            <a:ext cx="5733470" cy="1329443"/>
          </a:xfrm>
        </p:spPr>
        <p:txBody>
          <a:bodyPr>
            <a:normAutofit/>
          </a:bodyPr>
          <a:lstStyle/>
          <a:p>
            <a:pPr algn="r"/>
            <a:r>
              <a:rPr lang="en-US" dirty="0" err="1"/>
              <a:t>Erdem</a:t>
            </a:r>
            <a:r>
              <a:rPr lang="en-US" dirty="0"/>
              <a:t> Demir</a:t>
            </a:r>
            <a:endParaRPr lang="en-US"/>
          </a:p>
        </p:txBody>
      </p:sp>
    </p:spTree>
    <p:extLst>
      <p:ext uri="{BB962C8B-B14F-4D97-AF65-F5344CB8AC3E}">
        <p14:creationId xmlns:p14="http://schemas.microsoft.com/office/powerpoint/2010/main" val="173301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409" y="1011045"/>
            <a:ext cx="3277394"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9EC12-D61E-4D13-F055-ECBE9317DDCF}"/>
              </a:ext>
            </a:extLst>
          </p:cNvPr>
          <p:cNvSpPr>
            <a:spLocks noGrp="1"/>
          </p:cNvSpPr>
          <p:nvPr>
            <p:ph type="title"/>
          </p:nvPr>
        </p:nvSpPr>
        <p:spPr>
          <a:xfrm>
            <a:off x="717619" y="1112969"/>
            <a:ext cx="2952974" cy="4166010"/>
          </a:xfrm>
        </p:spPr>
        <p:txBody>
          <a:bodyPr>
            <a:normAutofit/>
          </a:bodyPr>
          <a:lstStyle/>
          <a:p>
            <a:r>
              <a:rPr lang="en-US">
                <a:solidFill>
                  <a:srgbClr val="FFFFFF"/>
                </a:solidFill>
              </a:rPr>
              <a:t>Use a mentor to make decisions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1"/>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1581B58-4CE7-991A-66DC-5C3A5F4BEDFC}"/>
              </a:ext>
            </a:extLst>
          </p:cNvPr>
          <p:cNvSpPr>
            <a:spLocks noGrp="1"/>
          </p:cNvSpPr>
          <p:nvPr>
            <p:ph idx="1"/>
          </p:nvPr>
        </p:nvSpPr>
        <p:spPr>
          <a:xfrm>
            <a:off x="4572000" y="820880"/>
            <a:ext cx="3943349" cy="4889350"/>
          </a:xfrm>
        </p:spPr>
        <p:txBody>
          <a:bodyPr anchor="t">
            <a:normAutofit/>
          </a:bodyPr>
          <a:lstStyle/>
          <a:p>
            <a:r>
              <a:rPr lang="en-US" sz="2000"/>
              <a:t>If you are not happy with the translation, create a feedback  in JSON format </a:t>
            </a:r>
            <a:r>
              <a:rPr lang="en-US" sz="2000" err="1"/>
              <a:t>summarising</a:t>
            </a:r>
            <a:r>
              <a:rPr lang="en-US" sz="2000"/>
              <a:t> all issues noticed by you and the "Public consultant" as follows: `{"</a:t>
            </a:r>
            <a:r>
              <a:rPr lang="en-US" sz="2000" err="1"/>
              <a:t>pm_feedback</a:t>
            </a:r>
            <a:r>
              <a:rPr lang="en-US" sz="2000"/>
              <a:t>": &lt;</a:t>
            </a:r>
            <a:r>
              <a:rPr lang="en-US" sz="2000" err="1"/>
              <a:t>summarised_feedback</a:t>
            </a:r>
            <a:r>
              <a:rPr lang="en-US" sz="2000"/>
              <a:t>&gt;}` .</a:t>
            </a:r>
          </a:p>
          <a:p>
            <a:r>
              <a:rPr lang="en-US" sz="2000"/>
              <a:t>Ask "English Language Expert" to carry on  with the "Translation improvement workflow".</a:t>
            </a:r>
          </a:p>
          <a:p>
            <a:r>
              <a:rPr lang="en-US" sz="2000"/>
              <a:t>If you are happy with the translation create a final output and </a:t>
            </a:r>
            <a:r>
              <a:rPr lang="en-US" sz="2000" err="1"/>
              <a:t>finalise</a:t>
            </a:r>
            <a:r>
              <a:rPr lang="en-US" sz="2000"/>
              <a:t> the process as follows: `{"</a:t>
            </a:r>
            <a:r>
              <a:rPr lang="en-US" sz="2000" err="1"/>
              <a:t>final_output</a:t>
            </a:r>
            <a:r>
              <a:rPr lang="en-US" sz="2000"/>
              <a:t>": &lt;</a:t>
            </a:r>
            <a:r>
              <a:rPr lang="en-US" sz="2000" err="1"/>
              <a:t>final_output</a:t>
            </a:r>
            <a:r>
              <a:rPr lang="en-US" sz="2000"/>
              <a:t>&gt;}`.</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63731" y="5717905"/>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6258755"/>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4739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D6E859-3F70-427B-26BF-C1D6EFBB5FE0}"/>
              </a:ext>
            </a:extLst>
          </p:cNvPr>
          <p:cNvSpPr>
            <a:spLocks noGrp="1"/>
          </p:cNvSpPr>
          <p:nvPr>
            <p:ph type="title"/>
          </p:nvPr>
        </p:nvSpPr>
        <p:spPr>
          <a:solidFill>
            <a:srgbClr val="FFC000"/>
          </a:solidFill>
        </p:spPr>
        <p:txBody>
          <a:bodyPr>
            <a:normAutofit/>
          </a:bodyPr>
          <a:lstStyle/>
          <a:p>
            <a:r>
              <a:rPr lang="en-US" dirty="0"/>
              <a:t>An example</a:t>
            </a:r>
            <a:br>
              <a:rPr lang="en-US" dirty="0"/>
            </a:br>
            <a:r>
              <a:rPr lang="en-US" sz="1400" dirty="0">
                <a:hlinkClick r:id="rId2"/>
              </a:rPr>
              <a:t>https://</a:t>
            </a:r>
            <a:r>
              <a:rPr lang="en-US" sz="1400" dirty="0" err="1">
                <a:hlinkClick r:id="rId2"/>
              </a:rPr>
              <a:t>www.ncbi.nlm.nih.gov</a:t>
            </a:r>
            <a:r>
              <a:rPr lang="en-US" sz="1400" dirty="0">
                <a:hlinkClick r:id="rId2"/>
              </a:rPr>
              <a:t>/books/NBK1247/</a:t>
            </a:r>
            <a:endParaRPr lang="en-US" dirty="0"/>
          </a:p>
        </p:txBody>
      </p:sp>
      <p:sp>
        <p:nvSpPr>
          <p:cNvPr id="5" name="Content Placeholder 4">
            <a:extLst>
              <a:ext uri="{FF2B5EF4-FFF2-40B4-BE49-F238E27FC236}">
                <a16:creationId xmlns:a16="http://schemas.microsoft.com/office/drawing/2014/main" id="{671F437F-8D8B-4A39-6B2F-08D7AA3DC1C3}"/>
              </a:ext>
            </a:extLst>
          </p:cNvPr>
          <p:cNvSpPr>
            <a:spLocks noGrp="1"/>
          </p:cNvSpPr>
          <p:nvPr>
            <p:ph sz="half" idx="1"/>
          </p:nvPr>
        </p:nvSpPr>
        <p:spPr>
          <a:solidFill>
            <a:schemeClr val="accent6">
              <a:lumMod val="20000"/>
              <a:lumOff val="80000"/>
            </a:schemeClr>
          </a:solidFill>
        </p:spPr>
        <p:txBody>
          <a:bodyPr>
            <a:noAutofit/>
          </a:bodyPr>
          <a:lstStyle/>
          <a:p>
            <a:r>
              <a:rPr lang="en-US" sz="1800" dirty="0"/>
              <a:t>BRCA1- and BRCA2-associated hereditary breast and ovarian cancer (HBOC) is characterized by an increased risk for female and male breast cancer, ovarian cancer (including fallopian tube and primary peritoneal cancers), and to a lesser extent other cancers such as prostate cancer, pancreatic cancer, and melanoma primarily in individuals with a BRCA2 pathogenic variant. The risk of developing an associated cancer varies depending on whether HBOC is caused by a BRCA1 or BRCA2 pathogenic variant.</a:t>
            </a:r>
          </a:p>
        </p:txBody>
      </p:sp>
      <p:sp>
        <p:nvSpPr>
          <p:cNvPr id="6" name="Content Placeholder 5">
            <a:extLst>
              <a:ext uri="{FF2B5EF4-FFF2-40B4-BE49-F238E27FC236}">
                <a16:creationId xmlns:a16="http://schemas.microsoft.com/office/drawing/2014/main" id="{07F9C2D1-DB26-2237-49AD-FE61453E2A9F}"/>
              </a:ext>
            </a:extLst>
          </p:cNvPr>
          <p:cNvSpPr>
            <a:spLocks noGrp="1"/>
          </p:cNvSpPr>
          <p:nvPr>
            <p:ph sz="half" idx="2"/>
          </p:nvPr>
        </p:nvSpPr>
        <p:spPr>
          <a:solidFill>
            <a:schemeClr val="accent5">
              <a:lumMod val="20000"/>
              <a:lumOff val="80000"/>
            </a:schemeClr>
          </a:solidFill>
        </p:spPr>
        <p:txBody>
          <a:bodyPr>
            <a:normAutofit/>
          </a:bodyPr>
          <a:lstStyle/>
          <a:p>
            <a:r>
              <a:rPr lang="en-US" sz="1800" dirty="0"/>
              <a:t>BRCA1 and BRCA2 are genes that, when changed in certain ways, can increase a person's chances of getting specific types of cancer, especially breast and ovarian cancers. Both men and women can get breast cancer if they have these gene changes. Ovarian cancer might also mean cancer in the tubes connecting the ovaries or in the inner layer of the belly. There are also risks of other cancers like prostate, pancreas, and skin cancer. How high the risk is depends on whether the gene change is in BRCA1 or BRCA2.</a:t>
            </a:r>
          </a:p>
        </p:txBody>
      </p:sp>
    </p:spTree>
    <p:extLst>
      <p:ext uri="{BB962C8B-B14F-4D97-AF65-F5344CB8AC3E}">
        <p14:creationId xmlns:p14="http://schemas.microsoft.com/office/powerpoint/2010/main" val="16557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293"/>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3125451"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8C9800B9-2A87-B710-421E-D251D7840DE9}"/>
              </a:ext>
            </a:extLst>
          </p:cNvPr>
          <p:cNvSpPr>
            <a:spLocks noGrp="1"/>
          </p:cNvSpPr>
          <p:nvPr>
            <p:ph type="title"/>
          </p:nvPr>
        </p:nvSpPr>
        <p:spPr>
          <a:xfrm>
            <a:off x="515125" y="591344"/>
            <a:ext cx="2400300" cy="5585619"/>
          </a:xfrm>
        </p:spPr>
        <p:txBody>
          <a:bodyPr>
            <a:normAutofit/>
          </a:bodyPr>
          <a:lstStyle/>
          <a:p>
            <a:r>
              <a:rPr lang="en-US">
                <a:solidFill>
                  <a:srgbClr val="FFFFFF"/>
                </a:solidFill>
              </a:rPr>
              <a:t>What do you think?</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847B76DD-AC18-B050-259F-0E4A1BBAF3ED}"/>
              </a:ext>
            </a:extLst>
          </p:cNvPr>
          <p:cNvSpPr>
            <a:spLocks noGrp="1"/>
          </p:cNvSpPr>
          <p:nvPr>
            <p:ph idx="1"/>
          </p:nvPr>
        </p:nvSpPr>
        <p:spPr>
          <a:xfrm>
            <a:off x="3335481" y="591344"/>
            <a:ext cx="5179868" cy="5585619"/>
          </a:xfrm>
        </p:spPr>
        <p:txBody>
          <a:bodyPr anchor="ctr">
            <a:normAutofit/>
          </a:bodyPr>
          <a:lstStyle/>
          <a:p>
            <a:r>
              <a:rPr lang="en-US" dirty="0"/>
              <a:t>Fill out the survey with further 5 examples: </a:t>
            </a:r>
          </a:p>
          <a:p>
            <a:pPr lvl="1"/>
            <a:r>
              <a:rPr lang="en-US" dirty="0">
                <a:hlinkClick r:id="rId2"/>
              </a:rPr>
              <a:t>https://</a:t>
            </a:r>
            <a:r>
              <a:rPr lang="en-US" dirty="0" err="1">
                <a:hlinkClick r:id="rId2"/>
              </a:rPr>
              <a:t>docs.google.com</a:t>
            </a:r>
            <a:r>
              <a:rPr lang="en-US" dirty="0">
                <a:hlinkClick r:id="rId2"/>
              </a:rPr>
              <a:t>/forms/d/e/1FAIpQLSdJd1WxlKYiaCiDL4FvWLUabHXIZ5BYNqfQ9hYvN4FhPO9Dbw/</a:t>
            </a:r>
            <a:r>
              <a:rPr lang="en-US" dirty="0" err="1">
                <a:hlinkClick r:id="rId2"/>
              </a:rPr>
              <a:t>viewform?usp</a:t>
            </a:r>
            <a:r>
              <a:rPr lang="en-US" dirty="0">
                <a:hlinkClick r:id="rId2"/>
              </a:rPr>
              <a:t>=</a:t>
            </a:r>
            <a:r>
              <a:rPr lang="en-US" dirty="0" err="1">
                <a:hlinkClick r:id="rId2"/>
              </a:rPr>
              <a:t>sf_link</a:t>
            </a:r>
            <a:endParaRPr lang="en-US" dirty="0"/>
          </a:p>
          <a:p>
            <a:r>
              <a:rPr lang="en-US" dirty="0"/>
              <a:t>Reach out:</a:t>
            </a:r>
          </a:p>
          <a:p>
            <a:pPr lvl="1"/>
            <a:r>
              <a:rPr lang="en-US" dirty="0">
                <a:hlinkClick r:id="rId3"/>
              </a:rPr>
              <a:t>@</a:t>
            </a:r>
            <a:r>
              <a:rPr lang="en-US" dirty="0" err="1">
                <a:hlinkClick r:id="rId3"/>
              </a:rPr>
              <a:t>erdemdemir</a:t>
            </a:r>
            <a:endParaRPr lang="en-US" dirty="0"/>
          </a:p>
          <a:p>
            <a:pPr lvl="1"/>
            <a:r>
              <a:rPr lang="en-US" dirty="0" err="1">
                <a:hlinkClick r:id="rId4"/>
              </a:rPr>
              <a:t>LinkedIN</a:t>
            </a:r>
            <a:endParaRPr lang="en-US" dirty="0"/>
          </a:p>
        </p:txBody>
      </p:sp>
    </p:spTree>
    <p:extLst>
      <p:ext uri="{BB962C8B-B14F-4D97-AF65-F5344CB8AC3E}">
        <p14:creationId xmlns:p14="http://schemas.microsoft.com/office/powerpoint/2010/main" val="50208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D32563-651B-B8BB-B533-BEE48F240B5C}"/>
              </a:ext>
            </a:extLst>
          </p:cNvPr>
          <p:cNvSpPr txBox="1"/>
          <p:nvPr/>
        </p:nvSpPr>
        <p:spPr>
          <a:xfrm>
            <a:off x="488730" y="614286"/>
            <a:ext cx="6984125" cy="1754326"/>
          </a:xfrm>
          <a:prstGeom prst="rect">
            <a:avLst/>
          </a:prstGeom>
          <a:noFill/>
        </p:spPr>
        <p:txBody>
          <a:bodyPr wrap="square">
            <a:spAutoFit/>
          </a:bodyPr>
          <a:lstStyle/>
          <a:p>
            <a:pPr algn="l"/>
            <a:r>
              <a:rPr lang="en-GB" sz="3600" b="1" i="0" u="none" strike="noStrike" dirty="0">
                <a:solidFill>
                  <a:srgbClr val="FFFFFF"/>
                </a:solidFill>
                <a:effectLst/>
                <a:latin typeface="Soehne"/>
              </a:rPr>
              <a:t>GPT-4 is </a:t>
            </a:r>
            <a:r>
              <a:rPr lang="en-GB" sz="3600" b="1" i="0" u="none" strike="noStrike" dirty="0" err="1">
                <a:solidFill>
                  <a:srgbClr val="FFFFFF"/>
                </a:solidFill>
                <a:effectLst/>
                <a:latin typeface="Soehne"/>
              </a:rPr>
              <a:t>OpenAI’s</a:t>
            </a:r>
            <a:r>
              <a:rPr lang="en-GB" sz="3600" b="1" i="0" u="none" strike="noStrike" dirty="0">
                <a:solidFill>
                  <a:srgbClr val="FFFFFF"/>
                </a:solidFill>
                <a:effectLst/>
                <a:latin typeface="Soehne"/>
              </a:rPr>
              <a:t> most advanced system, producing safer and more useful responses</a:t>
            </a:r>
          </a:p>
        </p:txBody>
      </p:sp>
      <p:sp>
        <p:nvSpPr>
          <p:cNvPr id="7" name="TextBox 6">
            <a:extLst>
              <a:ext uri="{FF2B5EF4-FFF2-40B4-BE49-F238E27FC236}">
                <a16:creationId xmlns:a16="http://schemas.microsoft.com/office/drawing/2014/main" id="{A9C0947B-1376-3F33-CAFC-A4B608A7EF27}"/>
              </a:ext>
            </a:extLst>
          </p:cNvPr>
          <p:cNvSpPr txBox="1"/>
          <p:nvPr/>
        </p:nvSpPr>
        <p:spPr>
          <a:xfrm>
            <a:off x="2091559" y="3689130"/>
            <a:ext cx="6695090" cy="2308324"/>
          </a:xfrm>
          <a:prstGeom prst="rect">
            <a:avLst/>
          </a:prstGeom>
          <a:noFill/>
        </p:spPr>
        <p:txBody>
          <a:bodyPr wrap="square">
            <a:spAutoFit/>
          </a:bodyPr>
          <a:lstStyle/>
          <a:p>
            <a:r>
              <a:rPr lang="en-GB" sz="3600" b="0" i="0" u="none" strike="noStrike" dirty="0">
                <a:solidFill>
                  <a:srgbClr val="FFFFFF"/>
                </a:solidFill>
                <a:effectLst/>
                <a:latin typeface="Signifier"/>
              </a:rPr>
              <a:t>GPT-4 can solve difficult problems with greater accuracy, thanks to its broader general knowledge and problem solving abilities.</a:t>
            </a:r>
            <a:endParaRPr lang="en-US" sz="3600" dirty="0"/>
          </a:p>
        </p:txBody>
      </p:sp>
    </p:spTree>
    <p:extLst>
      <p:ext uri="{BB962C8B-B14F-4D97-AF65-F5344CB8AC3E}">
        <p14:creationId xmlns:p14="http://schemas.microsoft.com/office/powerpoint/2010/main" val="90153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84C3E-9DC6-54D1-D324-DB8D1B0C6A23}"/>
              </a:ext>
            </a:extLst>
          </p:cNvPr>
          <p:cNvSpPr>
            <a:spLocks noGrp="1"/>
          </p:cNvSpPr>
          <p:nvPr>
            <p:ph type="title"/>
          </p:nvPr>
        </p:nvSpPr>
        <p:spPr>
          <a:xfrm>
            <a:off x="878305" y="1396686"/>
            <a:ext cx="2430380" cy="4064628"/>
          </a:xfrm>
        </p:spPr>
        <p:txBody>
          <a:bodyPr>
            <a:normAutofit/>
          </a:bodyPr>
          <a:lstStyle/>
          <a:p>
            <a:r>
              <a:rPr lang="en-US">
                <a:solidFill>
                  <a:srgbClr val="FFFFFF"/>
                </a:solidFill>
              </a:rPr>
              <a:t>A simple prompt</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C969B08-B0DB-D404-CED6-F55680148342}"/>
              </a:ext>
            </a:extLst>
          </p:cNvPr>
          <p:cNvSpPr>
            <a:spLocks noGrp="1"/>
          </p:cNvSpPr>
          <p:nvPr>
            <p:ph idx="1"/>
          </p:nvPr>
        </p:nvSpPr>
        <p:spPr>
          <a:xfrm>
            <a:off x="4027614" y="1526033"/>
            <a:ext cx="4152298" cy="3935281"/>
          </a:xfrm>
        </p:spPr>
        <p:txBody>
          <a:bodyPr>
            <a:normAutofit/>
          </a:bodyPr>
          <a:lstStyle/>
          <a:p>
            <a:pPr marL="0" indent="0">
              <a:buNone/>
            </a:pPr>
            <a:r>
              <a:rPr lang="en-US" dirty="0"/>
              <a:t>Please translate the following technical clinical trials related text into plain language for general public.</a:t>
            </a:r>
          </a:p>
        </p:txBody>
      </p:sp>
    </p:spTree>
    <p:extLst>
      <p:ext uri="{BB962C8B-B14F-4D97-AF65-F5344CB8AC3E}">
        <p14:creationId xmlns:p14="http://schemas.microsoft.com/office/powerpoint/2010/main" val="154029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293"/>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3125451"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51C88-AD08-820E-4737-EEBDBE651BB9}"/>
              </a:ext>
            </a:extLst>
          </p:cNvPr>
          <p:cNvSpPr>
            <a:spLocks noGrp="1"/>
          </p:cNvSpPr>
          <p:nvPr>
            <p:ph type="title"/>
          </p:nvPr>
        </p:nvSpPr>
        <p:spPr>
          <a:xfrm>
            <a:off x="515125" y="591344"/>
            <a:ext cx="2400300" cy="5585619"/>
          </a:xfrm>
        </p:spPr>
        <p:txBody>
          <a:bodyPr>
            <a:normAutofit/>
          </a:bodyPr>
          <a:lstStyle/>
          <a:p>
            <a:r>
              <a:rPr lang="en-US" sz="3700">
                <a:solidFill>
                  <a:srgbClr val="FFFFFF"/>
                </a:solidFill>
              </a:rPr>
              <a:t>Give it a personality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37CA8F-4AE0-C180-F6BA-7EF009DFD729}"/>
              </a:ext>
            </a:extLst>
          </p:cNvPr>
          <p:cNvSpPr>
            <a:spLocks noGrp="1"/>
          </p:cNvSpPr>
          <p:nvPr>
            <p:ph idx="1"/>
          </p:nvPr>
        </p:nvSpPr>
        <p:spPr>
          <a:xfrm>
            <a:off x="3335481" y="591344"/>
            <a:ext cx="5179868" cy="5585619"/>
          </a:xfrm>
        </p:spPr>
        <p:txBody>
          <a:bodyPr anchor="ctr">
            <a:normAutofit/>
          </a:bodyPr>
          <a:lstStyle/>
          <a:p>
            <a:pPr marL="0" indent="0">
              <a:buNone/>
            </a:pPr>
            <a:r>
              <a:rPr lang="en-US" dirty="0"/>
              <a:t>You are an English Language Expert who is </a:t>
            </a:r>
            <a:r>
              <a:rPr lang="en-US" dirty="0" err="1"/>
              <a:t>specialised</a:t>
            </a:r>
            <a:r>
              <a:rPr lang="en-US" dirty="0"/>
              <a:t> in translating technical clinical trials texts to plain language. You are well versed in English language, translation, and medical terminology. Your goal is to make these texts accessible for participants, their families, and the general public.</a:t>
            </a:r>
          </a:p>
        </p:txBody>
      </p:sp>
    </p:spTree>
    <p:extLst>
      <p:ext uri="{BB962C8B-B14F-4D97-AF65-F5344CB8AC3E}">
        <p14:creationId xmlns:p14="http://schemas.microsoft.com/office/powerpoint/2010/main" val="864032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293"/>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3125451"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188B6D-B07A-9B58-7E65-0F89B09A7F7C}"/>
              </a:ext>
            </a:extLst>
          </p:cNvPr>
          <p:cNvSpPr>
            <a:spLocks noGrp="1"/>
          </p:cNvSpPr>
          <p:nvPr>
            <p:ph type="title"/>
          </p:nvPr>
        </p:nvSpPr>
        <p:spPr>
          <a:xfrm>
            <a:off x="515125" y="591344"/>
            <a:ext cx="2400300" cy="5585619"/>
          </a:xfrm>
        </p:spPr>
        <p:txBody>
          <a:bodyPr>
            <a:normAutofit/>
          </a:bodyPr>
          <a:lstStyle/>
          <a:p>
            <a:r>
              <a:rPr lang="en-US" sz="3400">
                <a:solidFill>
                  <a:srgbClr val="FFFFFF"/>
                </a:solidFill>
              </a:rPr>
              <a:t>Give it an opportunity to think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6B5253-7775-32EF-7668-4BB79C870D73}"/>
              </a:ext>
            </a:extLst>
          </p:cNvPr>
          <p:cNvSpPr>
            <a:spLocks noGrp="1"/>
          </p:cNvSpPr>
          <p:nvPr>
            <p:ph idx="1"/>
          </p:nvPr>
        </p:nvSpPr>
        <p:spPr>
          <a:xfrm>
            <a:off x="3335481" y="591344"/>
            <a:ext cx="5179868" cy="5585619"/>
          </a:xfrm>
        </p:spPr>
        <p:txBody>
          <a:bodyPr anchor="ctr">
            <a:normAutofit/>
          </a:bodyPr>
          <a:lstStyle/>
          <a:p>
            <a:pPr marL="514350" indent="-514350">
              <a:buFont typeface="+mj-lt"/>
              <a:buAutoNum type="arabicPeriod"/>
            </a:pPr>
            <a:r>
              <a:rPr lang="en-US" dirty="0"/>
              <a:t>Take a deep breath and work on this task step by step.</a:t>
            </a:r>
          </a:p>
        </p:txBody>
      </p:sp>
    </p:spTree>
    <p:extLst>
      <p:ext uri="{BB962C8B-B14F-4D97-AF65-F5344CB8AC3E}">
        <p14:creationId xmlns:p14="http://schemas.microsoft.com/office/powerpoint/2010/main" val="388262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293"/>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3125451"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40E64-708C-C8E1-73A4-199F716A03CB}"/>
              </a:ext>
            </a:extLst>
          </p:cNvPr>
          <p:cNvSpPr>
            <a:spLocks noGrp="1"/>
          </p:cNvSpPr>
          <p:nvPr>
            <p:ph type="title"/>
          </p:nvPr>
        </p:nvSpPr>
        <p:spPr>
          <a:xfrm>
            <a:off x="515125" y="591344"/>
            <a:ext cx="2400300" cy="5585619"/>
          </a:xfrm>
        </p:spPr>
        <p:txBody>
          <a:bodyPr>
            <a:normAutofit/>
          </a:bodyPr>
          <a:lstStyle/>
          <a:p>
            <a:r>
              <a:rPr lang="en-US">
                <a:solidFill>
                  <a:srgbClr val="FFFFFF"/>
                </a:solidFill>
              </a:rPr>
              <a:t>Give it a workflow to follow step by step</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B72DA2-AA21-C929-A529-160E263F41E6}"/>
              </a:ext>
            </a:extLst>
          </p:cNvPr>
          <p:cNvSpPr>
            <a:spLocks noGrp="1"/>
          </p:cNvSpPr>
          <p:nvPr>
            <p:ph idx="1"/>
          </p:nvPr>
        </p:nvSpPr>
        <p:spPr>
          <a:xfrm>
            <a:off x="3335481" y="591344"/>
            <a:ext cx="5179868" cy="5585619"/>
          </a:xfrm>
        </p:spPr>
        <p:txBody>
          <a:bodyPr anchor="ctr">
            <a:normAutofit/>
          </a:bodyPr>
          <a:lstStyle/>
          <a:p>
            <a:pPr marL="514350" indent="-514350">
              <a:buFont typeface="+mj-lt"/>
              <a:buAutoNum type="arabicPeriod"/>
            </a:pPr>
            <a:r>
              <a:rPr lang="en-US" sz="1500" dirty="0"/>
              <a:t>Take a deep breath and work on this task step by step.</a:t>
            </a:r>
          </a:p>
          <a:p>
            <a:pPr marL="514350" indent="-514350">
              <a:buFont typeface="+mj-lt"/>
              <a:buAutoNum type="arabicPeriod"/>
            </a:pPr>
            <a:r>
              <a:rPr lang="en-US" sz="1500" dirty="0"/>
              <a:t>Check the "Text for Translation" to identify technical terms and create a list of these terms.</a:t>
            </a:r>
          </a:p>
          <a:p>
            <a:pPr marL="514350" indent="-514350">
              <a:buFont typeface="+mj-lt"/>
              <a:buAutoNum type="arabicPeriod"/>
            </a:pPr>
            <a:r>
              <a:rPr lang="en-US" sz="1500" dirty="0"/>
              <a:t>Translate the text into plain language to make it accessible for the general public especially focusing on technical terms identified in the previous step.</a:t>
            </a:r>
          </a:p>
          <a:p>
            <a:pPr marL="514350" indent="-514350">
              <a:buFont typeface="+mj-lt"/>
              <a:buAutoNum type="arabicPeriod"/>
            </a:pPr>
            <a:r>
              <a:rPr lang="en-US" sz="1500" dirty="0"/>
              <a:t>Check if it would be helpful to provide some technical term translations in brackets, especially when the patient might be familiar with the technical name and it's in patient's interest to provide the the technical term, e.g., "hypertension (high blood pressure)".</a:t>
            </a:r>
          </a:p>
          <a:p>
            <a:pPr marL="514350" indent="-514350">
              <a:buFont typeface="+mj-lt"/>
              <a:buAutoNum type="arabicPeriod"/>
            </a:pPr>
            <a:r>
              <a:rPr lang="en-US" sz="1500" dirty="0"/>
              <a:t>Check the translation for phrasal verbs and replace them where possible.</a:t>
            </a:r>
          </a:p>
          <a:p>
            <a:pPr marL="514350" indent="-514350">
              <a:buFont typeface="+mj-lt"/>
              <a:buAutoNum type="arabicPeriod"/>
            </a:pPr>
            <a:r>
              <a:rPr lang="en-US" sz="1500" dirty="0"/>
              <a:t>Avoid being verbose. Try not to exceed the length of the original text.</a:t>
            </a:r>
          </a:p>
          <a:p>
            <a:pPr marL="514350" indent="-514350">
              <a:buFont typeface="+mj-lt"/>
              <a:buAutoNum type="arabicPeriod"/>
            </a:pPr>
            <a:r>
              <a:rPr lang="en-US" sz="1500" dirty="0"/>
              <a:t>The translation should maintain the accurate meaning of the original text, not to add or omit any essential details.</a:t>
            </a:r>
          </a:p>
          <a:p>
            <a:pPr marL="514350" indent="-514350">
              <a:buFont typeface="+mj-lt"/>
              <a:buAutoNum type="arabicPeriod"/>
            </a:pPr>
            <a:r>
              <a:rPr lang="en-US" sz="1500" dirty="0"/>
              <a:t>Finally check the translation again for coherence. If you think that your translation doesn't successfully fulfil any of the steps above, iterate over it until you think that you met all the criteria.</a:t>
            </a:r>
          </a:p>
        </p:txBody>
      </p:sp>
    </p:spTree>
    <p:extLst>
      <p:ext uri="{BB962C8B-B14F-4D97-AF65-F5344CB8AC3E}">
        <p14:creationId xmlns:p14="http://schemas.microsoft.com/office/powerpoint/2010/main" val="420700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293"/>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3125451"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E8992-98B9-124B-8EE4-603FD106DBEC}"/>
              </a:ext>
            </a:extLst>
          </p:cNvPr>
          <p:cNvSpPr>
            <a:spLocks noGrp="1"/>
          </p:cNvSpPr>
          <p:nvPr>
            <p:ph type="title"/>
          </p:nvPr>
        </p:nvSpPr>
        <p:spPr>
          <a:xfrm>
            <a:off x="515125" y="591344"/>
            <a:ext cx="2400300" cy="5585619"/>
          </a:xfrm>
        </p:spPr>
        <p:txBody>
          <a:bodyPr>
            <a:normAutofit/>
          </a:bodyPr>
          <a:lstStyle/>
          <a:p>
            <a:r>
              <a:rPr lang="en-US">
                <a:solidFill>
                  <a:srgbClr val="FFFFFF"/>
                </a:solidFill>
              </a:rPr>
              <a:t>Give it examples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225B5AA-52F1-9569-8443-1880D6C8CC70}"/>
              </a:ext>
            </a:extLst>
          </p:cNvPr>
          <p:cNvSpPr>
            <a:spLocks noGrp="1"/>
          </p:cNvSpPr>
          <p:nvPr>
            <p:ph idx="1"/>
          </p:nvPr>
        </p:nvSpPr>
        <p:spPr>
          <a:xfrm>
            <a:off x="3335481" y="591344"/>
            <a:ext cx="5179868" cy="5585619"/>
          </a:xfrm>
        </p:spPr>
        <p:txBody>
          <a:bodyPr anchor="ctr">
            <a:normAutofit/>
          </a:bodyPr>
          <a:lstStyle/>
          <a:p>
            <a:r>
              <a:rPr lang="en-US" dirty="0"/>
              <a:t>Check if it would be helpful to provide some technical term translations in brackets, especially when the patient might be familiar with the technical name and it's in patient's interest to provide the the technical term, e.g., "hypertension (high blood pressure)".</a:t>
            </a:r>
          </a:p>
        </p:txBody>
      </p:sp>
    </p:spTree>
    <p:extLst>
      <p:ext uri="{BB962C8B-B14F-4D97-AF65-F5344CB8AC3E}">
        <p14:creationId xmlns:p14="http://schemas.microsoft.com/office/powerpoint/2010/main" val="216783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390D4-9BD3-08B8-D698-42B6AE046038}"/>
              </a:ext>
            </a:extLst>
          </p:cNvPr>
          <p:cNvSpPr>
            <a:spLocks noGrp="1"/>
          </p:cNvSpPr>
          <p:nvPr>
            <p:ph type="title"/>
          </p:nvPr>
        </p:nvSpPr>
        <p:spPr>
          <a:xfrm>
            <a:off x="628650" y="365125"/>
            <a:ext cx="7886700" cy="1828444"/>
          </a:xfrm>
          <a:solidFill>
            <a:srgbClr val="FFC000"/>
          </a:solidFill>
        </p:spPr>
        <p:txBody>
          <a:bodyPr>
            <a:normAutofit/>
          </a:bodyPr>
          <a:lstStyle/>
          <a:p>
            <a:r>
              <a:rPr lang="en-US" sz="4500" dirty="0"/>
              <a:t>Give it multiple personalities</a:t>
            </a:r>
          </a:p>
        </p:txBody>
      </p:sp>
      <p:sp>
        <p:nvSpPr>
          <p:cNvPr id="4" name="Content Placeholder 3">
            <a:extLst>
              <a:ext uri="{FF2B5EF4-FFF2-40B4-BE49-F238E27FC236}">
                <a16:creationId xmlns:a16="http://schemas.microsoft.com/office/drawing/2014/main" id="{9F8B6765-4A25-90A9-68E2-6877D63A5787}"/>
              </a:ext>
            </a:extLst>
          </p:cNvPr>
          <p:cNvSpPr>
            <a:spLocks noGrp="1"/>
          </p:cNvSpPr>
          <p:nvPr>
            <p:ph sz="half" idx="1"/>
          </p:nvPr>
        </p:nvSpPr>
        <p:spPr>
          <a:xfrm>
            <a:off x="628650" y="2398626"/>
            <a:ext cx="3868820" cy="3730460"/>
          </a:xfrm>
        </p:spPr>
        <p:txBody>
          <a:bodyPr>
            <a:normAutofit/>
          </a:bodyPr>
          <a:lstStyle/>
          <a:p>
            <a:pPr marL="0" indent="0">
              <a:buNone/>
            </a:pPr>
            <a:r>
              <a:rPr lang="en-US" sz="1700"/>
              <a:t>You're a Public Consultant skilled in public communication. Your task is to review translations from the Language Expert, ensuring they're clear, relatable, and accessible. You'll offer feedback to make sure the content is easily understood by the general public, including participants and their families, and suggest changes if needed.</a:t>
            </a:r>
          </a:p>
        </p:txBody>
      </p:sp>
      <p:sp>
        <p:nvSpPr>
          <p:cNvPr id="5" name="Content Placeholder 4">
            <a:extLst>
              <a:ext uri="{FF2B5EF4-FFF2-40B4-BE49-F238E27FC236}">
                <a16:creationId xmlns:a16="http://schemas.microsoft.com/office/drawing/2014/main" id="{F65DAD54-96F1-D8B6-9ED3-0387DFC6B718}"/>
              </a:ext>
            </a:extLst>
          </p:cNvPr>
          <p:cNvSpPr>
            <a:spLocks noGrp="1"/>
          </p:cNvSpPr>
          <p:nvPr>
            <p:ph sz="half" idx="2"/>
          </p:nvPr>
        </p:nvSpPr>
        <p:spPr>
          <a:xfrm>
            <a:off x="4641865" y="2398626"/>
            <a:ext cx="3873484" cy="3730460"/>
          </a:xfrm>
        </p:spPr>
        <p:txBody>
          <a:bodyPr>
            <a:normAutofit/>
          </a:bodyPr>
          <a:lstStyle/>
          <a:p>
            <a:pPr marL="0" indent="0">
              <a:buNone/>
            </a:pPr>
            <a:r>
              <a:rPr lang="en-US" sz="1700"/>
              <a:t>You are a Project Manager with experience in overseeing translation and communication projects within the healthcare sector. Your role is to manage the translation process, ensuring it stays on track and meets the established criteria of accuracy, clarity, and timeliness. You assess the outputs from both the English Language Expert and the Public Consultant, and decide if the translations are ready for dissemination or if further revisions are needed.</a:t>
            </a:r>
          </a:p>
        </p:txBody>
      </p:sp>
    </p:spTree>
    <p:extLst>
      <p:ext uri="{BB962C8B-B14F-4D97-AF65-F5344CB8AC3E}">
        <p14:creationId xmlns:p14="http://schemas.microsoft.com/office/powerpoint/2010/main" val="73717599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384350"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5" name="Title 4">
            <a:extLst>
              <a:ext uri="{FF2B5EF4-FFF2-40B4-BE49-F238E27FC236}">
                <a16:creationId xmlns:a16="http://schemas.microsoft.com/office/drawing/2014/main" id="{09508A00-44DD-766B-12D5-06853B5C3A6B}"/>
              </a:ext>
            </a:extLst>
          </p:cNvPr>
          <p:cNvSpPr>
            <a:spLocks noGrp="1"/>
          </p:cNvSpPr>
          <p:nvPr>
            <p:ph type="title"/>
          </p:nvPr>
        </p:nvSpPr>
        <p:spPr>
          <a:xfrm>
            <a:off x="628650" y="643467"/>
            <a:ext cx="2213403" cy="5571066"/>
          </a:xfrm>
        </p:spPr>
        <p:txBody>
          <a:bodyPr>
            <a:normAutofit/>
          </a:bodyPr>
          <a:lstStyle/>
          <a:p>
            <a:r>
              <a:rPr lang="en-US" sz="3700">
                <a:solidFill>
                  <a:srgbClr val="FFFFFF"/>
                </a:solidFill>
              </a:rPr>
              <a:t>Give it multiple workflows to be used by different agents</a:t>
            </a:r>
          </a:p>
        </p:txBody>
      </p:sp>
      <p:graphicFrame>
        <p:nvGraphicFramePr>
          <p:cNvPr id="8" name="Content Placeholder 5">
            <a:extLst>
              <a:ext uri="{FF2B5EF4-FFF2-40B4-BE49-F238E27FC236}">
                <a16:creationId xmlns:a16="http://schemas.microsoft.com/office/drawing/2014/main" id="{AF4B1C9A-8158-9DDD-4D56-445DD6A2DA0C}"/>
              </a:ext>
            </a:extLst>
          </p:cNvPr>
          <p:cNvGraphicFramePr>
            <a:graphicFrameLocks noGrp="1"/>
          </p:cNvGraphicFramePr>
          <p:nvPr>
            <p:ph idx="1"/>
            <p:extLst>
              <p:ext uri="{D42A27DB-BD31-4B8C-83A1-F6EECF244321}">
                <p14:modId xmlns:p14="http://schemas.microsoft.com/office/powerpoint/2010/main" val="1431816541"/>
              </p:ext>
            </p:extLst>
          </p:nvPr>
        </p:nvGraphicFramePr>
        <p:xfrm>
          <a:off x="3905730" y="643466"/>
          <a:ext cx="4718785"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223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126</TotalTime>
  <Words>891</Words>
  <Application>Microsoft Macintosh PowerPoint</Application>
  <PresentationFormat>On-screen Show (4:3)</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docs-Roboto</vt:lpstr>
      <vt:lpstr>Signifier</vt:lpstr>
      <vt:lpstr>Soehne</vt:lpstr>
      <vt:lpstr>Office Theme</vt:lpstr>
      <vt:lpstr>Using GPT-4 for translating clinical trials related texts to plain language for general public</vt:lpstr>
      <vt:lpstr>PowerPoint Presentation</vt:lpstr>
      <vt:lpstr>A simple prompt</vt:lpstr>
      <vt:lpstr>Give it a personality</vt:lpstr>
      <vt:lpstr>Give it an opportunity to think</vt:lpstr>
      <vt:lpstr>Give it a workflow to follow step by step</vt:lpstr>
      <vt:lpstr>Give it examples</vt:lpstr>
      <vt:lpstr>Give it multiple personalities</vt:lpstr>
      <vt:lpstr>Give it multiple workflows to be used by different agents</vt:lpstr>
      <vt:lpstr>Use a mentor to make decisions</vt:lpstr>
      <vt:lpstr>An example https://www.ncbi.nlm.nih.gov/books/NBK1247/</vt:lpstr>
      <vt:lpstr>What do you think?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GPT-4 for translating clinical trials related texts to plain language for general public</dc:title>
  <dc:creator>ErdemDemir Live</dc:creator>
  <cp:lastModifiedBy>ErdemDemir Live</cp:lastModifiedBy>
  <cp:revision>6</cp:revision>
  <dcterms:created xsi:type="dcterms:W3CDTF">2023-10-18T08:05:25Z</dcterms:created>
  <dcterms:modified xsi:type="dcterms:W3CDTF">2023-10-29T20:58:50Z</dcterms:modified>
</cp:coreProperties>
</file>