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952283556569143"/>
          <c:y val="3.25777852339008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Label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DB-EC44-A687-0EF70CA6D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5B-497D-96A4-56F0D5907B75}"/>
              </c:ext>
            </c:extLst>
          </c:dPt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422</c:v>
                </c:pt>
                <c:pt idx="1">
                  <c:v>148565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B-497D-96A4-56F0D5907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66022-9854-483D-B29C-D5829775ADFB}" type="datetimeFigureOut">
              <a:rPr lang="en-SE" smtClean="0"/>
              <a:t>2021-12-15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E60C4-06B0-40B7-AB06-3DF6E59318E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808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testing we saw that Multinomial Naïve Bayes, Random Forest and Multi-layer Perceptron had the highest AUC score. These three models were select for further investigation through hyperparameter optimization.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60C4-06B0-40B7-AB06-3DF6E59318E1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818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hyperparameter optimization showed that Random Forest and Multi-layer </a:t>
            </a:r>
            <a:r>
              <a:rPr lang="en-US" dirty="0" err="1"/>
              <a:t>Percetron</a:t>
            </a:r>
            <a:r>
              <a:rPr lang="en-US" dirty="0"/>
              <a:t> were the two strongest models.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60C4-06B0-40B7-AB06-3DF6E59318E1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393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tested the combination of the optimized Random Forest and Multi-layer Perceptron using scikit-learns ensemble library and more specifically </a:t>
            </a:r>
            <a:r>
              <a:rPr lang="en-US" dirty="0" err="1"/>
              <a:t>VotingClassifier</a:t>
            </a:r>
            <a:r>
              <a:rPr lang="en-US" dirty="0"/>
              <a:t>. This combination increased the average AUC score slightly and therefore we chose this model as our final model.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60C4-06B0-40B7-AB06-3DF6E59318E1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06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step was to calculate the estimated AUC score on the unseen labeled data that we removed from the initial dataset. The estimated AUC score was 0.88.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60C4-06B0-40B7-AB06-3DF6E59318E1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159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E60C4-06B0-40B7-AB06-3DF6E59318E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616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2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8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C2A0FDDC-88FB-47E9-A65A-51C2DC21D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7" b="72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9BDBC-A459-450C-B99C-79B321BB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1368613"/>
            <a:ext cx="3502211" cy="2128944"/>
          </a:xfrm>
        </p:spPr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1800" dirty="0"/>
              <a:t>Group 16</a:t>
            </a:r>
            <a:endParaRPr lang="en-SE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51213-A49B-4530-A132-980D3600C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Daniel Workinn, I. </a:t>
            </a:r>
            <a:r>
              <a:rPr lang="en-US" dirty="0" err="1"/>
              <a:t>Erdem</a:t>
            </a:r>
            <a:r>
              <a:rPr lang="en-US" dirty="0"/>
              <a:t> Demir, Joshua Weil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24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73A4-9FC9-4CA1-ACB1-3438C2C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81989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Model Selection / Optimization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D00D-FD06-4CD0-97B2-4074F71F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1753225"/>
            <a:ext cx="9267206" cy="43808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testing of vanilla models showed that the following models were the most promising:</a:t>
            </a:r>
          </a:p>
          <a:p>
            <a:pPr marL="617220" lvl="1" indent="-342900"/>
            <a:r>
              <a:rPr lang="en-US" b="1" dirty="0"/>
              <a:t>Multinomial Naïve Bayes</a:t>
            </a:r>
          </a:p>
          <a:p>
            <a:pPr marL="617220" lvl="1" indent="-342900"/>
            <a:r>
              <a:rPr lang="en-US" b="1" dirty="0"/>
              <a:t>Random Forest</a:t>
            </a:r>
          </a:p>
          <a:p>
            <a:pPr marL="617220" lvl="1" indent="-342900"/>
            <a:r>
              <a:rPr lang="en-US" b="1" dirty="0"/>
              <a:t>Multi-layer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models were selected for optimization using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modelseceltion</a:t>
            </a:r>
            <a:r>
              <a:rPr lang="en-US" dirty="0"/>
              <a:t> library and more specifically </a:t>
            </a:r>
            <a:r>
              <a:rPr lang="en-US" dirty="0" err="1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4D3D-6F7F-49F8-A8AD-103C5593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720932"/>
          </a:xfrm>
        </p:spPr>
        <p:txBody>
          <a:bodyPr>
            <a:normAutofit/>
          </a:bodyPr>
          <a:lstStyle/>
          <a:p>
            <a:r>
              <a:rPr lang="en-US" sz="4000" dirty="0"/>
              <a:t>Results of the Hyper-parameter Optimization</a:t>
            </a:r>
            <a:endParaRPr lang="en-SE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03968-B448-4A70-A556-98D2F966EBD4}"/>
              </a:ext>
            </a:extLst>
          </p:cNvPr>
          <p:cNvSpPr txBox="1"/>
          <p:nvPr/>
        </p:nvSpPr>
        <p:spPr>
          <a:xfrm>
            <a:off x="898748" y="1894778"/>
            <a:ext cx="3957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Multinomial Naïve Bayes increased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Random Forest increased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Multi-layer Perceptron increased slightly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Conclusions: Random Forest and Multi-layer Perceptron look promising!</a:t>
            </a:r>
            <a:endParaRPr lang="en-S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EB65E7-1180-4E31-800B-DB130D2FF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18049"/>
              </p:ext>
            </p:extLst>
          </p:nvPr>
        </p:nvGraphicFramePr>
        <p:xfrm>
          <a:off x="5047031" y="2309689"/>
          <a:ext cx="632544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458">
                  <a:extLst>
                    <a:ext uri="{9D8B030D-6E8A-4147-A177-3AD203B41FA5}">
                      <a16:colId xmlns:a16="http://schemas.microsoft.com/office/drawing/2014/main" val="1336663123"/>
                    </a:ext>
                  </a:extLst>
                </a:gridCol>
                <a:gridCol w="1556297">
                  <a:extLst>
                    <a:ext uri="{9D8B030D-6E8A-4147-A177-3AD203B41FA5}">
                      <a16:colId xmlns:a16="http://schemas.microsoft.com/office/drawing/2014/main" val="957872142"/>
                    </a:ext>
                  </a:extLst>
                </a:gridCol>
                <a:gridCol w="1598686">
                  <a:extLst>
                    <a:ext uri="{9D8B030D-6E8A-4147-A177-3AD203B41FA5}">
                      <a16:colId xmlns:a16="http://schemas.microsoft.com/office/drawing/2014/main" val="4100683904"/>
                    </a:ext>
                  </a:extLst>
                </a:gridCol>
              </a:tblGrid>
              <a:tr h="42843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AUC score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AUC score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0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Naïve Bayes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0.7877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0.0379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Multinomial Naïve Bayes Tuned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0.7902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0.0409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8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0.7371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Tuned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0.855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0.0339</a:t>
                      </a:r>
                      <a:endParaRPr lang="en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1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0.8463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2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Tuned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0.8536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0.0365</a:t>
                      </a:r>
                      <a:endParaRPr lang="en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0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3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3E18-6A9D-4A4B-906E-D1BD0268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1205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Combining Multiple Models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5AE5-3534-46D0-A7A8-D0DBD7F7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89741"/>
            <a:ext cx="10134600" cy="4541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last thing we did was testing the combination of optimized Random Forest and Multi-layer Perceptron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 increase in AUC score through combination of both classifiers</a:t>
            </a:r>
          </a:p>
          <a:p>
            <a:pPr marL="617220" lvl="1" indent="-342900"/>
            <a:r>
              <a:rPr lang="en-US" dirty="0">
                <a:sym typeface="Wingdings" pitchFamily="2" charset="2"/>
              </a:rPr>
              <a:t> F</a:t>
            </a:r>
            <a:r>
              <a:rPr lang="en-US" dirty="0"/>
              <a:t>inal model!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A11C3-C181-4270-9615-7319D7F7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4982"/>
              </p:ext>
            </p:extLst>
          </p:nvPr>
        </p:nvGraphicFramePr>
        <p:xfrm>
          <a:off x="2618723" y="3671907"/>
          <a:ext cx="632544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458">
                  <a:extLst>
                    <a:ext uri="{9D8B030D-6E8A-4147-A177-3AD203B41FA5}">
                      <a16:colId xmlns:a16="http://schemas.microsoft.com/office/drawing/2014/main" val="1336663123"/>
                    </a:ext>
                  </a:extLst>
                </a:gridCol>
                <a:gridCol w="1556297">
                  <a:extLst>
                    <a:ext uri="{9D8B030D-6E8A-4147-A177-3AD203B41FA5}">
                      <a16:colId xmlns:a16="http://schemas.microsoft.com/office/drawing/2014/main" val="957872142"/>
                    </a:ext>
                  </a:extLst>
                </a:gridCol>
                <a:gridCol w="1598686">
                  <a:extLst>
                    <a:ext uri="{9D8B030D-6E8A-4147-A177-3AD203B41FA5}">
                      <a16:colId xmlns:a16="http://schemas.microsoft.com/office/drawing/2014/main" val="4100683904"/>
                    </a:ext>
                  </a:extLst>
                </a:gridCol>
              </a:tblGrid>
              <a:tr h="42843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AUC score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AUC score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0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Tuned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0.855</a:t>
                      </a:r>
                      <a:endParaRPr lang="en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0.0339</a:t>
                      </a:r>
                      <a:endParaRPr lang="en-S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1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Tuned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0.8536</a:t>
                      </a:r>
                      <a:endParaRPr lang="en-S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0.0365</a:t>
                      </a:r>
                      <a:endParaRPr lang="en-S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RF + MLP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0.8573</a:t>
                      </a:r>
                      <a:endParaRPr lang="en-S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0.0338</a:t>
                      </a:r>
                      <a:endParaRPr lang="en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3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97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38FA-9D06-4BE9-85BE-286BCAA9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08853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Estimating AUC score on unseen (unlabeled) data</a:t>
            </a:r>
            <a:endParaRPr lang="en-S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04D0-2460-442E-B369-9FAF9322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011680"/>
            <a:ext cx="8073465" cy="41195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step: AUC score estimate on unseen data (10% of initial dataset )</a:t>
            </a:r>
          </a:p>
          <a:p>
            <a:pPr lvl="1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estimated AUC score of </a:t>
            </a:r>
            <a:r>
              <a:rPr lang="en-US" b="1" dirty="0"/>
              <a:t>0.88</a:t>
            </a:r>
          </a:p>
        </p:txBody>
      </p:sp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8FC10D2A-6A48-4866-99E6-9A2BA25E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20" y="3089739"/>
            <a:ext cx="4310622" cy="30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E11D5-6424-4451-AD47-854A71BA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Listening – 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78BF7D3-F2C0-4C12-A6A0-50BCF51BC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32" y="723900"/>
            <a:ext cx="5429236" cy="54292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8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40589-A7C4-402E-B207-91B17B4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0E3D3E8-97AC-4C86-BFD1-F8D36FF6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914" y="1053914"/>
            <a:ext cx="4750173" cy="47501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6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654-4931-4935-9190-35F6A669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7738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Raw Data Investigation</a:t>
            </a:r>
            <a:endParaRPr lang="en-SE" sz="4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8D1F10-900A-42D0-BF1D-25D6DDF23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9776"/>
              </p:ext>
            </p:extLst>
          </p:nvPr>
        </p:nvGraphicFramePr>
        <p:xfrm>
          <a:off x="6942612" y="2137558"/>
          <a:ext cx="4441865" cy="389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7E3E5B-7A6B-4FEA-971B-28719C0513D5}"/>
              </a:ext>
            </a:extLst>
          </p:cNvPr>
          <p:cNvSpPr txBox="1"/>
          <p:nvPr/>
        </p:nvSpPr>
        <p:spPr>
          <a:xfrm>
            <a:off x="1028700" y="2351312"/>
            <a:ext cx="59139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Optimizing ranking performance</a:t>
            </a:r>
          </a:p>
          <a:p>
            <a:pPr lvl="1"/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No need to address imbalanced dataset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10% of the raw training data kept for AUC estimate</a:t>
            </a:r>
            <a:endParaRPr lang="en-S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17DD2-93C0-F346-B495-6BED3F59234F}"/>
              </a:ext>
            </a:extLst>
          </p:cNvPr>
          <p:cNvSpPr txBox="1"/>
          <p:nvPr/>
        </p:nvSpPr>
        <p:spPr>
          <a:xfrm>
            <a:off x="9914965" y="249218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B6A020"/>
                </a:solidFill>
              </a:rPr>
              <a:t>0.28%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96DF14-AA9E-384C-8BC7-B0A72601C8F2}"/>
              </a:ext>
            </a:extLst>
          </p:cNvPr>
          <p:cNvCxnSpPr>
            <a:cxnSpLocks/>
          </p:cNvCxnSpPr>
          <p:nvPr/>
        </p:nvCxnSpPr>
        <p:spPr>
          <a:xfrm flipV="1">
            <a:off x="9163544" y="2761295"/>
            <a:ext cx="751421" cy="1770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C7A36E-4806-CA41-897B-F8F675CBB17B}"/>
              </a:ext>
            </a:extLst>
          </p:cNvPr>
          <p:cNvSpPr txBox="1"/>
          <p:nvPr/>
        </p:nvSpPr>
        <p:spPr>
          <a:xfrm>
            <a:off x="8157882" y="424927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99.72%</a:t>
            </a:r>
          </a:p>
        </p:txBody>
      </p:sp>
    </p:spTree>
    <p:extLst>
      <p:ext uri="{BB962C8B-B14F-4D97-AF65-F5344CB8AC3E}">
        <p14:creationId xmlns:p14="http://schemas.microsoft.com/office/powerpoint/2010/main" val="167283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BE-C0E6-4CF1-A44D-52E8589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Creating Feature Sets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D63D-BC67-43D5-A292-3242C0A7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5067300" cy="3969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separate feature sets were created using </a:t>
            </a:r>
            <a:r>
              <a:rPr lang="en-US" dirty="0" err="1"/>
              <a:t>RDKit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mostly motivated by Lipinski’s rule of five, a domain-specific ML blog and the </a:t>
            </a:r>
            <a:r>
              <a:rPr lang="en-GB" dirty="0" err="1"/>
              <a:t>RDKit</a:t>
            </a:r>
            <a:r>
              <a:rPr lang="en-GB" dirty="0"/>
              <a:t> documentation page</a:t>
            </a:r>
            <a:endParaRPr lang="en-S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BBB3BF-6154-47B6-90C3-805FEFA56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2" y="919144"/>
            <a:ext cx="3354379" cy="186354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A13A419-8E6D-480E-A548-28E3FD79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2" y="3254582"/>
            <a:ext cx="3404325" cy="25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BF2C-891B-46F0-81EF-65CF6C00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943535"/>
          </a:xfrm>
        </p:spPr>
        <p:txBody>
          <a:bodyPr>
            <a:normAutofit/>
          </a:bodyPr>
          <a:lstStyle/>
          <a:p>
            <a:r>
              <a:rPr lang="en-US" sz="4800" dirty="0"/>
              <a:t>Investigation of Features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2DC7-6C7B-4CD3-AED7-515F27C7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67435"/>
            <a:ext cx="4617188" cy="44638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correlation between features was examined using correlation matrices</a:t>
            </a:r>
          </a:p>
          <a:p>
            <a:pPr marL="560070" lvl="1" indent="-285750">
              <a:buFont typeface="Wingdings" pitchFamily="2" charset="2"/>
              <a:buChar char="à"/>
            </a:pPr>
            <a:r>
              <a:rPr lang="en-US" dirty="0"/>
              <a:t>Highly correlated features were dropped</a:t>
            </a:r>
          </a:p>
          <a:p>
            <a:pPr lvl="1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relevance of features was examined using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ExtraTreesClassifier</a:t>
            </a:r>
            <a:r>
              <a:rPr lang="en-US" dirty="0"/>
              <a:t> class feature importance</a:t>
            </a:r>
          </a:p>
          <a:p>
            <a:pPr marL="560070" lvl="1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L</a:t>
            </a:r>
            <a:r>
              <a:rPr lang="en-US" dirty="0"/>
              <a:t>east 2-3 important features were dropped</a:t>
            </a:r>
            <a:endParaRPr lang="en-SE" dirty="0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DE3F50-E078-5441-AACB-BF0155EF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1667434"/>
            <a:ext cx="2138880" cy="2147203"/>
          </a:xfrm>
          <a:prstGeom prst="rect">
            <a:avLst/>
          </a:prstGeom>
        </p:spPr>
      </p:pic>
      <p:pic>
        <p:nvPicPr>
          <p:cNvPr id="8" name="Picture 7" descr="Chart, icon, bar chart&#10;&#10;Description automatically generated">
            <a:extLst>
              <a:ext uri="{FF2B5EF4-FFF2-40B4-BE49-F238E27FC236}">
                <a16:creationId xmlns:a16="http://schemas.microsoft.com/office/drawing/2014/main" id="{493B2700-43ED-F743-8D87-65DA654B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0" y="4223740"/>
            <a:ext cx="2885300" cy="19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A046A-76DC-426C-BF88-2C40CDD1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Testing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B9B1561-9A2C-4291-8C93-B48E2A83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32" y="723900"/>
            <a:ext cx="5429236" cy="54292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96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0316-4AAF-4B64-B276-ED7D90B7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835959"/>
          </a:xfrm>
        </p:spPr>
        <p:txBody>
          <a:bodyPr>
            <a:noAutofit/>
          </a:bodyPr>
          <a:lstStyle/>
          <a:p>
            <a:r>
              <a:rPr lang="en-US" sz="4400" dirty="0"/>
              <a:t>Preprocessing of Data before Model Testing</a:t>
            </a:r>
            <a:endParaRPr lang="en-S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06B3-9037-41C2-941F-178ADF08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59859"/>
            <a:ext cx="10134600" cy="45713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models require different preprocessing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scikit-</a:t>
            </a:r>
            <a:r>
              <a:rPr lang="en-US" dirty="0" err="1"/>
              <a:t>learn’s</a:t>
            </a:r>
            <a:r>
              <a:rPr lang="en-US" dirty="0"/>
              <a:t> preprocessing library, more specifically:</a:t>
            </a:r>
          </a:p>
          <a:p>
            <a:pPr marL="617220" lvl="1" indent="-342900"/>
            <a:r>
              <a:rPr lang="en-US" dirty="0"/>
              <a:t>Standard Scaler</a:t>
            </a:r>
          </a:p>
          <a:p>
            <a:pPr marL="617220" lvl="1" indent="-342900"/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pPr marL="617220" lvl="1" indent="-342900"/>
            <a:r>
              <a:rPr lang="en-US" dirty="0" err="1"/>
              <a:t>KBinsDiscretizer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three preprocessing methods applied to all models to examine the impact on the AUC score</a:t>
            </a:r>
          </a:p>
        </p:txBody>
      </p:sp>
    </p:spTree>
    <p:extLst>
      <p:ext uri="{BB962C8B-B14F-4D97-AF65-F5344CB8AC3E}">
        <p14:creationId xmlns:p14="http://schemas.microsoft.com/office/powerpoint/2010/main" val="274562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282-06D4-49B9-8742-59334C83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77619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Testing of  Vanilla Models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F166-EB30-495C-A30F-6A9C88FE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2" y="1500095"/>
            <a:ext cx="5521510" cy="46311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bench setup with scikit-</a:t>
            </a:r>
            <a:r>
              <a:rPr lang="en-US" dirty="0" err="1"/>
              <a:t>learn’s</a:t>
            </a:r>
            <a:r>
              <a:rPr lang="en-US" dirty="0"/>
              <a:t> k-fold cross validation</a:t>
            </a:r>
          </a:p>
          <a:p>
            <a:pPr marL="617220" lvl="1" indent="-342900"/>
            <a:r>
              <a:rPr lang="en-US" dirty="0"/>
              <a:t>Constant random state</a:t>
            </a:r>
          </a:p>
          <a:p>
            <a:pPr marL="617220" lvl="1" indent="-342900"/>
            <a:r>
              <a:rPr lang="en-US" dirty="0"/>
              <a:t>Scoring on ROC AUC</a:t>
            </a:r>
          </a:p>
          <a:p>
            <a:pPr marL="617220" lvl="1" indent="-342900"/>
            <a:r>
              <a:rPr lang="en-US" dirty="0"/>
              <a:t>k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to determine most promising models and feature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tested:</a:t>
            </a:r>
          </a:p>
          <a:p>
            <a:pPr marL="617220" lvl="1" indent="-342900"/>
            <a:r>
              <a:rPr lang="en-US" dirty="0"/>
              <a:t>Gaussian Naïve Bayes</a:t>
            </a:r>
          </a:p>
          <a:p>
            <a:pPr marL="617220" lvl="1" indent="-342900"/>
            <a:r>
              <a:rPr lang="en-US" dirty="0"/>
              <a:t>Bernoulli Naïve Bayes</a:t>
            </a:r>
          </a:p>
          <a:p>
            <a:pPr marL="617220" lvl="1" indent="-342900"/>
            <a:r>
              <a:rPr lang="en-US" dirty="0"/>
              <a:t>Multinomial Naïve Bayes</a:t>
            </a:r>
          </a:p>
          <a:p>
            <a:pPr marL="617220" lvl="1" indent="-342900"/>
            <a:r>
              <a:rPr lang="en-US" dirty="0"/>
              <a:t>Decision Tree</a:t>
            </a:r>
          </a:p>
          <a:p>
            <a:pPr marL="617220" lvl="1" indent="-342900"/>
            <a:r>
              <a:rPr lang="en-US" dirty="0"/>
              <a:t>Random Forest</a:t>
            </a:r>
          </a:p>
          <a:p>
            <a:pPr marL="617220" lvl="1" indent="-342900"/>
            <a:r>
              <a:rPr lang="en-US" dirty="0"/>
              <a:t>Multi-layer Perceptron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24CC5C1-0E50-4189-B869-871DC9E9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12" y="1701119"/>
            <a:ext cx="5156465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43196-ECE4-4323-97A1-9B09737A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0320283-199A-4D32-9330-715432893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32" y="723900"/>
            <a:ext cx="5429236" cy="54292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41063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0F1F3"/>
      </a:lt2>
      <a:accent1>
        <a:srgbClr val="B6A020"/>
      </a:accent1>
      <a:accent2>
        <a:srgbClr val="D56A17"/>
      </a:accent2>
      <a:accent3>
        <a:srgbClr val="E72D29"/>
      </a:accent3>
      <a:accent4>
        <a:srgbClr val="D51763"/>
      </a:accent4>
      <a:accent5>
        <a:srgbClr val="E729C4"/>
      </a:accent5>
      <a:accent6>
        <a:srgbClr val="A917D5"/>
      </a:accent6>
      <a:hlink>
        <a:srgbClr val="5D6CC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539</Words>
  <Application>Microsoft Office PowerPoint</Application>
  <PresentationFormat>Widescreen</PresentationFormat>
  <Paragraphs>106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Bembo</vt:lpstr>
      <vt:lpstr>Calibri</vt:lpstr>
      <vt:lpstr>Wingdings</vt:lpstr>
      <vt:lpstr>AdornVTI</vt:lpstr>
      <vt:lpstr>Assignment 4 Group 16</vt:lpstr>
      <vt:lpstr>Data Preparation</vt:lpstr>
      <vt:lpstr>Raw Data Investigation</vt:lpstr>
      <vt:lpstr>Creating Feature Sets</vt:lpstr>
      <vt:lpstr>Investigation of Features</vt:lpstr>
      <vt:lpstr>Model Testing</vt:lpstr>
      <vt:lpstr>Preprocessing of Data before Model Testing</vt:lpstr>
      <vt:lpstr>Testing of  Vanilla Models</vt:lpstr>
      <vt:lpstr>Model Selection</vt:lpstr>
      <vt:lpstr>Model Selection / Optimization</vt:lpstr>
      <vt:lpstr>Results of the Hyper-parameter Optimization</vt:lpstr>
      <vt:lpstr>Combining Multiple Models</vt:lpstr>
      <vt:lpstr>Estimating AUC score on unseen (unlabeled) data</vt:lpstr>
      <vt:lpstr>Thanks For Listening –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Daniel Workinn</dc:creator>
  <cp:lastModifiedBy>Daniel Workinn</cp:lastModifiedBy>
  <cp:revision>9</cp:revision>
  <dcterms:created xsi:type="dcterms:W3CDTF">2021-12-13T20:14:56Z</dcterms:created>
  <dcterms:modified xsi:type="dcterms:W3CDTF">2021-12-15T12:59:38Z</dcterms:modified>
</cp:coreProperties>
</file>