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2"/>
  </p:sldMasterIdLst>
  <p:notesMasterIdLst>
    <p:notesMasterId r:id="rId32"/>
  </p:notesMasterIdLst>
  <p:sldIdLst>
    <p:sldId id="268" r:id="rId23"/>
    <p:sldId id="256" r:id="rId24"/>
    <p:sldId id="262" r:id="rId25"/>
    <p:sldId id="261" r:id="rId26"/>
    <p:sldId id="265" r:id="rId27"/>
    <p:sldId id="263" r:id="rId28"/>
    <p:sldId id="264" r:id="rId29"/>
    <p:sldId id="266" r:id="rId30"/>
    <p:sldId id="257"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15" autoAdjust="0"/>
  </p:normalViewPr>
  <p:slideViewPr>
    <p:cSldViewPr snapToGrid="0">
      <p:cViewPr varScale="1">
        <p:scale>
          <a:sx n="104" d="100"/>
          <a:sy n="104" d="100"/>
        </p:scale>
        <p:origin x="7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4.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3.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1.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A082E-CC12-42C2-BE93-488BE1442100}" type="datetimeFigureOut">
              <a:rPr lang="tr-TR" smtClean="0"/>
              <a:t>11.05.2020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92058-9D9C-4268-8773-25AD22EA302C}" type="slidenum">
              <a:rPr lang="tr-TR" smtClean="0"/>
              <a:t>‹#›</a:t>
            </a:fld>
            <a:endParaRPr lang="tr-TR"/>
          </a:p>
        </p:txBody>
      </p:sp>
    </p:spTree>
    <p:extLst>
      <p:ext uri="{BB962C8B-B14F-4D97-AF65-F5344CB8AC3E}">
        <p14:creationId xmlns:p14="http://schemas.microsoft.com/office/powerpoint/2010/main" val="136464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CD92058-9D9C-4268-8773-25AD22EA302C}" type="slidenum">
              <a:rPr lang="tr-TR" smtClean="0"/>
              <a:t>1</a:t>
            </a:fld>
            <a:endParaRPr lang="tr-TR"/>
          </a:p>
        </p:txBody>
      </p:sp>
    </p:spTree>
    <p:extLst>
      <p:ext uri="{BB962C8B-B14F-4D97-AF65-F5344CB8AC3E}">
        <p14:creationId xmlns:p14="http://schemas.microsoft.com/office/powerpoint/2010/main" val="2854725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5DF8F4-B716-4021-9AB9-3131699E67D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3CE3E24-A933-4AD3-BF25-64B8E52CA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B6C2DB5-A4B6-43EE-90BE-60EFADE1D521}"/>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72186A50-4DBE-49D9-B475-6CC69F32B2F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5796A7-3CC6-43CE-8160-001BC4AAB27A}"/>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41053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4919BE-8991-43A6-AB51-2722E7CBC74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FF519A7-F5EF-4A39-84C7-BEC5EAA7F81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DD836F1-A25B-4C3E-A396-49676DE35D7F}"/>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B99E5559-2010-4146-8F72-DAD104B258C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C062531-CA6B-4C67-A0B5-EC926ACDD029}"/>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77152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C76F3F3-7BDB-417D-9BBA-DA86D319E17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5AA0578-7EF9-4557-A1C5-D7614FBDF8E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7BAC1D-943B-4CA2-B2BD-A268F44A6359}"/>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BB25F715-8CCB-4368-B49A-8E328B59B9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700F74-D213-4E6C-BDEE-30AEB25EE3AB}"/>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352420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6B3E22-A368-4221-8F79-94131981E64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F2E1847-5D1E-4D20-BAE4-C6BE4E54944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7029D4B-D11C-4298-8ACB-132AC3B8DE40}"/>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1AFB368A-4446-4810-8AD1-37C02852854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F3F02A-5F8D-4887-AC63-A674B05CB831}"/>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8905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30FC6-3093-48F7-A6EB-98F139FB023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0C49E9F-F625-449B-BB16-D115E486C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5B1CCC7-DBF8-4906-8468-7E6EC679D5BC}"/>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74F1F71B-780F-43BD-9752-0E536EBA7F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621579D-CA83-47A6-BD4B-0529830CDCF4}"/>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30899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69A473-3845-41E8-BF26-C85240A85B9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313667E-5C83-4885-A5B0-B7A5BBAA036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6E8EE9B-17A6-43A5-96BD-9DB05FB8F0A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C6B927-9153-4707-8B3A-765A17E47F80}"/>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6" name="Alt Bilgi Yer Tutucusu 5">
            <a:extLst>
              <a:ext uri="{FF2B5EF4-FFF2-40B4-BE49-F238E27FC236}">
                <a16:creationId xmlns:a16="http://schemas.microsoft.com/office/drawing/2014/main" id="{D03DB255-E5FE-4B69-9E65-0E90F2D6119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BA553DE-1904-4174-8026-760ACF141FD6}"/>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14179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04A9C-D77B-43A3-B5D2-6C52EAABABD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81762E4-751D-4435-B9B7-D8B7AA7E7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9084E0A-6C46-4492-9F55-2CC39C6160E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6E4C896-E011-49DA-8952-9B7F5CD17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851D5CC-FA1B-4559-AF4B-CAD522856E1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9DA0593-4E89-424F-9B09-96A591AF299B}"/>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8" name="Alt Bilgi Yer Tutucusu 7">
            <a:extLst>
              <a:ext uri="{FF2B5EF4-FFF2-40B4-BE49-F238E27FC236}">
                <a16:creationId xmlns:a16="http://schemas.microsoft.com/office/drawing/2014/main" id="{CD9FC4E7-54C8-4480-A479-A1B5A2B3E22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1E692CA-DCA6-4138-9941-CB030CE9F37E}"/>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77032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4E081B-B159-4674-A2D6-53AD6456B7D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27392FE-3633-4B89-BEED-35AF7AC4BCE0}"/>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4" name="Alt Bilgi Yer Tutucusu 3">
            <a:extLst>
              <a:ext uri="{FF2B5EF4-FFF2-40B4-BE49-F238E27FC236}">
                <a16:creationId xmlns:a16="http://schemas.microsoft.com/office/drawing/2014/main" id="{51B530DF-5128-4352-AA9D-9492E6E3746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A62B5D0-399B-4665-8833-EAA2DAE1F966}"/>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82062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EFF0F0C-4B9C-41D0-A814-98F70E006568}"/>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3" name="Alt Bilgi Yer Tutucusu 2">
            <a:extLst>
              <a:ext uri="{FF2B5EF4-FFF2-40B4-BE49-F238E27FC236}">
                <a16:creationId xmlns:a16="http://schemas.microsoft.com/office/drawing/2014/main" id="{3861ADF3-05AD-46A9-B8DE-F70A689DE45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8767E50-4BBC-42B7-961E-1BDF497FF9F8}"/>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10061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F3450C-7697-48C3-82B0-65ACD29CFD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B5CE817-DA70-4C7D-9500-850C272BF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E3186C7-F7B2-4933-B03F-ECAA8F8D9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11F1061-2A0B-4010-8F48-9D7E3C784C52}"/>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6" name="Alt Bilgi Yer Tutucusu 5">
            <a:extLst>
              <a:ext uri="{FF2B5EF4-FFF2-40B4-BE49-F238E27FC236}">
                <a16:creationId xmlns:a16="http://schemas.microsoft.com/office/drawing/2014/main" id="{99405CDC-44B7-44B5-979B-446B928FF03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9B230C-3849-4C65-9FB4-13FD3DF36498}"/>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281808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64614F-ABA9-4E5F-8689-3BC5BFECC56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A3681EB-984E-4C41-AF97-E07B1FB21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FA30548-5070-416D-B9CA-F44396A14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F3365CB-7DF8-4BB6-9114-E1C94F131FB9}"/>
              </a:ext>
            </a:extLst>
          </p:cNvPr>
          <p:cNvSpPr>
            <a:spLocks noGrp="1"/>
          </p:cNvSpPr>
          <p:nvPr>
            <p:ph type="dt" sz="half" idx="10"/>
          </p:nvPr>
        </p:nvSpPr>
        <p:spPr/>
        <p:txBody>
          <a:bodyPr/>
          <a:lstStyle/>
          <a:p>
            <a:fld id="{87E62EAD-FE57-4786-9735-DC72FAD75E4C}" type="datetimeFigureOut">
              <a:rPr lang="tr-TR" smtClean="0"/>
              <a:t>11.05.2020</a:t>
            </a:fld>
            <a:endParaRPr lang="tr-TR"/>
          </a:p>
        </p:txBody>
      </p:sp>
      <p:sp>
        <p:nvSpPr>
          <p:cNvPr id="6" name="Alt Bilgi Yer Tutucusu 5">
            <a:extLst>
              <a:ext uri="{FF2B5EF4-FFF2-40B4-BE49-F238E27FC236}">
                <a16:creationId xmlns:a16="http://schemas.microsoft.com/office/drawing/2014/main" id="{59076590-452B-406E-9F8D-CAE99933448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248CBCA-D66B-4986-9F4E-FA547E3F2DB2}"/>
              </a:ext>
            </a:extLst>
          </p:cNvPr>
          <p:cNvSpPr>
            <a:spLocks noGrp="1"/>
          </p:cNvSpPr>
          <p:nvPr>
            <p:ph type="sldNum" sz="quarter" idx="12"/>
          </p:nvPr>
        </p:nvSpPr>
        <p:spPr/>
        <p:txBody>
          <a:bodyPr/>
          <a:lstStyle/>
          <a:p>
            <a:fld id="{B15BD930-A54F-4FC4-BC07-00EC0A07C43C}" type="slidenum">
              <a:rPr lang="tr-TR" smtClean="0"/>
              <a:t>‹#›</a:t>
            </a:fld>
            <a:endParaRPr lang="tr-TR"/>
          </a:p>
        </p:txBody>
      </p:sp>
    </p:spTree>
    <p:extLst>
      <p:ext uri="{BB962C8B-B14F-4D97-AF65-F5344CB8AC3E}">
        <p14:creationId xmlns:p14="http://schemas.microsoft.com/office/powerpoint/2010/main" val="25485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D027098-A1FA-45C4-AEBE-AB3CEC502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C7EB1F8-7AA0-4420-9E00-7D7795BB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8AE516E-4603-477A-9582-84841B0B5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62EAD-FE57-4786-9735-DC72FAD75E4C}" type="datetimeFigureOut">
              <a:rPr lang="tr-TR" smtClean="0"/>
              <a:t>11.05.2020</a:t>
            </a:fld>
            <a:endParaRPr lang="tr-TR"/>
          </a:p>
        </p:txBody>
      </p:sp>
      <p:sp>
        <p:nvSpPr>
          <p:cNvPr id="5" name="Alt Bilgi Yer Tutucusu 4">
            <a:extLst>
              <a:ext uri="{FF2B5EF4-FFF2-40B4-BE49-F238E27FC236}">
                <a16:creationId xmlns:a16="http://schemas.microsoft.com/office/drawing/2014/main" id="{F3701A29-6FF8-41FE-A413-F728D62AC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3607B8B-F0C1-48F1-8182-90E287D30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BD930-A54F-4FC4-BC07-00EC0A07C43C}" type="slidenum">
              <a:rPr lang="tr-TR" smtClean="0"/>
              <a:t>‹#›</a:t>
            </a:fld>
            <a:endParaRPr lang="tr-TR"/>
          </a:p>
        </p:txBody>
      </p:sp>
    </p:spTree>
    <p:extLst>
      <p:ext uri="{BB962C8B-B14F-4D97-AF65-F5344CB8AC3E}">
        <p14:creationId xmlns:p14="http://schemas.microsoft.com/office/powerpoint/2010/main" val="249328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hyperlink" Target="https://link.springer.com/book/10.1007%2F978-1-4471-6684-9" TargetMode="External"/><Relationship Id="rId1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hyperlink" Target="https://link.springer.com/book/10.1007%2F978-1-84882-935-0" TargetMode="External"/><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hyperlink" Target="https://www.anaconda.com/" TargetMode="Externa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hyperlink" Target="https://github.com/opencv/opencv/tree/master/data/haarcascades" TargetMode="External"/><Relationship Id="rId10" Type="http://schemas.openxmlformats.org/officeDocument/2006/relationships/image" Target="../media/image7.jpg"/><Relationship Id="rId19" Type="http://schemas.microsoft.com/office/2007/relationships/hdphoto" Target="../media/hdphoto2.wdp"/><Relationship Id="rId4" Type="http://schemas.microsoft.com/office/2007/relationships/hdphoto" Target="../media/hdphoto1.wdp"/><Relationship Id="rId9" Type="http://schemas.openxmlformats.org/officeDocument/2006/relationships/image" Target="../media/image6.jpeg"/><Relationship Id="rId14" Type="http://schemas.openxmlformats.org/officeDocument/2006/relationships/hyperlink" Target="https://powerpointschool.com/free-creative-powerpoint-templa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book/10.1007%2F978-1-4471-6684-9" TargetMode="External"/><Relationship Id="rId2" Type="http://schemas.openxmlformats.org/officeDocument/2006/relationships/hyperlink" Target="https://link.springer.com/book/10.1007%2F978-1-84882-935-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C4385809-A0CF-4C2C-A33B-4102B415304F}"/>
              </a:ext>
            </a:extLst>
          </p:cNvPr>
          <p:cNvPicPr>
            <a:picLocks noChangeAspect="1"/>
          </p:cNvPicPr>
          <p:nvPr/>
        </p:nvPicPr>
        <p:blipFill>
          <a:blip r:embed="rId3">
            <a:extLst>
              <a:ext uri="{BEBA8EAE-BF5A-486C-A8C5-ECC9F3942E4B}">
                <a14:imgProps xmlns:a14="http://schemas.microsoft.com/office/drawing/2010/main">
                  <a14:imgLayer r:embed="rId4">
                    <a14:imgEffect>
                      <a14:artisticBlur/>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bwMode="auto">
          <a:xfrm>
            <a:off x="3729732" y="0"/>
            <a:ext cx="8954339" cy="6858000"/>
          </a:xfrm>
          <a:prstGeom prst="rect">
            <a:avLst/>
          </a:prstGeom>
        </p:spPr>
      </p:pic>
      <p:grpSp>
        <p:nvGrpSpPr>
          <p:cNvPr id="110" name="Group 109">
            <a:extLst>
              <a:ext uri="{FF2B5EF4-FFF2-40B4-BE49-F238E27FC236}">
                <a16:creationId xmlns:a16="http://schemas.microsoft.com/office/drawing/2014/main" id="{A0010A3B-A076-4F4E-B4CF-EB2607C0268B}"/>
              </a:ext>
            </a:extLst>
          </p:cNvPr>
          <p:cNvGrpSpPr/>
          <p:nvPr/>
        </p:nvGrpSpPr>
        <p:grpSpPr>
          <a:xfrm>
            <a:off x="6676290" y="2352787"/>
            <a:ext cx="5143500" cy="2507198"/>
            <a:chOff x="6879612" y="2270384"/>
            <a:chExt cx="5143500" cy="2507198"/>
          </a:xfrm>
        </p:grpSpPr>
        <p:sp>
          <p:nvSpPr>
            <p:cNvPr id="21" name="TextBox 20">
              <a:extLst>
                <a:ext uri="{FF2B5EF4-FFF2-40B4-BE49-F238E27FC236}">
                  <a16:creationId xmlns:a16="http://schemas.microsoft.com/office/drawing/2014/main" id="{9E345BBC-45C2-4177-8EB0-87EBD8BF9165}"/>
                </a:ext>
              </a:extLst>
            </p:cNvPr>
            <p:cNvSpPr txBox="1"/>
            <p:nvPr/>
          </p:nvSpPr>
          <p:spPr>
            <a:xfrm>
              <a:off x="6879612" y="2919360"/>
              <a:ext cx="4830584" cy="338554"/>
            </a:xfrm>
            <a:prstGeom prst="rect">
              <a:avLst/>
            </a:prstGeom>
            <a:noFill/>
          </p:spPr>
          <p:txBody>
            <a:bodyPr wrap="square" rtlCol="0">
              <a:spAutoFit/>
            </a:bodyPr>
            <a:lstStyle/>
            <a:p>
              <a:r>
                <a:rPr lang="tr-TR" sz="1600" dirty="0" err="1">
                  <a:solidFill>
                    <a:schemeClr val="bg1"/>
                  </a:solidFill>
                  <a:latin typeface="Tw Cen MT" panose="020B0602020104020603" pitchFamily="34" charset="0"/>
                </a:rPr>
                <a:t>Python</a:t>
              </a:r>
              <a:r>
                <a:rPr lang="tr-TR" sz="1600" dirty="0">
                  <a:solidFill>
                    <a:schemeClr val="bg1"/>
                  </a:solidFill>
                  <a:latin typeface="Tw Cen MT" panose="020B0602020104020603" pitchFamily="34" charset="0"/>
                </a:rPr>
                <a:t> ile Görüntü İşlemeye giriş</a:t>
              </a:r>
              <a:endParaRPr lang="en-US" sz="1600" dirty="0">
                <a:solidFill>
                  <a:schemeClr val="bg1"/>
                </a:solidFill>
                <a:latin typeface="Tw Cen MT" panose="020B0602020104020603" pitchFamily="34" charset="0"/>
              </a:endParaRPr>
            </a:p>
          </p:txBody>
        </p:sp>
        <p:sp>
          <p:nvSpPr>
            <p:cNvPr id="22" name="TextBox 21">
              <a:extLst>
                <a:ext uri="{FF2B5EF4-FFF2-40B4-BE49-F238E27FC236}">
                  <a16:creationId xmlns:a16="http://schemas.microsoft.com/office/drawing/2014/main" id="{B173E096-BB55-472B-BC17-90588069DAE9}"/>
                </a:ext>
              </a:extLst>
            </p:cNvPr>
            <p:cNvSpPr txBox="1"/>
            <p:nvPr/>
          </p:nvSpPr>
          <p:spPr>
            <a:xfrm>
              <a:off x="6879612" y="2270384"/>
              <a:ext cx="5143500" cy="830997"/>
            </a:xfrm>
            <a:prstGeom prst="rect">
              <a:avLst/>
            </a:prstGeom>
            <a:noFill/>
          </p:spPr>
          <p:txBody>
            <a:bodyPr wrap="square" rtlCol="0">
              <a:spAutoFit/>
            </a:bodyPr>
            <a:lstStyle/>
            <a:p>
              <a:r>
                <a:rPr lang="tr-TR" sz="4800" dirty="0" err="1">
                  <a:solidFill>
                    <a:schemeClr val="bg1"/>
                  </a:solidFill>
                  <a:latin typeface="Tw Cen MT" panose="020B0602020104020603" pitchFamily="34" charset="0"/>
                </a:rPr>
                <a:t>Computer</a:t>
              </a:r>
              <a:r>
                <a:rPr lang="tr-TR" sz="4800" dirty="0">
                  <a:solidFill>
                    <a:schemeClr val="bg1"/>
                  </a:solidFill>
                  <a:latin typeface="Tw Cen MT" panose="020B0602020104020603" pitchFamily="34" charset="0"/>
                </a:rPr>
                <a:t> </a:t>
              </a:r>
              <a:r>
                <a:rPr lang="tr-TR" sz="4800" dirty="0" err="1">
                  <a:solidFill>
                    <a:schemeClr val="bg1"/>
                  </a:solidFill>
                  <a:latin typeface="Tw Cen MT" panose="020B0602020104020603" pitchFamily="34" charset="0"/>
                </a:rPr>
                <a:t>Vision</a:t>
              </a:r>
              <a:endParaRPr lang="en-US" sz="4800" dirty="0">
                <a:solidFill>
                  <a:schemeClr val="bg1"/>
                </a:solidFill>
                <a:latin typeface="Tw Cen MT" panose="020B0602020104020603" pitchFamily="34" charset="0"/>
              </a:endParaRPr>
            </a:p>
          </p:txBody>
        </p:sp>
        <p:sp>
          <p:nvSpPr>
            <p:cNvPr id="23" name="TextBox 22">
              <a:extLst>
                <a:ext uri="{FF2B5EF4-FFF2-40B4-BE49-F238E27FC236}">
                  <a16:creationId xmlns:a16="http://schemas.microsoft.com/office/drawing/2014/main" id="{BA22A125-AE2A-4E24-AEC3-D5CE82BD7E65}"/>
                </a:ext>
              </a:extLst>
            </p:cNvPr>
            <p:cNvSpPr txBox="1"/>
            <p:nvPr/>
          </p:nvSpPr>
          <p:spPr>
            <a:xfrm>
              <a:off x="6879612" y="3915807"/>
              <a:ext cx="3336926" cy="461665"/>
            </a:xfrm>
            <a:prstGeom prst="rect">
              <a:avLst/>
            </a:prstGeom>
            <a:noFill/>
          </p:spPr>
          <p:txBody>
            <a:bodyPr wrap="square" rtlCol="0">
              <a:spAutoFit/>
            </a:bodyPr>
            <a:lstStyle/>
            <a:p>
              <a:r>
                <a:rPr lang="tr-TR" sz="2400" dirty="0">
                  <a:solidFill>
                    <a:schemeClr val="bg1"/>
                  </a:solidFill>
                  <a:latin typeface="Tw Cen MT" panose="020B0602020104020603" pitchFamily="34" charset="0"/>
                </a:rPr>
                <a:t>İzmir</a:t>
              </a:r>
              <a:r>
                <a:rPr lang="tr-TR" sz="2400" dirty="0">
                  <a:solidFill>
                    <a:srgbClr val="FACDB0"/>
                  </a:solidFill>
                  <a:latin typeface="Tw Cen MT" panose="020B0602020104020603" pitchFamily="34" charset="0"/>
                </a:rPr>
                <a:t> </a:t>
              </a:r>
              <a:r>
                <a:rPr lang="tr-TR" sz="2400" dirty="0">
                  <a:solidFill>
                    <a:schemeClr val="bg1"/>
                  </a:solidFill>
                  <a:latin typeface="Tw Cen MT" panose="020B0602020104020603" pitchFamily="34" charset="0"/>
                </a:rPr>
                <a:t>Ekonomi</a:t>
              </a:r>
              <a:r>
                <a:rPr lang="tr-TR" sz="2400" dirty="0">
                  <a:solidFill>
                    <a:srgbClr val="FACDB0"/>
                  </a:solidFill>
                  <a:latin typeface="Tw Cen MT" panose="020B0602020104020603" pitchFamily="34" charset="0"/>
                </a:rPr>
                <a:t> </a:t>
              </a:r>
              <a:r>
                <a:rPr lang="tr-TR" sz="2400" dirty="0" err="1">
                  <a:solidFill>
                    <a:schemeClr val="bg1"/>
                  </a:solidFill>
                  <a:latin typeface="Tw Cen MT" panose="020B0602020104020603" pitchFamily="34" charset="0"/>
                </a:rPr>
                <a:t>Rotaract</a:t>
              </a:r>
              <a:endParaRPr lang="en-US" sz="2400" dirty="0">
                <a:solidFill>
                  <a:schemeClr val="bg1"/>
                </a:solidFill>
                <a:latin typeface="Tw Cen MT" panose="020B0602020104020603" pitchFamily="34" charset="0"/>
              </a:endParaRPr>
            </a:p>
          </p:txBody>
        </p:sp>
        <p:sp>
          <p:nvSpPr>
            <p:cNvPr id="33" name="TextBox 32">
              <a:extLst>
                <a:ext uri="{FF2B5EF4-FFF2-40B4-BE49-F238E27FC236}">
                  <a16:creationId xmlns:a16="http://schemas.microsoft.com/office/drawing/2014/main" id="{B77ECD8E-21C0-4877-BBB9-DF7908AD8DA0}"/>
                </a:ext>
              </a:extLst>
            </p:cNvPr>
            <p:cNvSpPr txBox="1"/>
            <p:nvPr/>
          </p:nvSpPr>
          <p:spPr>
            <a:xfrm>
              <a:off x="6879612" y="4377472"/>
              <a:ext cx="2942251" cy="400110"/>
            </a:xfrm>
            <a:prstGeom prst="rect">
              <a:avLst/>
            </a:prstGeom>
            <a:noFill/>
          </p:spPr>
          <p:txBody>
            <a:bodyPr wrap="square" rtlCol="0">
              <a:spAutoFit/>
            </a:bodyPr>
            <a:lstStyle/>
            <a:p>
              <a:r>
                <a:rPr lang="tr-TR" sz="2000" dirty="0">
                  <a:solidFill>
                    <a:schemeClr val="bg1"/>
                  </a:solidFill>
                  <a:latin typeface="Tw Cen MT" panose="020B0602020104020603" pitchFamily="34" charset="0"/>
                </a:rPr>
                <a:t>Erdem</a:t>
              </a:r>
              <a:r>
                <a:rPr lang="tr-TR" sz="2000" dirty="0">
                  <a:solidFill>
                    <a:srgbClr val="FACDB0"/>
                  </a:solidFill>
                  <a:latin typeface="Tw Cen MT" panose="020B0602020104020603" pitchFamily="34" charset="0"/>
                </a:rPr>
                <a:t> </a:t>
              </a:r>
              <a:r>
                <a:rPr lang="tr-TR" sz="2000" dirty="0">
                  <a:solidFill>
                    <a:schemeClr val="bg1"/>
                  </a:solidFill>
                  <a:latin typeface="Tw Cen MT" panose="020B0602020104020603" pitchFamily="34" charset="0"/>
                </a:rPr>
                <a:t>Erbaba</a:t>
              </a:r>
              <a:endParaRPr lang="en-US" sz="2000" dirty="0">
                <a:solidFill>
                  <a:schemeClr val="bg1"/>
                </a:solidFill>
                <a:latin typeface="Tw Cen MT" panose="020B0602020104020603" pitchFamily="34" charset="0"/>
              </a:endParaRPr>
            </a:p>
          </p:txBody>
        </p:sp>
      </p:grpSp>
      <p:grpSp>
        <p:nvGrpSpPr>
          <p:cNvPr id="4" name="Grup 3">
            <a:extLst>
              <a:ext uri="{FF2B5EF4-FFF2-40B4-BE49-F238E27FC236}">
                <a16:creationId xmlns:a16="http://schemas.microsoft.com/office/drawing/2014/main" id="{67214E55-2218-48AA-A398-55686F7F883B}"/>
              </a:ext>
            </a:extLst>
          </p:cNvPr>
          <p:cNvGrpSpPr/>
          <p:nvPr/>
        </p:nvGrpSpPr>
        <p:grpSpPr>
          <a:xfrm>
            <a:off x="-5413410" y="-13388"/>
            <a:ext cx="10701953" cy="6858000"/>
            <a:chOff x="1158352" y="0"/>
            <a:chExt cx="10701953" cy="6858000"/>
          </a:xfrm>
        </p:grpSpPr>
        <p:grpSp>
          <p:nvGrpSpPr>
            <p:cNvPr id="111" name="Group 110">
              <a:extLst>
                <a:ext uri="{FF2B5EF4-FFF2-40B4-BE49-F238E27FC236}">
                  <a16:creationId xmlns:a16="http://schemas.microsoft.com/office/drawing/2014/main" id="{268DA095-5AA6-45CB-914D-549D391484B4}"/>
                </a:ext>
              </a:extLst>
            </p:cNvPr>
            <p:cNvGrpSpPr/>
            <p:nvPr/>
          </p:nvGrpSpPr>
          <p:grpSpPr>
            <a:xfrm>
              <a:off x="1158352" y="0"/>
              <a:ext cx="10701953" cy="6858000"/>
              <a:chOff x="10277566" y="-6449"/>
              <a:chExt cx="10701953"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0277566" y="-6449"/>
                <a:ext cx="10701953" cy="6858000"/>
                <a:chOff x="-4086840" y="-6449"/>
                <a:chExt cx="10701953"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086840" y="-6449"/>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34050" y="2952212"/>
                  <a:ext cx="881063" cy="923330"/>
                  <a:chOff x="8401050" y="3607250"/>
                  <a:chExt cx="881063" cy="923330"/>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400703" y="3628384"/>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108" name="Group 107">
                <a:extLst>
                  <a:ext uri="{FF2B5EF4-FFF2-40B4-BE49-F238E27FC236}">
                    <a16:creationId xmlns:a16="http://schemas.microsoft.com/office/drawing/2014/main" id="{35D5122A-C246-4D14-A319-B2F43FE3C943}"/>
                  </a:ext>
                </a:extLst>
              </p:cNvPr>
              <p:cNvGrpSpPr/>
              <p:nvPr/>
            </p:nvGrpSpPr>
            <p:grpSpPr>
              <a:xfrm>
                <a:off x="13510787" y="311591"/>
                <a:ext cx="5474005" cy="2731493"/>
                <a:chOff x="4785019" y="311591"/>
                <a:chExt cx="5474005" cy="2731493"/>
              </a:xfrm>
            </p:grpSpPr>
            <p:sp>
              <p:nvSpPr>
                <p:cNvPr id="49" name="TextBox 48">
                  <a:extLst>
                    <a:ext uri="{FF2B5EF4-FFF2-40B4-BE49-F238E27FC236}">
                      <a16:creationId xmlns:a16="http://schemas.microsoft.com/office/drawing/2014/main" id="{395F4D23-23FA-409E-A146-57262624239E}"/>
                    </a:ext>
                  </a:extLst>
                </p:cNvPr>
                <p:cNvSpPr txBox="1"/>
                <p:nvPr/>
              </p:nvSpPr>
              <p:spPr>
                <a:xfrm>
                  <a:off x="4785019" y="2673752"/>
                  <a:ext cx="2098756" cy="369332"/>
                </a:xfrm>
                <a:prstGeom prst="rect">
                  <a:avLst/>
                </a:prstGeom>
                <a:noFill/>
              </p:spPr>
              <p:txBody>
                <a:bodyPr wrap="square" rtlCol="0">
                  <a:spAutoFit/>
                </a:bodyPr>
                <a:lstStyle/>
                <a:p>
                  <a:pPr algn="ctr"/>
                  <a:r>
                    <a:rPr lang="tr-TR" dirty="0" err="1">
                      <a:solidFill>
                        <a:schemeClr val="bg1"/>
                      </a:solidFill>
                      <a:latin typeface="DAGGERSQUARE" pitchFamily="50" charset="0"/>
                    </a:rPr>
                    <a:t>Anaconda</a:t>
                  </a:r>
                  <a:endParaRPr lang="tr-TR" dirty="0">
                    <a:solidFill>
                      <a:schemeClr val="bg1"/>
                    </a:solidFill>
                    <a:latin typeface="DAGGERSQUARE" pitchFamily="50" charset="0"/>
                  </a:endParaRPr>
                </a:p>
              </p:txBody>
            </p:sp>
            <p:grpSp>
              <p:nvGrpSpPr>
                <p:cNvPr id="106" name="Group 105">
                  <a:extLst>
                    <a:ext uri="{FF2B5EF4-FFF2-40B4-BE49-F238E27FC236}">
                      <a16:creationId xmlns:a16="http://schemas.microsoft.com/office/drawing/2014/main" id="{D68F025F-C472-493C-9128-B0777320969E}"/>
                    </a:ext>
                  </a:extLst>
                </p:cNvPr>
                <p:cNvGrpSpPr/>
                <p:nvPr/>
              </p:nvGrpSpPr>
              <p:grpSpPr>
                <a:xfrm>
                  <a:off x="5217987" y="311591"/>
                  <a:ext cx="5041037" cy="2300565"/>
                  <a:chOff x="5217987" y="311591"/>
                  <a:chExt cx="5041037" cy="2300565"/>
                </a:xfrm>
              </p:grpSpPr>
              <p:grpSp>
                <p:nvGrpSpPr>
                  <p:cNvPr id="52" name="Group 51">
                    <a:extLst>
                      <a:ext uri="{FF2B5EF4-FFF2-40B4-BE49-F238E27FC236}">
                        <a16:creationId xmlns:a16="http://schemas.microsoft.com/office/drawing/2014/main" id="{F34FE6A0-1436-4DDB-85AC-BC6BF84B2E10}"/>
                      </a:ext>
                    </a:extLst>
                  </p:cNvPr>
                  <p:cNvGrpSpPr/>
                  <p:nvPr/>
                </p:nvGrpSpPr>
                <p:grpSpPr>
                  <a:xfrm>
                    <a:off x="6551599" y="311591"/>
                    <a:ext cx="2186230" cy="584775"/>
                    <a:chOff x="6641034" y="311591"/>
                    <a:chExt cx="2186230" cy="584775"/>
                  </a:xfrm>
                </p:grpSpPr>
                <p:sp>
                  <p:nvSpPr>
                    <p:cNvPr id="50" name="Rectangle: Rounded Corners 49">
                      <a:extLst>
                        <a:ext uri="{FF2B5EF4-FFF2-40B4-BE49-F238E27FC236}">
                          <a16:creationId xmlns:a16="http://schemas.microsoft.com/office/drawing/2014/main" id="{D379C1B4-CD40-44A1-AE21-9AEB3858CEB5}"/>
                        </a:ext>
                      </a:extLst>
                    </p:cNvPr>
                    <p:cNvSpPr/>
                    <p:nvPr/>
                  </p:nvSpPr>
                  <p:spPr>
                    <a:xfrm>
                      <a:off x="6781887" y="315119"/>
                      <a:ext cx="1869600" cy="561420"/>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CD795CE-BF8D-499C-8715-64AABB46432B}"/>
                        </a:ext>
                      </a:extLst>
                    </p:cNvPr>
                    <p:cNvSpPr txBox="1"/>
                    <p:nvPr/>
                  </p:nvSpPr>
                  <p:spPr>
                    <a:xfrm>
                      <a:off x="6641034" y="311591"/>
                      <a:ext cx="2186230" cy="584775"/>
                    </a:xfrm>
                    <a:prstGeom prst="rect">
                      <a:avLst/>
                    </a:prstGeom>
                    <a:noFill/>
                  </p:spPr>
                  <p:txBody>
                    <a:bodyPr wrap="square" rtlCol="0">
                      <a:spAutoFit/>
                    </a:bodyPr>
                    <a:lstStyle/>
                    <a:p>
                      <a:pPr algn="ctr"/>
                      <a:r>
                        <a:rPr lang="tr-TR" sz="1600" dirty="0">
                          <a:solidFill>
                            <a:srgbClr val="84AF9B"/>
                          </a:solidFill>
                          <a:latin typeface="DAGGERSQUARE" pitchFamily="50" charset="0"/>
                        </a:rPr>
                        <a:t>Görüntü İşleme İçin Gerekli Kurulumlar</a:t>
                      </a:r>
                      <a:endParaRPr lang="en-US" sz="1600" dirty="0">
                        <a:solidFill>
                          <a:srgbClr val="84AF9B"/>
                        </a:solidFill>
                        <a:latin typeface="DAGGERSQUARE" pitchFamily="50" charset="0"/>
                      </a:endParaRPr>
                    </a:p>
                  </p:txBody>
                </p:sp>
              </p:grpSp>
              <p:grpSp>
                <p:nvGrpSpPr>
                  <p:cNvPr id="53" name="Group 52">
                    <a:extLst>
                      <a:ext uri="{FF2B5EF4-FFF2-40B4-BE49-F238E27FC236}">
                        <a16:creationId xmlns:a16="http://schemas.microsoft.com/office/drawing/2014/main" id="{73C2776F-4C49-4787-B330-F504EAA83EA9}"/>
                      </a:ext>
                    </a:extLst>
                  </p:cNvPr>
                  <p:cNvGrpSpPr/>
                  <p:nvPr/>
                </p:nvGrpSpPr>
                <p:grpSpPr>
                  <a:xfrm>
                    <a:off x="8907039" y="1901357"/>
                    <a:ext cx="1351985" cy="675828"/>
                    <a:chOff x="5551677" y="1901357"/>
                    <a:chExt cx="1351985" cy="675828"/>
                  </a:xfrm>
                </p:grpSpPr>
                <p:sp>
                  <p:nvSpPr>
                    <p:cNvPr id="54" name="Rectangle: Rounded Corners 53">
                      <a:extLst>
                        <a:ext uri="{FF2B5EF4-FFF2-40B4-BE49-F238E27FC236}">
                          <a16:creationId xmlns:a16="http://schemas.microsoft.com/office/drawing/2014/main" id="{0FD9F39C-F3DD-4029-B090-9A195FE19D61}"/>
                        </a:ext>
                      </a:extLst>
                    </p:cNvPr>
                    <p:cNvSpPr/>
                    <p:nvPr/>
                  </p:nvSpPr>
                  <p:spPr>
                    <a:xfrm>
                      <a:off x="5599931" y="1901357"/>
                      <a:ext cx="1211333" cy="675828"/>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1214972-58A1-4EBD-8D15-490E9C80EA04}"/>
                        </a:ext>
                      </a:extLst>
                    </p:cNvPr>
                    <p:cNvSpPr txBox="1"/>
                    <p:nvPr/>
                  </p:nvSpPr>
                  <p:spPr>
                    <a:xfrm>
                      <a:off x="5551677" y="2077541"/>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kütüphane</a:t>
                      </a:r>
                      <a:endParaRPr lang="en-US" sz="1600" dirty="0">
                        <a:solidFill>
                          <a:srgbClr val="84AF9B"/>
                        </a:solidFill>
                        <a:latin typeface="DAGGERSQUARE" pitchFamily="50" charset="0"/>
                      </a:endParaRPr>
                    </a:p>
                  </p:txBody>
                </p:sp>
              </p:grpSp>
              <p:grpSp>
                <p:nvGrpSpPr>
                  <p:cNvPr id="56" name="Group 55">
                    <a:extLst>
                      <a:ext uri="{FF2B5EF4-FFF2-40B4-BE49-F238E27FC236}">
                        <a16:creationId xmlns:a16="http://schemas.microsoft.com/office/drawing/2014/main" id="{CDDE16EC-C2A8-4459-9225-70B4C969C43D}"/>
                      </a:ext>
                    </a:extLst>
                  </p:cNvPr>
                  <p:cNvGrpSpPr/>
                  <p:nvPr/>
                </p:nvGrpSpPr>
                <p:grpSpPr>
                  <a:xfrm>
                    <a:off x="5217987" y="1930384"/>
                    <a:ext cx="1351985" cy="678007"/>
                    <a:chOff x="5307422" y="-1671365"/>
                    <a:chExt cx="1351985" cy="678007"/>
                  </a:xfrm>
                </p:grpSpPr>
                <p:sp>
                  <p:nvSpPr>
                    <p:cNvPr id="57" name="Rectangle: Rounded Corners 56">
                      <a:extLst>
                        <a:ext uri="{FF2B5EF4-FFF2-40B4-BE49-F238E27FC236}">
                          <a16:creationId xmlns:a16="http://schemas.microsoft.com/office/drawing/2014/main" id="{082D59AB-B79D-4184-A70B-CE7C66FE747C}"/>
                        </a:ext>
                      </a:extLst>
                    </p:cNvPr>
                    <p:cNvSpPr/>
                    <p:nvPr/>
                  </p:nvSpPr>
                  <p:spPr>
                    <a:xfrm>
                      <a:off x="5358638" y="-1671365"/>
                      <a:ext cx="1224893" cy="678007"/>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E081DA7-B202-4528-96B9-49797D9E2A76}"/>
                        </a:ext>
                      </a:extLst>
                    </p:cNvPr>
                    <p:cNvSpPr txBox="1"/>
                    <p:nvPr/>
                  </p:nvSpPr>
                  <p:spPr>
                    <a:xfrm>
                      <a:off x="5307422" y="-1623217"/>
                      <a:ext cx="1351985" cy="584775"/>
                    </a:xfrm>
                    <a:prstGeom prst="rect">
                      <a:avLst/>
                    </a:prstGeom>
                    <a:noFill/>
                  </p:spPr>
                  <p:txBody>
                    <a:bodyPr wrap="square" rtlCol="0">
                      <a:spAutoFit/>
                    </a:bodyPr>
                    <a:lstStyle/>
                    <a:p>
                      <a:pPr algn="ctr"/>
                      <a:r>
                        <a:rPr lang="tr-TR" sz="1600" dirty="0">
                          <a:solidFill>
                            <a:srgbClr val="84AF9B"/>
                          </a:solidFill>
                          <a:latin typeface="DAGGERSQUARE" pitchFamily="50" charset="0"/>
                        </a:rPr>
                        <a:t>Platform ve Derleyici</a:t>
                      </a:r>
                      <a:endParaRPr lang="en-US" sz="1600" dirty="0">
                        <a:solidFill>
                          <a:srgbClr val="84AF9B"/>
                        </a:solidFill>
                        <a:latin typeface="DAGGERSQUARE" pitchFamily="50" charset="0"/>
                      </a:endParaRPr>
                    </a:p>
                  </p:txBody>
                </p:sp>
              </p:grpSp>
              <p:grpSp>
                <p:nvGrpSpPr>
                  <p:cNvPr id="59" name="Group 58">
                    <a:extLst>
                      <a:ext uri="{FF2B5EF4-FFF2-40B4-BE49-F238E27FC236}">
                        <a16:creationId xmlns:a16="http://schemas.microsoft.com/office/drawing/2014/main" id="{4A83BE45-E88B-44E2-88DB-D4E6718B1F8A}"/>
                      </a:ext>
                    </a:extLst>
                  </p:cNvPr>
                  <p:cNvGrpSpPr/>
                  <p:nvPr/>
                </p:nvGrpSpPr>
                <p:grpSpPr>
                  <a:xfrm>
                    <a:off x="7005034" y="1934150"/>
                    <a:ext cx="1351985" cy="678006"/>
                    <a:chOff x="3649672" y="-1667599"/>
                    <a:chExt cx="1351985" cy="678006"/>
                  </a:xfrm>
                </p:grpSpPr>
                <p:sp>
                  <p:nvSpPr>
                    <p:cNvPr id="60" name="Rectangle: Rounded Corners 59">
                      <a:extLst>
                        <a:ext uri="{FF2B5EF4-FFF2-40B4-BE49-F238E27FC236}">
                          <a16:creationId xmlns:a16="http://schemas.microsoft.com/office/drawing/2014/main" id="{00A5757F-6D48-4FE6-9252-61A709A454F3}"/>
                        </a:ext>
                      </a:extLst>
                    </p:cNvPr>
                    <p:cNvSpPr/>
                    <p:nvPr/>
                  </p:nvSpPr>
                  <p:spPr>
                    <a:xfrm>
                      <a:off x="3700888" y="-1667599"/>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8DDC6C3-E2AC-41D0-B309-C768DE73B1BF}"/>
                        </a:ext>
                      </a:extLst>
                    </p:cNvPr>
                    <p:cNvSpPr txBox="1"/>
                    <p:nvPr/>
                  </p:nvSpPr>
                  <p:spPr>
                    <a:xfrm>
                      <a:off x="3649672" y="-1501639"/>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Veri tabanı</a:t>
                      </a:r>
                      <a:endParaRPr lang="en-US" sz="1600" dirty="0">
                        <a:solidFill>
                          <a:srgbClr val="84AF9B"/>
                        </a:solidFill>
                        <a:latin typeface="DAGGERSQUARE" pitchFamily="50" charset="0"/>
                      </a:endParaRPr>
                    </a:p>
                  </p:txBody>
                </p:sp>
              </p:grpSp>
              <p:cxnSp>
                <p:nvCxnSpPr>
                  <p:cNvPr id="101" name="Straight Arrow Connector 100">
                    <a:extLst>
                      <a:ext uri="{FF2B5EF4-FFF2-40B4-BE49-F238E27FC236}">
                        <a16:creationId xmlns:a16="http://schemas.microsoft.com/office/drawing/2014/main" id="{703992FD-3235-467D-9996-7127FE3FE048}"/>
                      </a:ext>
                    </a:extLst>
                  </p:cNvPr>
                  <p:cNvCxnSpPr>
                    <a:cxnSpLocks/>
                  </p:cNvCxnSpPr>
                  <p:nvPr/>
                </p:nvCxnSpPr>
                <p:spPr>
                  <a:xfrm>
                    <a:off x="7610043" y="1036847"/>
                    <a:ext cx="0" cy="383807"/>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28" name="Dikdörtgen 227">
              <a:extLst>
                <a:ext uri="{FF2B5EF4-FFF2-40B4-BE49-F238E27FC236}">
                  <a16:creationId xmlns:a16="http://schemas.microsoft.com/office/drawing/2014/main" id="{F1958790-36BC-4DBC-A978-979E3A3038C7}"/>
                </a:ext>
              </a:extLst>
            </p:cNvPr>
            <p:cNvSpPr/>
            <p:nvPr/>
          </p:nvSpPr>
          <p:spPr>
            <a:xfrm>
              <a:off x="5065529" y="6442133"/>
              <a:ext cx="4444102" cy="369332"/>
            </a:xfrm>
            <a:prstGeom prst="rect">
              <a:avLst/>
            </a:prstGeom>
          </p:spPr>
          <p:txBody>
            <a:bodyPr wrap="none">
              <a:spAutoFit/>
            </a:bodyPr>
            <a:lstStyle/>
            <a:p>
              <a:pPr algn="ctr"/>
              <a:r>
                <a:rPr lang="tr-TR" dirty="0">
                  <a:solidFill>
                    <a:schemeClr val="bg1"/>
                  </a:solidFill>
                  <a:latin typeface="DAGGERSQUARE" pitchFamily="50" charset="0"/>
                </a:rPr>
                <a:t>(Linkler </a:t>
              </a:r>
              <a:r>
                <a:rPr lang="tr-TR" dirty="0" err="1">
                  <a:solidFill>
                    <a:schemeClr val="bg1"/>
                  </a:solidFill>
                  <a:latin typeface="DAGGERSQUARE" pitchFamily="50" charset="0"/>
                </a:rPr>
                <a:t>Zoom</a:t>
              </a:r>
              <a:r>
                <a:rPr lang="tr-TR" dirty="0">
                  <a:solidFill>
                    <a:schemeClr val="bg1"/>
                  </a:solidFill>
                  <a:latin typeface="DAGGERSQUARE" pitchFamily="50" charset="0"/>
                </a:rPr>
                <a:t> </a:t>
              </a:r>
              <a:r>
                <a:rPr lang="tr-TR" dirty="0" err="1">
                  <a:solidFill>
                    <a:schemeClr val="bg1"/>
                  </a:solidFill>
                  <a:latin typeface="DAGGERSQUARE" pitchFamily="50" charset="0"/>
                </a:rPr>
                <a:t>chat</a:t>
              </a:r>
              <a:r>
                <a:rPr lang="tr-TR" dirty="0">
                  <a:solidFill>
                    <a:schemeClr val="bg1"/>
                  </a:solidFill>
                  <a:latin typeface="DAGGERSQUARE" pitchFamily="50" charset="0"/>
                </a:rPr>
                <a:t> kısmında bulunmaktadır !)</a:t>
              </a:r>
              <a:endParaRPr lang="en-US" dirty="0">
                <a:solidFill>
                  <a:schemeClr val="bg1"/>
                </a:solidFill>
                <a:latin typeface="DAGGERSQUARE" pitchFamily="50" charset="0"/>
              </a:endParaRPr>
            </a:p>
          </p:txBody>
        </p:sp>
        <p:sp>
          <p:nvSpPr>
            <p:cNvPr id="153" name="TextBox 48">
              <a:extLst>
                <a:ext uri="{FF2B5EF4-FFF2-40B4-BE49-F238E27FC236}">
                  <a16:creationId xmlns:a16="http://schemas.microsoft.com/office/drawing/2014/main" id="{99EF6A46-31F5-436E-89D1-8BC1D6EEE92E}"/>
                </a:ext>
              </a:extLst>
            </p:cNvPr>
            <p:cNvSpPr txBox="1"/>
            <p:nvPr/>
          </p:nvSpPr>
          <p:spPr>
            <a:xfrm>
              <a:off x="6253539" y="2662029"/>
              <a:ext cx="2098756" cy="369332"/>
            </a:xfrm>
            <a:prstGeom prst="rect">
              <a:avLst/>
            </a:prstGeom>
            <a:noFill/>
          </p:spPr>
          <p:txBody>
            <a:bodyPr wrap="square" rtlCol="0">
              <a:spAutoFit/>
            </a:bodyPr>
            <a:lstStyle/>
            <a:p>
              <a:pPr algn="ctr"/>
              <a:r>
                <a:rPr lang="tr-TR" dirty="0" err="1">
                  <a:solidFill>
                    <a:schemeClr val="bg1"/>
                  </a:solidFill>
                  <a:latin typeface="DAGGERSQUARE" pitchFamily="50" charset="0"/>
                </a:rPr>
                <a:t>Haarcascade</a:t>
              </a:r>
              <a:endParaRPr lang="tr-TR" dirty="0">
                <a:solidFill>
                  <a:schemeClr val="bg1"/>
                </a:solidFill>
                <a:latin typeface="DAGGERSQUARE" pitchFamily="50" charset="0"/>
              </a:endParaRPr>
            </a:p>
          </p:txBody>
        </p:sp>
        <p:sp>
          <p:nvSpPr>
            <p:cNvPr id="154" name="TextBox 48">
              <a:extLst>
                <a:ext uri="{FF2B5EF4-FFF2-40B4-BE49-F238E27FC236}">
                  <a16:creationId xmlns:a16="http://schemas.microsoft.com/office/drawing/2014/main" id="{DDF2F9C8-4116-472C-A9F9-DACD28F7976A}"/>
                </a:ext>
              </a:extLst>
            </p:cNvPr>
            <p:cNvSpPr txBox="1"/>
            <p:nvPr/>
          </p:nvSpPr>
          <p:spPr>
            <a:xfrm>
              <a:off x="8186312" y="2684344"/>
              <a:ext cx="2098756" cy="369332"/>
            </a:xfrm>
            <a:prstGeom prst="rect">
              <a:avLst/>
            </a:prstGeom>
            <a:noFill/>
          </p:spPr>
          <p:txBody>
            <a:bodyPr wrap="square" rtlCol="0">
              <a:spAutoFit/>
            </a:bodyPr>
            <a:lstStyle/>
            <a:p>
              <a:pPr algn="ctr"/>
              <a:r>
                <a:rPr lang="tr-TR" dirty="0" err="1">
                  <a:solidFill>
                    <a:schemeClr val="bg1"/>
                  </a:solidFill>
                  <a:latin typeface="DAGGERSQUARE" pitchFamily="50" charset="0"/>
                </a:rPr>
                <a:t>OpenCV</a:t>
              </a:r>
              <a:endParaRPr lang="tr-TR" dirty="0">
                <a:solidFill>
                  <a:schemeClr val="bg1"/>
                </a:solidFill>
                <a:latin typeface="DAGGERSQUARE" pitchFamily="50" charset="0"/>
              </a:endParaRPr>
            </a:p>
          </p:txBody>
        </p:sp>
        <p:sp>
          <p:nvSpPr>
            <p:cNvPr id="155" name="Rectangle: Rounded Corners 56">
              <a:extLst>
                <a:ext uri="{FF2B5EF4-FFF2-40B4-BE49-F238E27FC236}">
                  <a16:creationId xmlns:a16="http://schemas.microsoft.com/office/drawing/2014/main" id="{25FF0807-5678-4736-8478-F2955E9840FD}"/>
                </a:ext>
              </a:extLst>
            </p:cNvPr>
            <p:cNvSpPr/>
            <p:nvPr/>
          </p:nvSpPr>
          <p:spPr>
            <a:xfrm>
              <a:off x="5168194" y="1522680"/>
              <a:ext cx="664677" cy="27699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57">
              <a:extLst>
                <a:ext uri="{FF2B5EF4-FFF2-40B4-BE49-F238E27FC236}">
                  <a16:creationId xmlns:a16="http://schemas.microsoft.com/office/drawing/2014/main" id="{58AAE08E-EB6E-41D5-B2DD-590F149695ED}"/>
                </a:ext>
              </a:extLst>
            </p:cNvPr>
            <p:cNvSpPr txBox="1"/>
            <p:nvPr/>
          </p:nvSpPr>
          <p:spPr>
            <a:xfrm>
              <a:off x="4862132" y="1529842"/>
              <a:ext cx="1296021" cy="276999"/>
            </a:xfrm>
            <a:prstGeom prst="rect">
              <a:avLst/>
            </a:prstGeom>
            <a:noFill/>
          </p:spPr>
          <p:txBody>
            <a:bodyPr wrap="square" rtlCol="0">
              <a:spAutoFit/>
            </a:bodyPr>
            <a:lstStyle/>
            <a:p>
              <a:pPr algn="ctr"/>
              <a:r>
                <a:rPr lang="tr-TR" sz="1200" dirty="0">
                  <a:solidFill>
                    <a:srgbClr val="84AF9B"/>
                  </a:solidFill>
                  <a:latin typeface="DAGGERSQUARE" pitchFamily="50" charset="0"/>
                </a:rPr>
                <a:t>1.Adım</a:t>
              </a:r>
              <a:endParaRPr lang="en-US" sz="1200" dirty="0">
                <a:solidFill>
                  <a:srgbClr val="84AF9B"/>
                </a:solidFill>
                <a:latin typeface="DAGGERSQUARE" pitchFamily="50" charset="0"/>
              </a:endParaRPr>
            </a:p>
          </p:txBody>
        </p:sp>
        <p:sp>
          <p:nvSpPr>
            <p:cNvPr id="157" name="Rectangle: Rounded Corners 56">
              <a:extLst>
                <a:ext uri="{FF2B5EF4-FFF2-40B4-BE49-F238E27FC236}">
                  <a16:creationId xmlns:a16="http://schemas.microsoft.com/office/drawing/2014/main" id="{729FDB2D-2F47-4204-AF5E-5558B4CBE36B}"/>
                </a:ext>
              </a:extLst>
            </p:cNvPr>
            <p:cNvSpPr/>
            <p:nvPr/>
          </p:nvSpPr>
          <p:spPr>
            <a:xfrm>
              <a:off x="6915203" y="1522068"/>
              <a:ext cx="664677" cy="27699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57">
              <a:extLst>
                <a:ext uri="{FF2B5EF4-FFF2-40B4-BE49-F238E27FC236}">
                  <a16:creationId xmlns:a16="http://schemas.microsoft.com/office/drawing/2014/main" id="{86960B91-55D5-495B-AEB7-4B6308F642C9}"/>
                </a:ext>
              </a:extLst>
            </p:cNvPr>
            <p:cNvSpPr txBox="1"/>
            <p:nvPr/>
          </p:nvSpPr>
          <p:spPr>
            <a:xfrm>
              <a:off x="6595833" y="1511811"/>
              <a:ext cx="1296021" cy="276999"/>
            </a:xfrm>
            <a:prstGeom prst="rect">
              <a:avLst/>
            </a:prstGeom>
            <a:noFill/>
          </p:spPr>
          <p:txBody>
            <a:bodyPr wrap="square" rtlCol="0">
              <a:spAutoFit/>
            </a:bodyPr>
            <a:lstStyle/>
            <a:p>
              <a:pPr algn="ctr"/>
              <a:r>
                <a:rPr lang="tr-TR" sz="1200" dirty="0">
                  <a:solidFill>
                    <a:srgbClr val="84AF9B"/>
                  </a:solidFill>
                  <a:latin typeface="DAGGERSQUARE" pitchFamily="50" charset="0"/>
                </a:rPr>
                <a:t>2.Adım</a:t>
              </a:r>
              <a:endParaRPr lang="en-US" sz="1200" dirty="0">
                <a:solidFill>
                  <a:srgbClr val="84AF9B"/>
                </a:solidFill>
                <a:latin typeface="DAGGERSQUARE" pitchFamily="50" charset="0"/>
              </a:endParaRPr>
            </a:p>
          </p:txBody>
        </p:sp>
        <p:sp>
          <p:nvSpPr>
            <p:cNvPr id="159" name="Rectangle: Rounded Corners 56">
              <a:extLst>
                <a:ext uri="{FF2B5EF4-FFF2-40B4-BE49-F238E27FC236}">
                  <a16:creationId xmlns:a16="http://schemas.microsoft.com/office/drawing/2014/main" id="{8086FAD6-10D8-4D29-9804-F6B731911A49}"/>
                </a:ext>
              </a:extLst>
            </p:cNvPr>
            <p:cNvSpPr/>
            <p:nvPr/>
          </p:nvSpPr>
          <p:spPr>
            <a:xfrm>
              <a:off x="8835174" y="1522067"/>
              <a:ext cx="664677" cy="27699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57">
              <a:extLst>
                <a:ext uri="{FF2B5EF4-FFF2-40B4-BE49-F238E27FC236}">
                  <a16:creationId xmlns:a16="http://schemas.microsoft.com/office/drawing/2014/main" id="{C906AD4A-D1A1-4BA9-9D0A-6051DDB68FB0}"/>
                </a:ext>
              </a:extLst>
            </p:cNvPr>
            <p:cNvSpPr txBox="1"/>
            <p:nvPr/>
          </p:nvSpPr>
          <p:spPr>
            <a:xfrm>
              <a:off x="8519501" y="1514831"/>
              <a:ext cx="1296021" cy="276999"/>
            </a:xfrm>
            <a:prstGeom prst="rect">
              <a:avLst/>
            </a:prstGeom>
            <a:noFill/>
          </p:spPr>
          <p:txBody>
            <a:bodyPr wrap="square" rtlCol="0">
              <a:spAutoFit/>
            </a:bodyPr>
            <a:lstStyle/>
            <a:p>
              <a:pPr algn="ctr"/>
              <a:r>
                <a:rPr lang="tr-TR" sz="1200" dirty="0">
                  <a:solidFill>
                    <a:srgbClr val="84AF9B"/>
                  </a:solidFill>
                  <a:latin typeface="DAGGERSQUARE" pitchFamily="50" charset="0"/>
                </a:rPr>
                <a:t>3.Adım</a:t>
              </a:r>
              <a:endParaRPr lang="en-US" sz="1200" dirty="0">
                <a:solidFill>
                  <a:srgbClr val="84AF9B"/>
                </a:solidFill>
                <a:latin typeface="DAGGERSQUARE" pitchFamily="50" charset="0"/>
              </a:endParaRPr>
            </a:p>
          </p:txBody>
        </p:sp>
        <p:cxnSp>
          <p:nvCxnSpPr>
            <p:cNvPr id="161" name="Straight Arrow Connector 100">
              <a:extLst>
                <a:ext uri="{FF2B5EF4-FFF2-40B4-BE49-F238E27FC236}">
                  <a16:creationId xmlns:a16="http://schemas.microsoft.com/office/drawing/2014/main" id="{19CEFD4D-DF30-48CF-B6C6-E9018BA69E8D}"/>
                </a:ext>
              </a:extLst>
            </p:cNvPr>
            <p:cNvCxnSpPr>
              <a:cxnSpLocks/>
            </p:cNvCxnSpPr>
            <p:nvPr/>
          </p:nvCxnSpPr>
          <p:spPr>
            <a:xfrm>
              <a:off x="5510178" y="5348940"/>
              <a:ext cx="168591" cy="367961"/>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00">
              <a:extLst>
                <a:ext uri="{FF2B5EF4-FFF2-40B4-BE49-F238E27FC236}">
                  <a16:creationId xmlns:a16="http://schemas.microsoft.com/office/drawing/2014/main" id="{6FFAFE3C-CA9B-4D00-BE17-BF8DC4FF2115}"/>
                </a:ext>
              </a:extLst>
            </p:cNvPr>
            <p:cNvCxnSpPr>
              <a:cxnSpLocks/>
            </p:cNvCxnSpPr>
            <p:nvPr/>
          </p:nvCxnSpPr>
          <p:spPr>
            <a:xfrm flipH="1">
              <a:off x="7184546" y="5370586"/>
              <a:ext cx="200894" cy="399653"/>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Rounded Corners 59">
              <a:extLst>
                <a:ext uri="{FF2B5EF4-FFF2-40B4-BE49-F238E27FC236}">
                  <a16:creationId xmlns:a16="http://schemas.microsoft.com/office/drawing/2014/main" id="{D29828C8-AFD5-48B9-BF68-ABCF2CE7FA7E}"/>
                </a:ext>
              </a:extLst>
            </p:cNvPr>
            <p:cNvSpPr/>
            <p:nvPr/>
          </p:nvSpPr>
          <p:spPr>
            <a:xfrm>
              <a:off x="5886997" y="5730064"/>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60">
              <a:extLst>
                <a:ext uri="{FF2B5EF4-FFF2-40B4-BE49-F238E27FC236}">
                  <a16:creationId xmlns:a16="http://schemas.microsoft.com/office/drawing/2014/main" id="{74DA9E3C-2F28-45C6-B9CF-AC9F3532150E}"/>
                </a:ext>
              </a:extLst>
            </p:cNvPr>
            <p:cNvSpPr txBox="1"/>
            <p:nvPr/>
          </p:nvSpPr>
          <p:spPr>
            <a:xfrm>
              <a:off x="5833021" y="5793733"/>
              <a:ext cx="1351985" cy="523220"/>
            </a:xfrm>
            <a:prstGeom prst="rect">
              <a:avLst/>
            </a:prstGeom>
            <a:noFill/>
          </p:spPr>
          <p:txBody>
            <a:bodyPr wrap="square" rtlCol="0">
              <a:spAutoFit/>
            </a:bodyPr>
            <a:lstStyle/>
            <a:p>
              <a:pPr algn="ctr"/>
              <a:r>
                <a:rPr lang="tr-TR" sz="1400" dirty="0">
                  <a:solidFill>
                    <a:srgbClr val="84AF9B"/>
                  </a:solidFill>
                  <a:latin typeface="DAGGERSQUARE" pitchFamily="50" charset="0"/>
                </a:rPr>
                <a:t>Aynı klasörde olmalı</a:t>
              </a:r>
              <a:endParaRPr lang="en-US" sz="1400" dirty="0">
                <a:solidFill>
                  <a:srgbClr val="84AF9B"/>
                </a:solidFill>
                <a:latin typeface="DAGGERSQUARE" pitchFamily="50" charset="0"/>
              </a:endParaRPr>
            </a:p>
          </p:txBody>
        </p:sp>
        <p:pic>
          <p:nvPicPr>
            <p:cNvPr id="65" name="Resim 64">
              <a:extLst>
                <a:ext uri="{FF2B5EF4-FFF2-40B4-BE49-F238E27FC236}">
                  <a16:creationId xmlns:a16="http://schemas.microsoft.com/office/drawing/2014/main" id="{59DF728E-B504-4508-AD28-9B4B6EA63950}"/>
                </a:ext>
              </a:extLst>
            </p:cNvPr>
            <p:cNvPicPr>
              <a:picLocks noChangeAspect="1"/>
            </p:cNvPicPr>
            <p:nvPr/>
          </p:nvPicPr>
          <p:blipFill>
            <a:blip r:embed="rId5"/>
            <a:stretch>
              <a:fillRect/>
            </a:stretch>
          </p:blipFill>
          <p:spPr>
            <a:xfrm>
              <a:off x="4641888" y="3067705"/>
              <a:ext cx="1596378" cy="1249898"/>
            </a:xfrm>
            <a:prstGeom prst="rect">
              <a:avLst/>
            </a:prstGeom>
          </p:spPr>
        </p:pic>
        <p:pic>
          <p:nvPicPr>
            <p:cNvPr id="66" name="Resim 65">
              <a:extLst>
                <a:ext uri="{FF2B5EF4-FFF2-40B4-BE49-F238E27FC236}">
                  <a16:creationId xmlns:a16="http://schemas.microsoft.com/office/drawing/2014/main" id="{B1EBDD8A-2915-40DB-B756-97EBA869E344}"/>
                </a:ext>
              </a:extLst>
            </p:cNvPr>
            <p:cNvPicPr>
              <a:picLocks noChangeAspect="1"/>
            </p:cNvPicPr>
            <p:nvPr/>
          </p:nvPicPr>
          <p:blipFill>
            <a:blip r:embed="rId6"/>
            <a:stretch>
              <a:fillRect/>
            </a:stretch>
          </p:blipFill>
          <p:spPr>
            <a:xfrm>
              <a:off x="6507094" y="3071105"/>
              <a:ext cx="1668756" cy="1247123"/>
            </a:xfrm>
            <a:prstGeom prst="rect">
              <a:avLst/>
            </a:prstGeom>
          </p:spPr>
        </p:pic>
        <p:pic>
          <p:nvPicPr>
            <p:cNvPr id="67" name="Resim 66">
              <a:extLst>
                <a:ext uri="{FF2B5EF4-FFF2-40B4-BE49-F238E27FC236}">
                  <a16:creationId xmlns:a16="http://schemas.microsoft.com/office/drawing/2014/main" id="{01D74C94-3D03-452D-B263-8D3DAAF78A06}"/>
                </a:ext>
              </a:extLst>
            </p:cNvPr>
            <p:cNvPicPr>
              <a:picLocks noChangeAspect="1"/>
            </p:cNvPicPr>
            <p:nvPr/>
          </p:nvPicPr>
          <p:blipFill>
            <a:blip r:embed="rId7"/>
            <a:stretch>
              <a:fillRect/>
            </a:stretch>
          </p:blipFill>
          <p:spPr>
            <a:xfrm>
              <a:off x="8561847" y="3083059"/>
              <a:ext cx="1250313" cy="1239186"/>
            </a:xfrm>
            <a:prstGeom prst="rect">
              <a:avLst/>
            </a:prstGeom>
          </p:spPr>
        </p:pic>
        <p:sp>
          <p:nvSpPr>
            <p:cNvPr id="343" name="Rectangle: Rounded Corners 59">
              <a:extLst>
                <a:ext uri="{FF2B5EF4-FFF2-40B4-BE49-F238E27FC236}">
                  <a16:creationId xmlns:a16="http://schemas.microsoft.com/office/drawing/2014/main" id="{80E74441-5E2F-439C-AAFD-68A3B95545A2}"/>
                </a:ext>
              </a:extLst>
            </p:cNvPr>
            <p:cNvSpPr/>
            <p:nvPr/>
          </p:nvSpPr>
          <p:spPr>
            <a:xfrm>
              <a:off x="6784963" y="4459715"/>
              <a:ext cx="1211333" cy="80053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TextBox 60">
              <a:extLst>
                <a:ext uri="{FF2B5EF4-FFF2-40B4-BE49-F238E27FC236}">
                  <a16:creationId xmlns:a16="http://schemas.microsoft.com/office/drawing/2014/main" id="{783E3663-E6EF-454B-A943-468482D30306}"/>
                </a:ext>
              </a:extLst>
            </p:cNvPr>
            <p:cNvSpPr txBox="1"/>
            <p:nvPr/>
          </p:nvSpPr>
          <p:spPr>
            <a:xfrm>
              <a:off x="6709447" y="4626787"/>
              <a:ext cx="1351985" cy="338554"/>
            </a:xfrm>
            <a:prstGeom prst="rect">
              <a:avLst/>
            </a:prstGeom>
            <a:noFill/>
          </p:spPr>
          <p:txBody>
            <a:bodyPr wrap="square" rtlCol="0">
              <a:spAutoFit/>
            </a:bodyPr>
            <a:lstStyle/>
            <a:p>
              <a:pPr algn="ctr"/>
              <a:r>
                <a:rPr lang="tr-TR" sz="800" dirty="0" err="1">
                  <a:solidFill>
                    <a:srgbClr val="84AF9B"/>
                  </a:solidFill>
                  <a:latin typeface="DAGGERSQUARE" pitchFamily="50" charset="0"/>
                </a:rPr>
                <a:t>Haarcascade_eye</a:t>
              </a:r>
              <a:r>
                <a:rPr lang="tr-TR" sz="800" dirty="0">
                  <a:solidFill>
                    <a:srgbClr val="84AF9B"/>
                  </a:solidFill>
                  <a:latin typeface="DAGGERSQUARE" pitchFamily="50" charset="0"/>
                </a:rPr>
                <a:t> </a:t>
              </a:r>
              <a:r>
                <a:rPr lang="tr-TR" sz="800" dirty="0" err="1">
                  <a:solidFill>
                    <a:srgbClr val="84AF9B"/>
                  </a:solidFill>
                  <a:latin typeface="DAGGERSQUARE" pitchFamily="50" charset="0"/>
                </a:rPr>
                <a:t>haarcascade_frontalface_d</a:t>
              </a:r>
              <a:r>
                <a:rPr lang="tr-TR" sz="800" dirty="0">
                  <a:solidFill>
                    <a:srgbClr val="84AF9B"/>
                  </a:solidFill>
                  <a:latin typeface="DAGGERSQUARE" pitchFamily="50" charset="0"/>
                </a:rPr>
                <a:t>  </a:t>
              </a:r>
            </a:p>
          </p:txBody>
        </p:sp>
        <p:sp>
          <p:nvSpPr>
            <p:cNvPr id="344" name="Rectangle: Rounded Corners 59">
              <a:extLst>
                <a:ext uri="{FF2B5EF4-FFF2-40B4-BE49-F238E27FC236}">
                  <a16:creationId xmlns:a16="http://schemas.microsoft.com/office/drawing/2014/main" id="{561E6597-1C4C-4BF6-BDE6-DB902CC12D11}"/>
                </a:ext>
              </a:extLst>
            </p:cNvPr>
            <p:cNvSpPr/>
            <p:nvPr/>
          </p:nvSpPr>
          <p:spPr>
            <a:xfrm>
              <a:off x="8530851" y="4453173"/>
              <a:ext cx="1211333" cy="80053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TextBox 60">
              <a:extLst>
                <a:ext uri="{FF2B5EF4-FFF2-40B4-BE49-F238E27FC236}">
                  <a16:creationId xmlns:a16="http://schemas.microsoft.com/office/drawing/2014/main" id="{00A3EB3C-B7D6-440D-AB8B-93D588DEA83A}"/>
                </a:ext>
              </a:extLst>
            </p:cNvPr>
            <p:cNvSpPr txBox="1"/>
            <p:nvPr/>
          </p:nvSpPr>
          <p:spPr>
            <a:xfrm>
              <a:off x="8477162" y="4677515"/>
              <a:ext cx="1351985" cy="261610"/>
            </a:xfrm>
            <a:prstGeom prst="rect">
              <a:avLst/>
            </a:prstGeom>
            <a:noFill/>
          </p:spPr>
          <p:txBody>
            <a:bodyPr wrap="square" rtlCol="0">
              <a:spAutoFit/>
            </a:bodyPr>
            <a:lstStyle/>
            <a:p>
              <a:pPr algn="ctr"/>
              <a:r>
                <a:rPr lang="tr-TR" sz="1100" dirty="0" err="1">
                  <a:solidFill>
                    <a:srgbClr val="84AF9B"/>
                  </a:solidFill>
                  <a:latin typeface="DAGGERSQUARE" pitchFamily="50" charset="0"/>
                </a:rPr>
                <a:t>Anaconda</a:t>
              </a:r>
              <a:r>
                <a:rPr lang="tr-TR" sz="1100" dirty="0">
                  <a:solidFill>
                    <a:srgbClr val="84AF9B"/>
                  </a:solidFill>
                  <a:latin typeface="DAGGERSQUARE" pitchFamily="50" charset="0"/>
                </a:rPr>
                <a:t> </a:t>
              </a:r>
              <a:r>
                <a:rPr lang="tr-TR" sz="1100" dirty="0" err="1">
                  <a:solidFill>
                    <a:srgbClr val="84AF9B"/>
                  </a:solidFill>
                  <a:latin typeface="DAGGERSQUARE" pitchFamily="50" charset="0"/>
                </a:rPr>
                <a:t>Prompt</a:t>
              </a:r>
              <a:endParaRPr lang="en-US" sz="1100" dirty="0">
                <a:solidFill>
                  <a:srgbClr val="84AF9B"/>
                </a:solidFill>
                <a:latin typeface="DAGGERSQUARE" pitchFamily="50" charset="0"/>
              </a:endParaRPr>
            </a:p>
          </p:txBody>
        </p:sp>
        <p:sp>
          <p:nvSpPr>
            <p:cNvPr id="341" name="Rectangle: Rounded Corners 59">
              <a:extLst>
                <a:ext uri="{FF2B5EF4-FFF2-40B4-BE49-F238E27FC236}">
                  <a16:creationId xmlns:a16="http://schemas.microsoft.com/office/drawing/2014/main" id="{02B28FF0-BD90-49E1-B1B0-3A859824430D}"/>
                </a:ext>
              </a:extLst>
            </p:cNvPr>
            <p:cNvSpPr/>
            <p:nvPr/>
          </p:nvSpPr>
          <p:spPr>
            <a:xfrm>
              <a:off x="4867774" y="4439718"/>
              <a:ext cx="1211333" cy="800539"/>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TextBox 60">
              <a:extLst>
                <a:ext uri="{FF2B5EF4-FFF2-40B4-BE49-F238E27FC236}">
                  <a16:creationId xmlns:a16="http://schemas.microsoft.com/office/drawing/2014/main" id="{F962E226-F61C-4EEC-A693-178077D11C56}"/>
                </a:ext>
              </a:extLst>
            </p:cNvPr>
            <p:cNvSpPr txBox="1"/>
            <p:nvPr/>
          </p:nvSpPr>
          <p:spPr>
            <a:xfrm>
              <a:off x="4803407" y="4663938"/>
              <a:ext cx="1351985" cy="307777"/>
            </a:xfrm>
            <a:prstGeom prst="rect">
              <a:avLst/>
            </a:prstGeom>
            <a:noFill/>
          </p:spPr>
          <p:txBody>
            <a:bodyPr wrap="square" rtlCol="0">
              <a:spAutoFit/>
            </a:bodyPr>
            <a:lstStyle/>
            <a:p>
              <a:pPr algn="ctr"/>
              <a:r>
                <a:rPr lang="tr-TR" sz="1400" dirty="0" err="1">
                  <a:solidFill>
                    <a:srgbClr val="84AF9B"/>
                  </a:solidFill>
                  <a:latin typeface="DAGGERSQUARE" pitchFamily="50" charset="0"/>
                </a:rPr>
                <a:t>Spyder</a:t>
              </a:r>
              <a:endParaRPr lang="en-US" sz="1400" dirty="0">
                <a:solidFill>
                  <a:srgbClr val="84AF9B"/>
                </a:solidFill>
                <a:latin typeface="DAGGERSQUARE" pitchFamily="50" charset="0"/>
              </a:endParaRPr>
            </a:p>
          </p:txBody>
        </p:sp>
        <p:sp>
          <p:nvSpPr>
            <p:cNvPr id="346" name="Rectangle: Rounded Corners 59">
              <a:extLst>
                <a:ext uri="{FF2B5EF4-FFF2-40B4-BE49-F238E27FC236}">
                  <a16:creationId xmlns:a16="http://schemas.microsoft.com/office/drawing/2014/main" id="{6440BDB4-C319-4275-B4E6-DF96738891E2}"/>
                </a:ext>
              </a:extLst>
            </p:cNvPr>
            <p:cNvSpPr/>
            <p:nvPr/>
          </p:nvSpPr>
          <p:spPr>
            <a:xfrm>
              <a:off x="8538980" y="5659919"/>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TextBox 60">
              <a:extLst>
                <a:ext uri="{FF2B5EF4-FFF2-40B4-BE49-F238E27FC236}">
                  <a16:creationId xmlns:a16="http://schemas.microsoft.com/office/drawing/2014/main" id="{6A191B36-8141-45D0-8C90-C165C5F3BB39}"/>
                </a:ext>
              </a:extLst>
            </p:cNvPr>
            <p:cNvSpPr txBox="1"/>
            <p:nvPr/>
          </p:nvSpPr>
          <p:spPr>
            <a:xfrm>
              <a:off x="8468653" y="5700552"/>
              <a:ext cx="1351985" cy="584775"/>
            </a:xfrm>
            <a:prstGeom prst="rect">
              <a:avLst/>
            </a:prstGeom>
            <a:noFill/>
          </p:spPr>
          <p:txBody>
            <a:bodyPr wrap="square" rtlCol="0">
              <a:spAutoFit/>
            </a:bodyPr>
            <a:lstStyle/>
            <a:p>
              <a:pPr algn="ctr"/>
              <a:r>
                <a:rPr lang="tr-TR" sz="1600" dirty="0">
                  <a:solidFill>
                    <a:srgbClr val="84AF9B"/>
                  </a:solidFill>
                  <a:latin typeface="DAGGERSQUARE" pitchFamily="50" charset="0"/>
                </a:rPr>
                <a:t>Fotoğraflar ve videolar</a:t>
              </a:r>
              <a:endParaRPr lang="en-US" sz="1600" dirty="0">
                <a:solidFill>
                  <a:srgbClr val="84AF9B"/>
                </a:solidFill>
                <a:latin typeface="DAGGERSQUARE" pitchFamily="50" charset="0"/>
              </a:endParaRPr>
            </a:p>
          </p:txBody>
        </p:sp>
        <p:cxnSp>
          <p:nvCxnSpPr>
            <p:cNvPr id="349" name="Straight Arrow Connector 100">
              <a:extLst>
                <a:ext uri="{FF2B5EF4-FFF2-40B4-BE49-F238E27FC236}">
                  <a16:creationId xmlns:a16="http://schemas.microsoft.com/office/drawing/2014/main" id="{9B8FEF49-C8B4-40A7-A47C-1B9C99A606A5}"/>
                </a:ext>
              </a:extLst>
            </p:cNvPr>
            <p:cNvCxnSpPr>
              <a:cxnSpLocks/>
            </p:cNvCxnSpPr>
            <p:nvPr/>
          </p:nvCxnSpPr>
          <p:spPr>
            <a:xfrm flipH="1">
              <a:off x="7610224" y="5979899"/>
              <a:ext cx="537191" cy="42948"/>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4" name="Grup 243">
            <a:extLst>
              <a:ext uri="{FF2B5EF4-FFF2-40B4-BE49-F238E27FC236}">
                <a16:creationId xmlns:a16="http://schemas.microsoft.com/office/drawing/2014/main" id="{4E6A2113-7D3A-46EF-9C8A-3B84460E480B}"/>
              </a:ext>
            </a:extLst>
          </p:cNvPr>
          <p:cNvGrpSpPr/>
          <p:nvPr/>
        </p:nvGrpSpPr>
        <p:grpSpPr>
          <a:xfrm>
            <a:off x="-6548879" y="-13388"/>
            <a:ext cx="10720185" cy="6858000"/>
            <a:chOff x="230641" y="8013"/>
            <a:chExt cx="10720185" cy="6858000"/>
          </a:xfrm>
        </p:grpSpPr>
        <p:grpSp>
          <p:nvGrpSpPr>
            <p:cNvPr id="224" name="Group 223">
              <a:extLst>
                <a:ext uri="{FF2B5EF4-FFF2-40B4-BE49-F238E27FC236}">
                  <a16:creationId xmlns:a16="http://schemas.microsoft.com/office/drawing/2014/main" id="{7BD0F8CB-278A-496F-BBAC-6FC9B9EC1783}"/>
                </a:ext>
              </a:extLst>
            </p:cNvPr>
            <p:cNvGrpSpPr/>
            <p:nvPr/>
          </p:nvGrpSpPr>
          <p:grpSpPr>
            <a:xfrm>
              <a:off x="230641" y="8013"/>
              <a:ext cx="10720185" cy="6858000"/>
              <a:chOff x="9728" y="-40485"/>
              <a:chExt cx="10720185"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9728" y="-40485"/>
                <a:ext cx="10720185" cy="6858000"/>
                <a:chOff x="-5209972" y="-40485"/>
                <a:chExt cx="10720185"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09972" y="-40485"/>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629150" y="2511334"/>
                  <a:ext cx="881063" cy="923330"/>
                  <a:chOff x="8401050" y="3607250"/>
                  <a:chExt cx="881063" cy="923330"/>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400703" y="3628384"/>
                    <a:ext cx="881757" cy="88106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56715B-D0FD-4499-8AFC-ED7C0F550A86}"/>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3184884" y="2509002"/>
                <a:ext cx="4995550" cy="461665"/>
              </a:xfrm>
              <a:prstGeom prst="rect">
                <a:avLst/>
              </a:prstGeom>
              <a:noFill/>
            </p:spPr>
            <p:txBody>
              <a:bodyPr wrap="square" rtlCol="0">
                <a:spAutoFit/>
              </a:bodyPr>
              <a:lstStyle/>
              <a:p>
                <a:pPr algn="ctr"/>
                <a:r>
                  <a:rPr lang="tr-TR" sz="1200" dirty="0">
                    <a:solidFill>
                      <a:schemeClr val="bg1"/>
                    </a:solidFill>
                    <a:latin typeface="DAGGERSQUARE" pitchFamily="50" charset="0"/>
                  </a:rPr>
                  <a:t>İnsan görsel sisteminin yapabileceği görevleri anlamaya ve otomatikleştirmeye çalışır</a:t>
                </a:r>
                <a:endParaRPr lang="en-US" sz="1200" dirty="0">
                  <a:solidFill>
                    <a:schemeClr val="bg1"/>
                  </a:solidFill>
                  <a:latin typeface="DAGGERSQUARE" pitchFamily="50" charset="0"/>
                </a:endParaRPr>
              </a:p>
            </p:txBody>
          </p:sp>
        </p:grpSp>
        <p:sp>
          <p:nvSpPr>
            <p:cNvPr id="188" name="Rectangle: Rounded Corners 59">
              <a:extLst>
                <a:ext uri="{FF2B5EF4-FFF2-40B4-BE49-F238E27FC236}">
                  <a16:creationId xmlns:a16="http://schemas.microsoft.com/office/drawing/2014/main" id="{F7018CBE-8C16-4786-8919-124E12800B3F}"/>
                </a:ext>
              </a:extLst>
            </p:cNvPr>
            <p:cNvSpPr/>
            <p:nvPr/>
          </p:nvSpPr>
          <p:spPr>
            <a:xfrm>
              <a:off x="5291441" y="314696"/>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60">
              <a:extLst>
                <a:ext uri="{FF2B5EF4-FFF2-40B4-BE49-F238E27FC236}">
                  <a16:creationId xmlns:a16="http://schemas.microsoft.com/office/drawing/2014/main" id="{6EE8F86B-4D76-4C35-98CE-FA212C77ED97}"/>
                </a:ext>
              </a:extLst>
            </p:cNvPr>
            <p:cNvSpPr txBox="1"/>
            <p:nvPr/>
          </p:nvSpPr>
          <p:spPr>
            <a:xfrm>
              <a:off x="5240225" y="480656"/>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Teorik Bilgi</a:t>
              </a:r>
              <a:endParaRPr lang="en-US" sz="1600" dirty="0">
                <a:solidFill>
                  <a:srgbClr val="84AF9B"/>
                </a:solidFill>
                <a:latin typeface="DAGGERSQUARE" pitchFamily="50" charset="0"/>
              </a:endParaRPr>
            </a:p>
          </p:txBody>
        </p:sp>
        <p:sp>
          <p:nvSpPr>
            <p:cNvPr id="190" name="Rectangle: Rounded Corners 59">
              <a:extLst>
                <a:ext uri="{FF2B5EF4-FFF2-40B4-BE49-F238E27FC236}">
                  <a16:creationId xmlns:a16="http://schemas.microsoft.com/office/drawing/2014/main" id="{1DF9488D-3874-4C74-9026-D8BF79869ED2}"/>
                </a:ext>
              </a:extLst>
            </p:cNvPr>
            <p:cNvSpPr/>
            <p:nvPr/>
          </p:nvSpPr>
          <p:spPr>
            <a:xfrm>
              <a:off x="3153214" y="1638561"/>
              <a:ext cx="1247084" cy="685041"/>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60">
              <a:extLst>
                <a:ext uri="{FF2B5EF4-FFF2-40B4-BE49-F238E27FC236}">
                  <a16:creationId xmlns:a16="http://schemas.microsoft.com/office/drawing/2014/main" id="{7D290FCB-403B-444E-BB33-DF2CCA02A39B}"/>
                </a:ext>
              </a:extLst>
            </p:cNvPr>
            <p:cNvSpPr txBox="1"/>
            <p:nvPr/>
          </p:nvSpPr>
          <p:spPr>
            <a:xfrm>
              <a:off x="3100763" y="1577414"/>
              <a:ext cx="1351985" cy="830997"/>
            </a:xfrm>
            <a:prstGeom prst="rect">
              <a:avLst/>
            </a:prstGeom>
            <a:noFill/>
          </p:spPr>
          <p:txBody>
            <a:bodyPr wrap="square" rtlCol="0">
              <a:spAutoFit/>
            </a:bodyPr>
            <a:lstStyle/>
            <a:p>
              <a:pPr algn="ctr"/>
              <a:r>
                <a:rPr lang="tr-TR" sz="1600" dirty="0">
                  <a:solidFill>
                    <a:srgbClr val="84AF9B"/>
                  </a:solidFill>
                  <a:latin typeface="DAGGERSQUARE" pitchFamily="50" charset="0"/>
                </a:rPr>
                <a:t>Dijital Görüntü verisi</a:t>
              </a:r>
              <a:endParaRPr lang="en-US" sz="1600" dirty="0">
                <a:solidFill>
                  <a:srgbClr val="84AF9B"/>
                </a:solidFill>
                <a:latin typeface="DAGGERSQUARE" pitchFamily="50" charset="0"/>
              </a:endParaRPr>
            </a:p>
          </p:txBody>
        </p:sp>
        <p:sp>
          <p:nvSpPr>
            <p:cNvPr id="222" name="Rectangle: Rounded Corners 59">
              <a:extLst>
                <a:ext uri="{FF2B5EF4-FFF2-40B4-BE49-F238E27FC236}">
                  <a16:creationId xmlns:a16="http://schemas.microsoft.com/office/drawing/2014/main" id="{CBC66800-03E8-4A25-A1C0-4A3AE764E136}"/>
                </a:ext>
              </a:extLst>
            </p:cNvPr>
            <p:cNvSpPr/>
            <p:nvPr/>
          </p:nvSpPr>
          <p:spPr>
            <a:xfrm>
              <a:off x="4976859" y="1653910"/>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TextBox 60">
              <a:extLst>
                <a:ext uri="{FF2B5EF4-FFF2-40B4-BE49-F238E27FC236}">
                  <a16:creationId xmlns:a16="http://schemas.microsoft.com/office/drawing/2014/main" id="{B6C4E1C1-67B8-4D4B-8211-0F615C808184}"/>
                </a:ext>
              </a:extLst>
            </p:cNvPr>
            <p:cNvSpPr txBox="1"/>
            <p:nvPr/>
          </p:nvSpPr>
          <p:spPr>
            <a:xfrm>
              <a:off x="4889590" y="1816907"/>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Bilgisayar</a:t>
              </a:r>
              <a:endParaRPr lang="en-US" sz="1600" dirty="0">
                <a:solidFill>
                  <a:srgbClr val="84AF9B"/>
                </a:solidFill>
                <a:latin typeface="DAGGERSQUARE" pitchFamily="50" charset="0"/>
              </a:endParaRPr>
            </a:p>
          </p:txBody>
        </p:sp>
        <p:sp>
          <p:nvSpPr>
            <p:cNvPr id="227" name="Rectangle: Rounded Corners 59">
              <a:extLst>
                <a:ext uri="{FF2B5EF4-FFF2-40B4-BE49-F238E27FC236}">
                  <a16:creationId xmlns:a16="http://schemas.microsoft.com/office/drawing/2014/main" id="{44AF924C-CFDC-46E8-8AE5-A6A547279512}"/>
                </a:ext>
              </a:extLst>
            </p:cNvPr>
            <p:cNvSpPr/>
            <p:nvPr/>
          </p:nvSpPr>
          <p:spPr>
            <a:xfrm>
              <a:off x="6717220" y="1658211"/>
              <a:ext cx="1351985" cy="725522"/>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TextBox 60">
              <a:extLst>
                <a:ext uri="{FF2B5EF4-FFF2-40B4-BE49-F238E27FC236}">
                  <a16:creationId xmlns:a16="http://schemas.microsoft.com/office/drawing/2014/main" id="{2BD295CE-B922-49EC-B010-A8C96C62C649}"/>
                </a:ext>
              </a:extLst>
            </p:cNvPr>
            <p:cNvSpPr txBox="1"/>
            <p:nvPr/>
          </p:nvSpPr>
          <p:spPr>
            <a:xfrm>
              <a:off x="6726874" y="1592274"/>
              <a:ext cx="1351985" cy="830997"/>
            </a:xfrm>
            <a:prstGeom prst="rect">
              <a:avLst/>
            </a:prstGeom>
            <a:noFill/>
          </p:spPr>
          <p:txBody>
            <a:bodyPr wrap="square" rtlCol="0">
              <a:spAutoFit/>
            </a:bodyPr>
            <a:lstStyle/>
            <a:p>
              <a:pPr algn="ctr"/>
              <a:r>
                <a:rPr lang="tr-TR" sz="1600" dirty="0">
                  <a:solidFill>
                    <a:srgbClr val="84AF9B"/>
                  </a:solidFill>
                  <a:latin typeface="DAGGERSQUARE" pitchFamily="50" charset="0"/>
                </a:rPr>
                <a:t>Yapılması istenen iş paketi</a:t>
              </a:r>
              <a:endParaRPr lang="en-US" sz="1600" dirty="0">
                <a:solidFill>
                  <a:srgbClr val="84AF9B"/>
                </a:solidFill>
                <a:latin typeface="DAGGERSQUARE" pitchFamily="50" charset="0"/>
              </a:endParaRPr>
            </a:p>
          </p:txBody>
        </p:sp>
        <p:cxnSp>
          <p:nvCxnSpPr>
            <p:cNvPr id="230" name="Straight Arrow Connector 100">
              <a:extLst>
                <a:ext uri="{FF2B5EF4-FFF2-40B4-BE49-F238E27FC236}">
                  <a16:creationId xmlns:a16="http://schemas.microsoft.com/office/drawing/2014/main" id="{3AE74FDD-B7E1-48D4-A791-077F6464AE93}"/>
                </a:ext>
              </a:extLst>
            </p:cNvPr>
            <p:cNvCxnSpPr>
              <a:cxnSpLocks/>
            </p:cNvCxnSpPr>
            <p:nvPr/>
          </p:nvCxnSpPr>
          <p:spPr>
            <a:xfrm>
              <a:off x="5603552" y="2421315"/>
              <a:ext cx="0" cy="181509"/>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pic>
          <p:nvPicPr>
            <p:cNvPr id="234" name="Resim 233">
              <a:extLst>
                <a:ext uri="{FF2B5EF4-FFF2-40B4-BE49-F238E27FC236}">
                  <a16:creationId xmlns:a16="http://schemas.microsoft.com/office/drawing/2014/main" id="{79ADBDD8-BF3B-43A4-8C5B-074C4CC244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0109" y="3097246"/>
              <a:ext cx="3029157" cy="1389678"/>
            </a:xfrm>
            <a:prstGeom prst="rect">
              <a:avLst/>
            </a:prstGeom>
          </p:spPr>
        </p:pic>
        <p:pic>
          <p:nvPicPr>
            <p:cNvPr id="236" name="Resim 235">
              <a:extLst>
                <a:ext uri="{FF2B5EF4-FFF2-40B4-BE49-F238E27FC236}">
                  <a16:creationId xmlns:a16="http://schemas.microsoft.com/office/drawing/2014/main" id="{139953A7-B19D-45D6-BF40-938790FB64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3690" y="3097167"/>
              <a:ext cx="3061316" cy="1389677"/>
            </a:xfrm>
            <a:prstGeom prst="rect">
              <a:avLst/>
            </a:prstGeom>
          </p:spPr>
        </p:pic>
        <p:pic>
          <p:nvPicPr>
            <p:cNvPr id="238" name="Resim 237">
              <a:extLst>
                <a:ext uri="{FF2B5EF4-FFF2-40B4-BE49-F238E27FC236}">
                  <a16:creationId xmlns:a16="http://schemas.microsoft.com/office/drawing/2014/main" id="{3937AF85-1667-4FED-964B-F804F1F3B9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48473" y="4767661"/>
              <a:ext cx="3051779" cy="1756768"/>
            </a:xfrm>
            <a:prstGeom prst="rect">
              <a:avLst/>
            </a:prstGeom>
          </p:spPr>
        </p:pic>
        <p:pic>
          <p:nvPicPr>
            <p:cNvPr id="240" name="Resim 239">
              <a:extLst>
                <a:ext uri="{FF2B5EF4-FFF2-40B4-BE49-F238E27FC236}">
                  <a16:creationId xmlns:a16="http://schemas.microsoft.com/office/drawing/2014/main" id="{1DB17BA8-DAC6-4F91-9695-0D0B5A3BF6F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91052" y="4761674"/>
              <a:ext cx="3007462" cy="1762756"/>
            </a:xfrm>
            <a:prstGeom prst="rect">
              <a:avLst/>
            </a:prstGeom>
          </p:spPr>
        </p:pic>
        <p:cxnSp>
          <p:nvCxnSpPr>
            <p:cNvPr id="241" name="Straight Arrow Connector 100">
              <a:extLst>
                <a:ext uri="{FF2B5EF4-FFF2-40B4-BE49-F238E27FC236}">
                  <a16:creationId xmlns:a16="http://schemas.microsoft.com/office/drawing/2014/main" id="{308AF0C1-3794-469B-BBE6-06F79624DDDF}"/>
                </a:ext>
              </a:extLst>
            </p:cNvPr>
            <p:cNvCxnSpPr>
              <a:cxnSpLocks/>
            </p:cNvCxnSpPr>
            <p:nvPr/>
          </p:nvCxnSpPr>
          <p:spPr>
            <a:xfrm flipV="1">
              <a:off x="4450711" y="1936833"/>
              <a:ext cx="467877" cy="8173"/>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100">
              <a:extLst>
                <a:ext uri="{FF2B5EF4-FFF2-40B4-BE49-F238E27FC236}">
                  <a16:creationId xmlns:a16="http://schemas.microsoft.com/office/drawing/2014/main" id="{E4134D62-4F9B-4C73-B190-27702B8A481F}"/>
                </a:ext>
              </a:extLst>
            </p:cNvPr>
            <p:cNvCxnSpPr>
              <a:cxnSpLocks/>
            </p:cNvCxnSpPr>
            <p:nvPr/>
          </p:nvCxnSpPr>
          <p:spPr>
            <a:xfrm flipV="1">
              <a:off x="6228359" y="1960825"/>
              <a:ext cx="467877" cy="8173"/>
            </a:xfrm>
            <a:prstGeom prst="straightConnector1">
              <a:avLst/>
            </a:prstGeom>
            <a:ln>
              <a:solidFill>
                <a:srgbClr val="FC4A7E"/>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up 9">
            <a:extLst>
              <a:ext uri="{FF2B5EF4-FFF2-40B4-BE49-F238E27FC236}">
                <a16:creationId xmlns:a16="http://schemas.microsoft.com/office/drawing/2014/main" id="{80427236-157A-4AAE-B7B7-64D945376DD2}"/>
              </a:ext>
            </a:extLst>
          </p:cNvPr>
          <p:cNvGrpSpPr/>
          <p:nvPr/>
        </p:nvGrpSpPr>
        <p:grpSpPr>
          <a:xfrm>
            <a:off x="-7726244" y="-13388"/>
            <a:ext cx="10729913" cy="6858000"/>
            <a:chOff x="-1331375" y="-6195"/>
            <a:chExt cx="10729913" cy="6858000"/>
          </a:xfrm>
        </p:grpSpPr>
        <p:grpSp>
          <p:nvGrpSpPr>
            <p:cNvPr id="223" name="Group 222">
              <a:extLst>
                <a:ext uri="{FF2B5EF4-FFF2-40B4-BE49-F238E27FC236}">
                  <a16:creationId xmlns:a16="http://schemas.microsoft.com/office/drawing/2014/main" id="{6E63A556-ED80-4CB3-B3C4-7604C96C4387}"/>
                </a:ext>
              </a:extLst>
            </p:cNvPr>
            <p:cNvGrpSpPr/>
            <p:nvPr/>
          </p:nvGrpSpPr>
          <p:grpSpPr>
            <a:xfrm>
              <a:off x="-1331375" y="-6195"/>
              <a:ext cx="10729913" cy="6858000"/>
              <a:chOff x="-1201987" y="0"/>
              <a:chExt cx="10729913" cy="6858000"/>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201987" y="0"/>
                <a:ext cx="10729913" cy="6858000"/>
                <a:chOff x="-6324600" y="0"/>
                <a:chExt cx="10729913"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324600"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524250" y="2049669"/>
                  <a:ext cx="881063" cy="923330"/>
                  <a:chOff x="8401050" y="3607250"/>
                  <a:chExt cx="881063" cy="923330"/>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400703" y="3628384"/>
                    <a:ext cx="881757" cy="8810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sp>
          <p:nvSpPr>
            <p:cNvPr id="150" name="Rectangle: Rounded Corners 59">
              <a:extLst>
                <a:ext uri="{FF2B5EF4-FFF2-40B4-BE49-F238E27FC236}">
                  <a16:creationId xmlns:a16="http://schemas.microsoft.com/office/drawing/2014/main" id="{7955EF68-29D2-4074-8652-54FD90872824}"/>
                </a:ext>
              </a:extLst>
            </p:cNvPr>
            <p:cNvSpPr/>
            <p:nvPr/>
          </p:nvSpPr>
          <p:spPr>
            <a:xfrm>
              <a:off x="3874420" y="350258"/>
              <a:ext cx="1211333" cy="67800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60">
              <a:extLst>
                <a:ext uri="{FF2B5EF4-FFF2-40B4-BE49-F238E27FC236}">
                  <a16:creationId xmlns:a16="http://schemas.microsoft.com/office/drawing/2014/main" id="{C7A44B8D-D030-4868-916A-5C2D0C73FE26}"/>
                </a:ext>
              </a:extLst>
            </p:cNvPr>
            <p:cNvSpPr txBox="1"/>
            <p:nvPr/>
          </p:nvSpPr>
          <p:spPr>
            <a:xfrm>
              <a:off x="3823204" y="516218"/>
              <a:ext cx="1351985" cy="338554"/>
            </a:xfrm>
            <a:prstGeom prst="rect">
              <a:avLst/>
            </a:prstGeom>
            <a:noFill/>
          </p:spPr>
          <p:txBody>
            <a:bodyPr wrap="square" rtlCol="0">
              <a:spAutoFit/>
            </a:bodyPr>
            <a:lstStyle/>
            <a:p>
              <a:pPr algn="ctr"/>
              <a:r>
                <a:rPr lang="tr-TR" sz="1600" dirty="0">
                  <a:solidFill>
                    <a:srgbClr val="84AF9B"/>
                  </a:solidFill>
                  <a:latin typeface="DAGGERSQUARE" pitchFamily="50" charset="0"/>
                </a:rPr>
                <a:t>Pratik Bilgi</a:t>
              </a:r>
              <a:endParaRPr lang="en-US" sz="1600" dirty="0">
                <a:solidFill>
                  <a:srgbClr val="84AF9B"/>
                </a:solidFill>
                <a:latin typeface="DAGGERSQUARE" pitchFamily="50" charset="0"/>
              </a:endParaRPr>
            </a:p>
          </p:txBody>
        </p:sp>
        <p:sp>
          <p:nvSpPr>
            <p:cNvPr id="187" name="Rectangle: Rounded Corners 59">
              <a:extLst>
                <a:ext uri="{FF2B5EF4-FFF2-40B4-BE49-F238E27FC236}">
                  <a16:creationId xmlns:a16="http://schemas.microsoft.com/office/drawing/2014/main" id="{FA5C0FEA-80FF-4AEB-A778-70F745C32C82}"/>
                </a:ext>
              </a:extLst>
            </p:cNvPr>
            <p:cNvSpPr/>
            <p:nvPr/>
          </p:nvSpPr>
          <p:spPr>
            <a:xfrm>
              <a:off x="4000026" y="1768618"/>
              <a:ext cx="996274" cy="575636"/>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TextBox 60">
              <a:extLst>
                <a:ext uri="{FF2B5EF4-FFF2-40B4-BE49-F238E27FC236}">
                  <a16:creationId xmlns:a16="http://schemas.microsoft.com/office/drawing/2014/main" id="{14BD30B5-F794-42FC-AD9E-5DFA3F0B86BA}"/>
                </a:ext>
              </a:extLst>
            </p:cNvPr>
            <p:cNvSpPr txBox="1"/>
            <p:nvPr/>
          </p:nvSpPr>
          <p:spPr>
            <a:xfrm>
              <a:off x="3838231" y="1870431"/>
              <a:ext cx="1351985" cy="338554"/>
            </a:xfrm>
            <a:prstGeom prst="rect">
              <a:avLst/>
            </a:prstGeom>
            <a:noFill/>
          </p:spPr>
          <p:txBody>
            <a:bodyPr wrap="square" rtlCol="0">
              <a:spAutoFit/>
            </a:bodyPr>
            <a:lstStyle/>
            <a:p>
              <a:pPr algn="ctr"/>
              <a:r>
                <a:rPr lang="tr-TR" sz="1600" dirty="0" err="1">
                  <a:solidFill>
                    <a:srgbClr val="84AF9B"/>
                  </a:solidFill>
                  <a:latin typeface="DAGGERSQUARE" pitchFamily="50" charset="0"/>
                </a:rPr>
                <a:t>Github</a:t>
              </a:r>
              <a:endParaRPr lang="en-US" sz="1600" dirty="0">
                <a:solidFill>
                  <a:srgbClr val="84AF9B"/>
                </a:solidFill>
                <a:latin typeface="DAGGERSQUARE" pitchFamily="50" charset="0"/>
              </a:endParaRPr>
            </a:p>
          </p:txBody>
        </p:sp>
        <p:pic>
          <p:nvPicPr>
            <p:cNvPr id="232" name="Resim 231">
              <a:extLst>
                <a:ext uri="{FF2B5EF4-FFF2-40B4-BE49-F238E27FC236}">
                  <a16:creationId xmlns:a16="http://schemas.microsoft.com/office/drawing/2014/main" id="{371AB5DB-AEC8-4F4C-B33E-7087BD739C84}"/>
                </a:ext>
              </a:extLst>
            </p:cNvPr>
            <p:cNvPicPr>
              <a:picLocks noChangeAspect="1"/>
            </p:cNvPicPr>
            <p:nvPr/>
          </p:nvPicPr>
          <p:blipFill>
            <a:blip r:embed="rId6"/>
            <a:stretch>
              <a:fillRect/>
            </a:stretch>
          </p:blipFill>
          <p:spPr>
            <a:xfrm>
              <a:off x="2700736" y="2575888"/>
              <a:ext cx="3723915" cy="2783019"/>
            </a:xfrm>
            <a:prstGeom prst="rect">
              <a:avLst/>
            </a:prstGeom>
          </p:spPr>
        </p:pic>
        <p:sp>
          <p:nvSpPr>
            <p:cNvPr id="235" name="TextBox 60">
              <a:extLst>
                <a:ext uri="{FF2B5EF4-FFF2-40B4-BE49-F238E27FC236}">
                  <a16:creationId xmlns:a16="http://schemas.microsoft.com/office/drawing/2014/main" id="{2C7D01CE-BF04-4504-9B0E-C638B61C72D5}"/>
                </a:ext>
              </a:extLst>
            </p:cNvPr>
            <p:cNvSpPr txBox="1"/>
            <p:nvPr/>
          </p:nvSpPr>
          <p:spPr>
            <a:xfrm>
              <a:off x="2633455" y="6097450"/>
              <a:ext cx="3949713" cy="338554"/>
            </a:xfrm>
            <a:prstGeom prst="rect">
              <a:avLst/>
            </a:prstGeom>
            <a:noFill/>
          </p:spPr>
          <p:txBody>
            <a:bodyPr wrap="square" rtlCol="0">
              <a:spAutoFit/>
            </a:bodyPr>
            <a:lstStyle/>
            <a:p>
              <a:pPr algn="ctr"/>
              <a:r>
                <a:rPr lang="tr-TR" sz="1600" dirty="0">
                  <a:solidFill>
                    <a:schemeClr val="bg1"/>
                  </a:solidFill>
                  <a:latin typeface="DAGGERSQUARE" pitchFamily="50" charset="0"/>
                </a:rPr>
                <a:t>(link </a:t>
              </a:r>
              <a:r>
                <a:rPr lang="tr-TR" sz="1600" dirty="0" err="1">
                  <a:solidFill>
                    <a:schemeClr val="bg1"/>
                  </a:solidFill>
                  <a:latin typeface="DAGGERSQUARE" pitchFamily="50" charset="0"/>
                </a:rPr>
                <a:t>Zoom</a:t>
              </a:r>
              <a:r>
                <a:rPr lang="tr-TR" sz="1600" dirty="0">
                  <a:solidFill>
                    <a:schemeClr val="bg1"/>
                  </a:solidFill>
                  <a:latin typeface="DAGGERSQUARE" pitchFamily="50" charset="0"/>
                </a:rPr>
                <a:t> </a:t>
              </a:r>
              <a:r>
                <a:rPr lang="tr-TR" sz="1600" dirty="0" err="1">
                  <a:solidFill>
                    <a:schemeClr val="bg1"/>
                  </a:solidFill>
                  <a:latin typeface="DAGGERSQUARE" pitchFamily="50" charset="0"/>
                </a:rPr>
                <a:t>chat</a:t>
              </a:r>
              <a:r>
                <a:rPr lang="tr-TR" sz="1600" dirty="0">
                  <a:solidFill>
                    <a:schemeClr val="bg1"/>
                  </a:solidFill>
                  <a:latin typeface="DAGGERSQUARE" pitchFamily="50" charset="0"/>
                </a:rPr>
                <a:t> kısmında bulunmaktadır)</a:t>
              </a:r>
              <a:endParaRPr lang="en-US" sz="1600" dirty="0">
                <a:solidFill>
                  <a:schemeClr val="bg1"/>
                </a:solidFill>
                <a:latin typeface="DAGGERSQUARE" pitchFamily="50" charset="0"/>
              </a:endParaRPr>
            </a:p>
          </p:txBody>
        </p:sp>
      </p:grpSp>
      <p:grpSp>
        <p:nvGrpSpPr>
          <p:cNvPr id="27" name="Grup 26">
            <a:extLst>
              <a:ext uri="{FF2B5EF4-FFF2-40B4-BE49-F238E27FC236}">
                <a16:creationId xmlns:a16="http://schemas.microsoft.com/office/drawing/2014/main" id="{046168D9-2557-4E71-837C-411BFDB5908C}"/>
              </a:ext>
            </a:extLst>
          </p:cNvPr>
          <p:cNvGrpSpPr/>
          <p:nvPr/>
        </p:nvGrpSpPr>
        <p:grpSpPr>
          <a:xfrm>
            <a:off x="-8891364" y="-2880"/>
            <a:ext cx="10729913" cy="6858000"/>
            <a:chOff x="-8891364" y="-2880"/>
            <a:chExt cx="10729913" cy="6858000"/>
          </a:xfrm>
        </p:grpSpPr>
        <p:grpSp>
          <p:nvGrpSpPr>
            <p:cNvPr id="225" name="Group 224">
              <a:extLst>
                <a:ext uri="{FF2B5EF4-FFF2-40B4-BE49-F238E27FC236}">
                  <a16:creationId xmlns:a16="http://schemas.microsoft.com/office/drawing/2014/main" id="{1B514135-41E3-45CB-9ECA-8C5BAF057622}"/>
                </a:ext>
              </a:extLst>
            </p:cNvPr>
            <p:cNvGrpSpPr/>
            <p:nvPr/>
          </p:nvGrpSpPr>
          <p:grpSpPr>
            <a:xfrm>
              <a:off x="-8891364" y="-2880"/>
              <a:ext cx="10729913" cy="6858000"/>
              <a:chOff x="-8716908" y="0"/>
              <a:chExt cx="10729913" cy="6858000"/>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8716908" y="0"/>
                <a:ext cx="10729913" cy="6858000"/>
                <a:chOff x="-7429500" y="0"/>
                <a:chExt cx="10729913"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419350" y="1588004"/>
                  <a:ext cx="881063" cy="923330"/>
                  <a:chOff x="8401050" y="3607250"/>
                  <a:chExt cx="881063" cy="923330"/>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400703" y="3628384"/>
                    <a:ext cx="881757" cy="88106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grpSp>
            <p:nvGrpSpPr>
              <p:cNvPr id="221" name="Group 220">
                <a:extLst>
                  <a:ext uri="{FF2B5EF4-FFF2-40B4-BE49-F238E27FC236}">
                    <a16:creationId xmlns:a16="http://schemas.microsoft.com/office/drawing/2014/main" id="{FA8C3B3E-A8F7-44B8-8441-14891084264C}"/>
                  </a:ext>
                </a:extLst>
              </p:cNvPr>
              <p:cNvGrpSpPr/>
              <p:nvPr/>
            </p:nvGrpSpPr>
            <p:grpSpPr>
              <a:xfrm>
                <a:off x="-5751688" y="1785570"/>
                <a:ext cx="5622844" cy="3703381"/>
                <a:chOff x="619441" y="1443160"/>
                <a:chExt cx="5622844" cy="3703381"/>
              </a:xfrm>
            </p:grpSpPr>
            <p:sp>
              <p:nvSpPr>
                <p:cNvPr id="194" name="TextBox 193">
                  <a:extLst>
                    <a:ext uri="{FF2B5EF4-FFF2-40B4-BE49-F238E27FC236}">
                      <a16:creationId xmlns:a16="http://schemas.microsoft.com/office/drawing/2014/main" id="{08787DCE-58B5-42FC-A1F9-6449A6B05BC9}"/>
                    </a:ext>
                  </a:extLst>
                </p:cNvPr>
                <p:cNvSpPr txBox="1"/>
                <p:nvPr/>
              </p:nvSpPr>
              <p:spPr>
                <a:xfrm>
                  <a:off x="2387526" y="3645294"/>
                  <a:ext cx="1758766" cy="461665"/>
                </a:xfrm>
                <a:prstGeom prst="rect">
                  <a:avLst/>
                </a:prstGeom>
                <a:noFill/>
              </p:spPr>
              <p:txBody>
                <a:bodyPr wrap="square" rtlCol="0">
                  <a:spAutoFit/>
                </a:bodyPr>
                <a:lstStyle/>
                <a:p>
                  <a:pPr algn="ctr"/>
                  <a:r>
                    <a:rPr lang="tr-TR" sz="2400" dirty="0">
                      <a:solidFill>
                        <a:schemeClr val="bg1"/>
                      </a:solidFill>
                      <a:latin typeface="DAGGERSQUARE" pitchFamily="50" charset="0"/>
                    </a:rPr>
                    <a:t>Referanslar</a:t>
                  </a:r>
                  <a:endParaRPr lang="en-US" sz="2400" dirty="0">
                    <a:solidFill>
                      <a:schemeClr val="bg1"/>
                    </a:solidFill>
                    <a:latin typeface="DAGGERSQUARE" pitchFamily="50" charset="0"/>
                  </a:endParaRPr>
                </a:p>
              </p:txBody>
            </p:sp>
            <p:sp>
              <p:nvSpPr>
                <p:cNvPr id="205" name="TextBox 204">
                  <a:extLst>
                    <a:ext uri="{FF2B5EF4-FFF2-40B4-BE49-F238E27FC236}">
                      <a16:creationId xmlns:a16="http://schemas.microsoft.com/office/drawing/2014/main" id="{3C6B9D17-82C9-48CE-8266-B283259560AA}"/>
                    </a:ext>
                  </a:extLst>
                </p:cNvPr>
                <p:cNvSpPr txBox="1"/>
                <p:nvPr/>
              </p:nvSpPr>
              <p:spPr>
                <a:xfrm>
                  <a:off x="861867" y="1932293"/>
                  <a:ext cx="5380418" cy="523220"/>
                </a:xfrm>
                <a:prstGeom prst="rect">
                  <a:avLst/>
                </a:prstGeom>
                <a:noFill/>
              </p:spPr>
              <p:txBody>
                <a:bodyPr wrap="square" rtlCol="0">
                  <a:spAutoFit/>
                </a:bodyPr>
                <a:lstStyle/>
                <a:p>
                  <a:r>
                    <a:rPr lang="tr-TR" sz="1400" dirty="0">
                      <a:hlinkClick r:id="rId12"/>
                    </a:rPr>
                    <a:t>https://link.springer.com/book/10.1007%2F978-1-84882-935-0</a:t>
                  </a:r>
                  <a:endParaRPr lang="tr-TR" sz="1400" dirty="0"/>
                </a:p>
                <a:p>
                  <a:r>
                    <a:rPr lang="tr-TR" sz="1400" dirty="0">
                      <a:hlinkClick r:id="rId13"/>
                    </a:rPr>
                    <a:t>https://link.springer.com/book/10.1007%2F978-1-4471-6684-9</a:t>
                  </a:r>
                  <a:endParaRPr lang="tr-TR" sz="1400" dirty="0"/>
                </a:p>
              </p:txBody>
            </p:sp>
            <p:sp>
              <p:nvSpPr>
                <p:cNvPr id="210" name="TextBox 209">
                  <a:extLst>
                    <a:ext uri="{FF2B5EF4-FFF2-40B4-BE49-F238E27FC236}">
                      <a16:creationId xmlns:a16="http://schemas.microsoft.com/office/drawing/2014/main" id="{116774B2-1188-4666-B385-3F96861E7FB7}"/>
                    </a:ext>
                  </a:extLst>
                </p:cNvPr>
                <p:cNvSpPr txBox="1"/>
                <p:nvPr/>
              </p:nvSpPr>
              <p:spPr>
                <a:xfrm>
                  <a:off x="2393712" y="1443160"/>
                  <a:ext cx="1758766" cy="461665"/>
                </a:xfrm>
                <a:prstGeom prst="rect">
                  <a:avLst/>
                </a:prstGeom>
                <a:noFill/>
              </p:spPr>
              <p:txBody>
                <a:bodyPr wrap="square" rtlCol="0">
                  <a:spAutoFit/>
                </a:bodyPr>
                <a:lstStyle/>
                <a:p>
                  <a:pPr algn="ctr"/>
                  <a:r>
                    <a:rPr lang="tr-TR" sz="2400" dirty="0">
                      <a:solidFill>
                        <a:schemeClr val="bg1"/>
                      </a:solidFill>
                      <a:latin typeface="DAGGERSQUARE" pitchFamily="50" charset="0"/>
                    </a:rPr>
                    <a:t>Hediye</a:t>
                  </a:r>
                  <a:endParaRPr lang="en-US" sz="2400" dirty="0">
                    <a:solidFill>
                      <a:schemeClr val="bg1"/>
                    </a:solidFill>
                    <a:latin typeface="DAGGERSQUARE" pitchFamily="50" charset="0"/>
                  </a:endParaRPr>
                </a:p>
              </p:txBody>
            </p:sp>
            <p:sp>
              <p:nvSpPr>
                <p:cNvPr id="215" name="TextBox 214">
                  <a:extLst>
                    <a:ext uri="{FF2B5EF4-FFF2-40B4-BE49-F238E27FC236}">
                      <a16:creationId xmlns:a16="http://schemas.microsoft.com/office/drawing/2014/main" id="{47F98317-7BCE-4E91-A5F5-38E8E7517262}"/>
                    </a:ext>
                  </a:extLst>
                </p:cNvPr>
                <p:cNvSpPr txBox="1"/>
                <p:nvPr/>
              </p:nvSpPr>
              <p:spPr>
                <a:xfrm>
                  <a:off x="1945109" y="2433423"/>
                  <a:ext cx="2692201" cy="307777"/>
                </a:xfrm>
                <a:prstGeom prst="rect">
                  <a:avLst/>
                </a:prstGeom>
                <a:noFill/>
              </p:spPr>
              <p:txBody>
                <a:bodyPr wrap="square" rtlCol="0">
                  <a:spAutoFit/>
                </a:bodyPr>
                <a:lstStyle/>
                <a:p>
                  <a:pPr algn="ctr"/>
                  <a:r>
                    <a:rPr lang="tr-TR" sz="1400" dirty="0">
                      <a:solidFill>
                        <a:schemeClr val="bg1"/>
                      </a:solidFill>
                      <a:latin typeface="DAGGERSQUARE" pitchFamily="50" charset="0"/>
                    </a:rPr>
                    <a:t>(Linkler </a:t>
                  </a:r>
                  <a:r>
                    <a:rPr lang="tr-TR" sz="1400" dirty="0" err="1">
                      <a:solidFill>
                        <a:schemeClr val="bg1"/>
                      </a:solidFill>
                      <a:latin typeface="DAGGERSQUARE" pitchFamily="50" charset="0"/>
                    </a:rPr>
                    <a:t>Zoom</a:t>
                  </a:r>
                  <a:r>
                    <a:rPr lang="tr-TR" sz="1400" dirty="0">
                      <a:solidFill>
                        <a:schemeClr val="bg1"/>
                      </a:solidFill>
                      <a:latin typeface="DAGGERSQUARE" pitchFamily="50" charset="0"/>
                    </a:rPr>
                    <a:t> </a:t>
                  </a:r>
                  <a:r>
                    <a:rPr lang="tr-TR" sz="1400" dirty="0" err="1">
                      <a:solidFill>
                        <a:schemeClr val="bg1"/>
                      </a:solidFill>
                      <a:latin typeface="DAGGERSQUARE" pitchFamily="50" charset="0"/>
                    </a:rPr>
                    <a:t>chat</a:t>
                  </a:r>
                  <a:r>
                    <a:rPr lang="tr-TR" sz="1400" dirty="0">
                      <a:solidFill>
                        <a:schemeClr val="bg1"/>
                      </a:solidFill>
                      <a:latin typeface="DAGGERSQUARE" pitchFamily="50" charset="0"/>
                    </a:rPr>
                    <a:t> bölümündedir)</a:t>
                  </a:r>
                  <a:endParaRPr lang="en-US" sz="1400" dirty="0">
                    <a:solidFill>
                      <a:schemeClr val="bg1"/>
                    </a:solidFill>
                    <a:latin typeface="DAGGERSQUARE" pitchFamily="50" charset="0"/>
                  </a:endParaRPr>
                </a:p>
              </p:txBody>
            </p:sp>
            <p:sp>
              <p:nvSpPr>
                <p:cNvPr id="220" name="TextBox 219">
                  <a:extLst>
                    <a:ext uri="{FF2B5EF4-FFF2-40B4-BE49-F238E27FC236}">
                      <a16:creationId xmlns:a16="http://schemas.microsoft.com/office/drawing/2014/main" id="{FAFF10C9-E33F-4F70-A98B-A6616138B889}"/>
                    </a:ext>
                  </a:extLst>
                </p:cNvPr>
                <p:cNvSpPr txBox="1"/>
                <p:nvPr/>
              </p:nvSpPr>
              <p:spPr>
                <a:xfrm>
                  <a:off x="619441" y="4192434"/>
                  <a:ext cx="5273471" cy="954107"/>
                </a:xfrm>
                <a:prstGeom prst="rect">
                  <a:avLst/>
                </a:prstGeom>
                <a:noFill/>
              </p:spPr>
              <p:txBody>
                <a:bodyPr wrap="square" rtlCol="0">
                  <a:spAutoFit/>
                </a:bodyPr>
                <a:lstStyle/>
                <a:p>
                  <a:pPr algn="ctr"/>
                  <a:r>
                    <a:rPr lang="tr-TR" sz="1400" dirty="0">
                      <a:hlinkClick r:id="rId14"/>
                    </a:rPr>
                    <a:t>https://powerpointschool.com/free-creative-powerpoint-template/</a:t>
                  </a:r>
                  <a:endParaRPr lang="tr-TR" sz="1400" dirty="0"/>
                </a:p>
                <a:p>
                  <a:pPr algn="ctr"/>
                  <a:r>
                    <a:rPr lang="tr-TR" sz="1400" dirty="0">
                      <a:hlinkClick r:id="rId15"/>
                    </a:rPr>
                    <a:t>https://github.com/opencv/opencv/tree/master/data/haarcascades</a:t>
                  </a:r>
                  <a:endParaRPr lang="tr-TR" sz="1400" dirty="0"/>
                </a:p>
                <a:p>
                  <a:pPr algn="ctr"/>
                  <a:r>
                    <a:rPr lang="tr-TR" sz="1400" dirty="0">
                      <a:hlinkClick r:id="rId16"/>
                    </a:rPr>
                    <a:t>https://www.anaconda.com/</a:t>
                  </a:r>
                  <a:endParaRPr lang="tr-TR" sz="1400" dirty="0"/>
                </a:p>
                <a:p>
                  <a:pPr algn="ctr"/>
                  <a:r>
                    <a:rPr lang="tr-TR" sz="1400" dirty="0">
                      <a:solidFill>
                        <a:schemeClr val="bg1"/>
                      </a:solidFill>
                      <a:latin typeface="DAGGERSQUARE" pitchFamily="50" charset="0"/>
                    </a:rPr>
                    <a:t>05.2020</a:t>
                  </a:r>
                  <a:endParaRPr lang="en-US" sz="1400" dirty="0">
                    <a:solidFill>
                      <a:schemeClr val="bg1"/>
                    </a:solidFill>
                    <a:latin typeface="DAGGERSQUARE" pitchFamily="50" charset="0"/>
                  </a:endParaRPr>
                </a:p>
              </p:txBody>
            </p:sp>
          </p:grpSp>
        </p:grpSp>
        <p:sp>
          <p:nvSpPr>
            <p:cNvPr id="242" name="Rectangle: Rounded Corners 59">
              <a:extLst>
                <a:ext uri="{FF2B5EF4-FFF2-40B4-BE49-F238E27FC236}">
                  <a16:creationId xmlns:a16="http://schemas.microsoft.com/office/drawing/2014/main" id="{9131D3BB-7218-447D-88C7-A4196416547E}"/>
                </a:ext>
              </a:extLst>
            </p:cNvPr>
            <p:cNvSpPr/>
            <p:nvPr/>
          </p:nvSpPr>
          <p:spPr>
            <a:xfrm>
              <a:off x="-4038610" y="422707"/>
              <a:ext cx="1683282" cy="676681"/>
            </a:xfrm>
            <a:prstGeom prst="roundRect">
              <a:avLst>
                <a:gd name="adj" fmla="val 2382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TextBox 60">
              <a:extLst>
                <a:ext uri="{FF2B5EF4-FFF2-40B4-BE49-F238E27FC236}">
                  <a16:creationId xmlns:a16="http://schemas.microsoft.com/office/drawing/2014/main" id="{566F163B-402E-4E00-A54D-6739590231BE}"/>
                </a:ext>
              </a:extLst>
            </p:cNvPr>
            <p:cNvSpPr txBox="1"/>
            <p:nvPr/>
          </p:nvSpPr>
          <p:spPr>
            <a:xfrm>
              <a:off x="-4123726" y="496577"/>
              <a:ext cx="1853256" cy="461665"/>
            </a:xfrm>
            <a:prstGeom prst="rect">
              <a:avLst/>
            </a:prstGeom>
            <a:noFill/>
          </p:spPr>
          <p:txBody>
            <a:bodyPr wrap="square" rtlCol="0">
              <a:spAutoFit/>
            </a:bodyPr>
            <a:lstStyle/>
            <a:p>
              <a:pPr algn="ctr"/>
              <a:r>
                <a:rPr lang="tr-TR" sz="2400" dirty="0">
                  <a:solidFill>
                    <a:srgbClr val="84AF9B"/>
                  </a:solidFill>
                  <a:latin typeface="DAGGERSQUARE" pitchFamily="50" charset="0"/>
                </a:rPr>
                <a:t>Bonus </a:t>
              </a:r>
              <a:r>
                <a:rPr lang="tr-TR" sz="2400" dirty="0" err="1">
                  <a:solidFill>
                    <a:srgbClr val="84AF9B"/>
                  </a:solidFill>
                  <a:latin typeface="DAGGERSQUARE" pitchFamily="50" charset="0"/>
                </a:rPr>
                <a:t>Part</a:t>
              </a:r>
              <a:endParaRPr lang="en-US" sz="2400" dirty="0">
                <a:solidFill>
                  <a:srgbClr val="84AF9B"/>
                </a:solidFill>
                <a:latin typeface="DAGGERSQUARE" pitchFamily="50" charset="0"/>
              </a:endParaRPr>
            </a:p>
          </p:txBody>
        </p:sp>
      </p:grpSp>
      <p:pic>
        <p:nvPicPr>
          <p:cNvPr id="24" name="Resim 23">
            <a:extLst>
              <a:ext uri="{FF2B5EF4-FFF2-40B4-BE49-F238E27FC236}">
                <a16:creationId xmlns:a16="http://schemas.microsoft.com/office/drawing/2014/main" id="{6A2D4415-4C73-42A9-AFB3-6CAD82C067E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16" y="6132235"/>
            <a:ext cx="3180199" cy="588337"/>
          </a:xfrm>
          <a:prstGeom prst="rect">
            <a:avLst/>
          </a:prstGeom>
        </p:spPr>
      </p:pic>
      <p:pic>
        <p:nvPicPr>
          <p:cNvPr id="28" name="Resim 27">
            <a:extLst>
              <a:ext uri="{FF2B5EF4-FFF2-40B4-BE49-F238E27FC236}">
                <a16:creationId xmlns:a16="http://schemas.microsoft.com/office/drawing/2014/main" id="{4C2CC473-AFC1-4D7C-ACBD-EDF594E41068}"/>
              </a:ext>
            </a:extLst>
          </p:cNvPr>
          <p:cNvPicPr>
            <a:picLocks noChangeAspect="1"/>
          </p:cNvPicPr>
          <p:nvPr/>
        </p:nvPicPr>
        <p:blipFill>
          <a:blip r:embed="rId18">
            <a:extLst>
              <a:ext uri="{BEBA8EAE-BF5A-486C-A8C5-ECC9F3942E4B}">
                <a14:imgProps xmlns:a14="http://schemas.microsoft.com/office/drawing/2010/main">
                  <a14:imgLayer r:embed="rId19">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224782" y="6093098"/>
            <a:ext cx="3260364" cy="603167"/>
          </a:xfrm>
          <a:prstGeom prst="rect">
            <a:avLst/>
          </a:prstGeom>
        </p:spPr>
      </p:pic>
    </p:spTree>
    <p:extLst>
      <p:ext uri="{BB962C8B-B14F-4D97-AF65-F5344CB8AC3E}">
        <p14:creationId xmlns:p14="http://schemas.microsoft.com/office/powerpoint/2010/main" val="246729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875E-6 1.85185E-6 L 0.54336 0.00023 " pathEditMode="relative" rAng="0" ptsTypes="AA">
                                      <p:cBhvr>
                                        <p:cTn id="6" dur="1250" fill="hold"/>
                                        <p:tgtEl>
                                          <p:spTgt spid="4"/>
                                        </p:tgtEl>
                                        <p:attrNameLst>
                                          <p:attrName>ppt_x</p:attrName>
                                          <p:attrName>ppt_y</p:attrName>
                                        </p:attrNameLst>
                                      </p:cBhvr>
                                      <p:rCtr x="27161"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1.85185E-6 L 0.55313 -0.00371 " pathEditMode="relative" rAng="0" ptsTypes="AA">
                                      <p:cBhvr>
                                        <p:cTn id="10" dur="1250" fill="hold"/>
                                        <p:tgtEl>
                                          <p:spTgt spid="244"/>
                                        </p:tgtEl>
                                        <p:attrNameLst>
                                          <p:attrName>ppt_x</p:attrName>
                                          <p:attrName>ppt_y</p:attrName>
                                        </p:attrNameLst>
                                      </p:cBhvr>
                                      <p:rCtr x="27656" y="-185"/>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7 1.85185E-6 L 0.56432 0.00116 " pathEditMode="relative" rAng="0" ptsTypes="AA">
                                      <p:cBhvr>
                                        <p:cTn id="14" dur="1250" fill="hold"/>
                                        <p:tgtEl>
                                          <p:spTgt spid="10"/>
                                        </p:tgtEl>
                                        <p:attrNameLst>
                                          <p:attrName>ppt_x</p:attrName>
                                          <p:attrName>ppt_y</p:attrName>
                                        </p:attrNameLst>
                                      </p:cBhvr>
                                      <p:rCtr x="28216" y="46"/>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2.70833E-6 2.96296E-6 L 0.57578 -0.00093 " pathEditMode="relative" rAng="0" ptsTypes="AA">
                                      <p:cBhvr>
                                        <p:cTn id="18" dur="1250" fill="hold"/>
                                        <p:tgtEl>
                                          <p:spTgt spid="27"/>
                                        </p:tgtEl>
                                        <p:attrNameLst>
                                          <p:attrName>ppt_x</p:attrName>
                                          <p:attrName>ppt_y</p:attrName>
                                        </p:attrNameLst>
                                      </p:cBhvr>
                                      <p:rCtr x="28789"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76DF8-816D-4FD5-B359-8EEDA29F85EC}"/>
              </a:ext>
            </a:extLst>
          </p:cNvPr>
          <p:cNvSpPr>
            <a:spLocks noGrp="1"/>
          </p:cNvSpPr>
          <p:nvPr>
            <p:ph type="ctrTitle"/>
          </p:nvPr>
        </p:nvSpPr>
        <p:spPr/>
        <p:txBody>
          <a:bodyPr/>
          <a:lstStyle/>
          <a:p>
            <a:r>
              <a:rPr lang="tr-TR" dirty="0" err="1"/>
              <a:t>Computer</a:t>
            </a:r>
            <a:r>
              <a:rPr lang="tr-TR" dirty="0"/>
              <a:t> </a:t>
            </a:r>
            <a:r>
              <a:rPr lang="tr-TR" dirty="0" err="1"/>
              <a:t>Vision</a:t>
            </a:r>
            <a:br>
              <a:rPr lang="tr-TR" dirty="0"/>
            </a:br>
            <a:r>
              <a:rPr lang="tr-TR" sz="1800" dirty="0" err="1"/>
              <a:t>Python</a:t>
            </a:r>
            <a:r>
              <a:rPr lang="tr-TR" sz="1800" dirty="0"/>
              <a:t> ile Görüntü işleme</a:t>
            </a:r>
            <a:br>
              <a:rPr lang="tr-TR" sz="1800" dirty="0"/>
            </a:br>
            <a:r>
              <a:rPr lang="tr-TR" sz="1800" dirty="0"/>
              <a:t>arka plana Eski bir toplantı fotosunda kaç insan olduğunu çizen foto koy</a:t>
            </a:r>
          </a:p>
        </p:txBody>
      </p:sp>
      <p:sp>
        <p:nvSpPr>
          <p:cNvPr id="3" name="Alt Başlık 2">
            <a:extLst>
              <a:ext uri="{FF2B5EF4-FFF2-40B4-BE49-F238E27FC236}">
                <a16:creationId xmlns:a16="http://schemas.microsoft.com/office/drawing/2014/main" id="{3D9E56B8-756A-4B76-9A0C-C0F4169A6ECF}"/>
              </a:ext>
            </a:extLst>
          </p:cNvPr>
          <p:cNvSpPr>
            <a:spLocks noGrp="1"/>
          </p:cNvSpPr>
          <p:nvPr>
            <p:ph type="subTitle" idx="1"/>
          </p:nvPr>
        </p:nvSpPr>
        <p:spPr>
          <a:xfrm>
            <a:off x="1524000" y="5161757"/>
            <a:ext cx="9144000" cy="1655762"/>
          </a:xfrm>
        </p:spPr>
        <p:txBody>
          <a:bodyPr/>
          <a:lstStyle/>
          <a:p>
            <a:r>
              <a:rPr lang="tr-TR" dirty="0"/>
              <a:t>İzmir Ekonomi </a:t>
            </a:r>
            <a:r>
              <a:rPr lang="tr-TR" dirty="0" err="1"/>
              <a:t>Rotaract</a:t>
            </a:r>
            <a:endParaRPr lang="tr-TR" dirty="0"/>
          </a:p>
          <a:p>
            <a:r>
              <a:rPr lang="tr-TR" dirty="0"/>
              <a:t>Erdem Erbaba</a:t>
            </a:r>
          </a:p>
        </p:txBody>
      </p:sp>
    </p:spTree>
    <p:extLst>
      <p:ext uri="{BB962C8B-B14F-4D97-AF65-F5344CB8AC3E}">
        <p14:creationId xmlns:p14="http://schemas.microsoft.com/office/powerpoint/2010/main" val="40115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9C9D1-59B7-478B-BA90-D66FC064501C}"/>
              </a:ext>
            </a:extLst>
          </p:cNvPr>
          <p:cNvSpPr>
            <a:spLocks noGrp="1"/>
          </p:cNvSpPr>
          <p:nvPr>
            <p:ph type="title"/>
          </p:nvPr>
        </p:nvSpPr>
        <p:spPr/>
        <p:txBody>
          <a:bodyPr/>
          <a:lstStyle/>
          <a:p>
            <a:r>
              <a:rPr lang="tr-TR" dirty="0"/>
              <a:t>Kurulum</a:t>
            </a:r>
          </a:p>
        </p:txBody>
      </p:sp>
      <p:sp>
        <p:nvSpPr>
          <p:cNvPr id="3" name="İçerik Yer Tutucusu 2">
            <a:extLst>
              <a:ext uri="{FF2B5EF4-FFF2-40B4-BE49-F238E27FC236}">
                <a16:creationId xmlns:a16="http://schemas.microsoft.com/office/drawing/2014/main" id="{FC2BC9C1-68B0-44B6-9480-011D37E91924}"/>
              </a:ext>
            </a:extLst>
          </p:cNvPr>
          <p:cNvSpPr>
            <a:spLocks noGrp="1"/>
          </p:cNvSpPr>
          <p:nvPr>
            <p:ph idx="1"/>
          </p:nvPr>
        </p:nvSpPr>
        <p:spPr/>
        <p:txBody>
          <a:bodyPr>
            <a:normAutofit/>
          </a:bodyPr>
          <a:lstStyle/>
          <a:p>
            <a:r>
              <a:rPr lang="tr-TR" dirty="0" err="1"/>
              <a:t>python</a:t>
            </a:r>
            <a:endParaRPr lang="tr-TR" dirty="0"/>
          </a:p>
          <a:p>
            <a:r>
              <a:rPr lang="tr-TR" dirty="0" err="1"/>
              <a:t>Anaconda</a:t>
            </a:r>
            <a:endParaRPr lang="tr-TR" dirty="0"/>
          </a:p>
          <a:p>
            <a:r>
              <a:rPr lang="tr-TR" dirty="0" err="1"/>
              <a:t>Spyder</a:t>
            </a:r>
            <a:endParaRPr lang="tr-TR" dirty="0"/>
          </a:p>
          <a:p>
            <a:r>
              <a:rPr lang="tr-TR" dirty="0" err="1"/>
              <a:t>Opencv</a:t>
            </a:r>
            <a:endParaRPr lang="tr-TR" dirty="0"/>
          </a:p>
        </p:txBody>
      </p:sp>
    </p:spTree>
    <p:extLst>
      <p:ext uri="{BB962C8B-B14F-4D97-AF65-F5344CB8AC3E}">
        <p14:creationId xmlns:p14="http://schemas.microsoft.com/office/powerpoint/2010/main" val="272194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013033-021F-46B8-BBD1-56A72401D394}"/>
              </a:ext>
            </a:extLst>
          </p:cNvPr>
          <p:cNvSpPr>
            <a:spLocks noGrp="1"/>
          </p:cNvSpPr>
          <p:nvPr>
            <p:ph type="title"/>
          </p:nvPr>
        </p:nvSpPr>
        <p:spPr/>
        <p:txBody>
          <a:bodyPr/>
          <a:lstStyle/>
          <a:p>
            <a:r>
              <a:rPr lang="tr-TR" dirty="0"/>
              <a:t>Felsefe</a:t>
            </a:r>
          </a:p>
        </p:txBody>
      </p:sp>
      <p:sp>
        <p:nvSpPr>
          <p:cNvPr id="3" name="İçerik Yer Tutucusu 2">
            <a:extLst>
              <a:ext uri="{FF2B5EF4-FFF2-40B4-BE49-F238E27FC236}">
                <a16:creationId xmlns:a16="http://schemas.microsoft.com/office/drawing/2014/main" id="{62708AB1-7A1E-4DF2-BCB7-6BB55ADAE57A}"/>
              </a:ext>
            </a:extLst>
          </p:cNvPr>
          <p:cNvSpPr>
            <a:spLocks noGrp="1"/>
          </p:cNvSpPr>
          <p:nvPr>
            <p:ph idx="1"/>
          </p:nvPr>
        </p:nvSpPr>
        <p:spPr/>
        <p:txBody>
          <a:bodyPr/>
          <a:lstStyle/>
          <a:p>
            <a:r>
              <a:rPr lang="tr-TR" dirty="0"/>
              <a:t>Geleceğin nasıl şekilleneceğini az çok tahmin edebiliyoruz; rutin işleri otomatikleştirmeden tutun, daha akıllı teknolojik sistemlere kadar bir çok gelişme günümüzde gerçekleşiyor. Bu hıza ayak uyduramayanlar ise maalesef geride kalıyor. Bu teknoloji çağında ayakta kalabilmek için gelişmeleri takip edip, DIY(Do </a:t>
            </a:r>
            <a:r>
              <a:rPr lang="tr-TR" dirty="0" err="1"/>
              <a:t>It</a:t>
            </a:r>
            <a:r>
              <a:rPr lang="tr-TR" dirty="0"/>
              <a:t> Yourself) akımını benimsemeliyiz. Hazıra konmaktansa kendi üreten bir birey olmak çoğu açıdan daha kazançlıdır. Bu eğitimde görüntü işlemeye giriş yaparak çektiğiniz bir fotoğrafta veya videoda bir insanın olup olmadığını anlayabilen bir yazılım yazacağız.</a:t>
            </a:r>
          </a:p>
          <a:p>
            <a:endParaRPr lang="tr-TR" dirty="0"/>
          </a:p>
        </p:txBody>
      </p:sp>
    </p:spTree>
    <p:extLst>
      <p:ext uri="{BB962C8B-B14F-4D97-AF65-F5344CB8AC3E}">
        <p14:creationId xmlns:p14="http://schemas.microsoft.com/office/powerpoint/2010/main" val="245674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C5F41E-793E-4778-A66F-CC831311379A}"/>
              </a:ext>
            </a:extLst>
          </p:cNvPr>
          <p:cNvSpPr>
            <a:spLocks noGrp="1"/>
          </p:cNvSpPr>
          <p:nvPr>
            <p:ph type="title"/>
          </p:nvPr>
        </p:nvSpPr>
        <p:spPr/>
        <p:txBody>
          <a:bodyPr/>
          <a:lstStyle/>
          <a:p>
            <a:r>
              <a:rPr lang="tr-TR" dirty="0"/>
              <a:t>Teorik</a:t>
            </a:r>
          </a:p>
        </p:txBody>
      </p:sp>
      <p:sp>
        <p:nvSpPr>
          <p:cNvPr id="3" name="İçerik Yer Tutucusu 2">
            <a:extLst>
              <a:ext uri="{FF2B5EF4-FFF2-40B4-BE49-F238E27FC236}">
                <a16:creationId xmlns:a16="http://schemas.microsoft.com/office/drawing/2014/main" id="{90F22952-DC9E-4467-A93E-D0556FE741DA}"/>
              </a:ext>
            </a:extLst>
          </p:cNvPr>
          <p:cNvSpPr>
            <a:spLocks noGrp="1"/>
          </p:cNvSpPr>
          <p:nvPr>
            <p:ph idx="1"/>
          </p:nvPr>
        </p:nvSpPr>
        <p:spPr/>
        <p:txBody>
          <a:bodyPr/>
          <a:lstStyle/>
          <a:p>
            <a:r>
              <a:rPr lang="tr-TR" dirty="0"/>
              <a:t>Görüntü işleme, bilgisayarların dijital görüntülerden veya videolardan nasıl üst düzey bir anlayış kazanabileceğini ele alan disiplinler arası bir bilimsel alandır. Mühendislik açısından, insan görsel sisteminin yapabileceği görevleri anlamaya ve otomatikleştirmeye çalışır</a:t>
            </a:r>
          </a:p>
        </p:txBody>
      </p:sp>
    </p:spTree>
    <p:extLst>
      <p:ext uri="{BB962C8B-B14F-4D97-AF65-F5344CB8AC3E}">
        <p14:creationId xmlns:p14="http://schemas.microsoft.com/office/powerpoint/2010/main" val="124630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14B11-FAF1-4708-95BB-4A4570308368}"/>
              </a:ext>
            </a:extLst>
          </p:cNvPr>
          <p:cNvSpPr>
            <a:spLocks noGrp="1"/>
          </p:cNvSpPr>
          <p:nvPr>
            <p:ph type="title"/>
          </p:nvPr>
        </p:nvSpPr>
        <p:spPr/>
        <p:txBody>
          <a:bodyPr/>
          <a:lstStyle/>
          <a:p>
            <a:r>
              <a:rPr lang="tr-TR" dirty="0"/>
              <a:t>Pratik</a:t>
            </a:r>
          </a:p>
        </p:txBody>
      </p:sp>
      <p:sp>
        <p:nvSpPr>
          <p:cNvPr id="3" name="İçerik Yer Tutucusu 2">
            <a:extLst>
              <a:ext uri="{FF2B5EF4-FFF2-40B4-BE49-F238E27FC236}">
                <a16:creationId xmlns:a16="http://schemas.microsoft.com/office/drawing/2014/main" id="{0D6A960B-2481-4897-90C6-BA2287AE3E39}"/>
              </a:ext>
            </a:extLst>
          </p:cNvPr>
          <p:cNvSpPr>
            <a:spLocks noGrp="1"/>
          </p:cNvSpPr>
          <p:nvPr>
            <p:ph idx="1"/>
          </p:nvPr>
        </p:nvSpPr>
        <p:spPr/>
        <p:txBody>
          <a:bodyPr/>
          <a:lstStyle/>
          <a:p>
            <a:pPr marL="0" indent="0">
              <a:buNone/>
            </a:pPr>
            <a:r>
              <a:rPr lang="tr-TR" dirty="0"/>
              <a:t>Resmi okuma</a:t>
            </a:r>
          </a:p>
          <a:p>
            <a:r>
              <a:rPr lang="tr-TR" dirty="0"/>
              <a:t>Resmi gri yapma</a:t>
            </a:r>
          </a:p>
          <a:p>
            <a:r>
              <a:rPr lang="tr-TR" dirty="0"/>
              <a:t>Resmi </a:t>
            </a:r>
            <a:r>
              <a:rPr lang="tr-TR" dirty="0" err="1"/>
              <a:t>blurlaştırma</a:t>
            </a:r>
            <a:endParaRPr lang="tr-TR" dirty="0"/>
          </a:p>
          <a:p>
            <a:r>
              <a:rPr lang="tr-TR" dirty="0"/>
              <a:t>Resmi kaydetme</a:t>
            </a:r>
          </a:p>
          <a:p>
            <a:r>
              <a:rPr lang="tr-TR" dirty="0"/>
              <a:t>Resme yazı yazma</a:t>
            </a:r>
          </a:p>
          <a:p>
            <a:r>
              <a:rPr lang="tr-TR" dirty="0"/>
              <a:t>Video için aynılarını tekrarla</a:t>
            </a:r>
          </a:p>
          <a:p>
            <a:r>
              <a:rPr lang="tr-TR" dirty="0" err="1"/>
              <a:t>Webcam</a:t>
            </a:r>
            <a:r>
              <a:rPr lang="tr-TR" dirty="0"/>
              <a:t> için aynılarını tekrarla</a:t>
            </a:r>
          </a:p>
          <a:p>
            <a:endParaRPr lang="tr-TR" dirty="0"/>
          </a:p>
        </p:txBody>
      </p:sp>
    </p:spTree>
    <p:extLst>
      <p:ext uri="{BB962C8B-B14F-4D97-AF65-F5344CB8AC3E}">
        <p14:creationId xmlns:p14="http://schemas.microsoft.com/office/powerpoint/2010/main" val="425154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5160DE-DFFA-497F-9F3E-627598C04E59}"/>
              </a:ext>
            </a:extLst>
          </p:cNvPr>
          <p:cNvSpPr>
            <a:spLocks noGrp="1"/>
          </p:cNvSpPr>
          <p:nvPr>
            <p:ph type="title"/>
          </p:nvPr>
        </p:nvSpPr>
        <p:spPr/>
        <p:txBody>
          <a:bodyPr/>
          <a:lstStyle/>
          <a:p>
            <a:r>
              <a:rPr lang="tr-TR" dirty="0"/>
              <a:t>proje</a:t>
            </a:r>
          </a:p>
        </p:txBody>
      </p:sp>
      <p:sp>
        <p:nvSpPr>
          <p:cNvPr id="3" name="İçerik Yer Tutucusu 2">
            <a:extLst>
              <a:ext uri="{FF2B5EF4-FFF2-40B4-BE49-F238E27FC236}">
                <a16:creationId xmlns:a16="http://schemas.microsoft.com/office/drawing/2014/main" id="{14F50230-391B-4FA3-B21C-02DDDED9265E}"/>
              </a:ext>
            </a:extLst>
          </p:cNvPr>
          <p:cNvSpPr>
            <a:spLocks noGrp="1"/>
          </p:cNvSpPr>
          <p:nvPr>
            <p:ph idx="1"/>
          </p:nvPr>
        </p:nvSpPr>
        <p:spPr/>
        <p:txBody>
          <a:bodyPr/>
          <a:lstStyle/>
          <a:p>
            <a:r>
              <a:rPr lang="tr-TR" dirty="0" err="1"/>
              <a:t>Haar</a:t>
            </a:r>
            <a:r>
              <a:rPr lang="tr-TR" dirty="0"/>
              <a:t> </a:t>
            </a:r>
            <a:r>
              <a:rPr lang="tr-TR" dirty="0" err="1"/>
              <a:t>cascade</a:t>
            </a:r>
            <a:r>
              <a:rPr lang="tr-TR" dirty="0"/>
              <a:t> nedir</a:t>
            </a:r>
          </a:p>
          <a:p>
            <a:r>
              <a:rPr lang="tr-TR" dirty="0"/>
              <a:t>insan köpek ayrımı yapabilen kameralı güvenlik alarmı</a:t>
            </a:r>
          </a:p>
        </p:txBody>
      </p:sp>
    </p:spTree>
    <p:extLst>
      <p:ext uri="{BB962C8B-B14F-4D97-AF65-F5344CB8AC3E}">
        <p14:creationId xmlns:p14="http://schemas.microsoft.com/office/powerpoint/2010/main" val="75709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61AAA-B61B-4FEE-AD95-FC8F9B62A7DB}"/>
              </a:ext>
            </a:extLst>
          </p:cNvPr>
          <p:cNvSpPr>
            <a:spLocks noGrp="1"/>
          </p:cNvSpPr>
          <p:nvPr>
            <p:ph type="title"/>
          </p:nvPr>
        </p:nvSpPr>
        <p:spPr/>
        <p:txBody>
          <a:bodyPr/>
          <a:lstStyle/>
          <a:p>
            <a:r>
              <a:rPr lang="tr-TR" dirty="0"/>
              <a:t>Fotoğraf ve hediye</a:t>
            </a:r>
          </a:p>
        </p:txBody>
      </p:sp>
      <p:sp>
        <p:nvSpPr>
          <p:cNvPr id="3" name="İçerik Yer Tutucusu 2">
            <a:extLst>
              <a:ext uri="{FF2B5EF4-FFF2-40B4-BE49-F238E27FC236}">
                <a16:creationId xmlns:a16="http://schemas.microsoft.com/office/drawing/2014/main" id="{F0C75FDF-055F-4B93-B879-5B2622D600E6}"/>
              </a:ext>
            </a:extLst>
          </p:cNvPr>
          <p:cNvSpPr>
            <a:spLocks noGrp="1"/>
          </p:cNvSpPr>
          <p:nvPr>
            <p:ph idx="1"/>
          </p:nvPr>
        </p:nvSpPr>
        <p:spPr/>
        <p:txBody>
          <a:bodyPr/>
          <a:lstStyle/>
          <a:p>
            <a:r>
              <a:rPr lang="tr-TR" dirty="0"/>
              <a:t>Toplu fotoda herkesin yüzünü </a:t>
            </a:r>
            <a:r>
              <a:rPr lang="tr-TR" dirty="0" err="1"/>
              <a:t>detect</a:t>
            </a:r>
            <a:r>
              <a:rPr lang="tr-TR" dirty="0"/>
              <a:t> eden yazılım. (</a:t>
            </a:r>
            <a:r>
              <a:rPr lang="tr-TR" dirty="0" err="1"/>
              <a:t>insta</a:t>
            </a:r>
            <a:r>
              <a:rPr lang="tr-TR" dirty="0"/>
              <a:t> post)</a:t>
            </a:r>
          </a:p>
          <a:p>
            <a:r>
              <a:rPr lang="tr-TR" dirty="0">
                <a:hlinkClick r:id="rId2"/>
              </a:rPr>
              <a:t>https://link.springer.com/book/10.1007%2F978-1-84882-935-0</a:t>
            </a:r>
            <a:endParaRPr lang="tr-TR" dirty="0"/>
          </a:p>
          <a:p>
            <a:r>
              <a:rPr lang="tr-TR" dirty="0">
                <a:hlinkClick r:id="rId3"/>
              </a:rPr>
              <a:t>https://link.springer.com/book/10.1007%2F978-1-4471-6684-9</a:t>
            </a:r>
            <a:endParaRPr lang="tr-TR" dirty="0"/>
          </a:p>
        </p:txBody>
      </p:sp>
    </p:spTree>
    <p:extLst>
      <p:ext uri="{BB962C8B-B14F-4D97-AF65-F5344CB8AC3E}">
        <p14:creationId xmlns:p14="http://schemas.microsoft.com/office/powerpoint/2010/main" val="371859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openDmnd">
          <a:fgClr>
            <a:schemeClr val="bg1">
              <a:lumMod val="50000"/>
            </a:schemeClr>
          </a:fgClr>
          <a:bgClr>
            <a:schemeClr val="bg1"/>
          </a:bgClr>
        </a:patt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76DF8-816D-4FD5-B359-8EEDA29F85EC}"/>
              </a:ext>
            </a:extLst>
          </p:cNvPr>
          <p:cNvSpPr>
            <a:spLocks noGrp="1"/>
          </p:cNvSpPr>
          <p:nvPr>
            <p:ph type="ctrTitle"/>
          </p:nvPr>
        </p:nvSpPr>
        <p:spPr/>
        <p:txBody>
          <a:bodyPr/>
          <a:lstStyle/>
          <a:p>
            <a:r>
              <a:rPr lang="tr-TR" dirty="0" err="1"/>
              <a:t>Computer</a:t>
            </a:r>
            <a:r>
              <a:rPr lang="tr-TR" dirty="0"/>
              <a:t> </a:t>
            </a:r>
            <a:r>
              <a:rPr lang="tr-TR" dirty="0" err="1"/>
              <a:t>Vision</a:t>
            </a:r>
            <a:endParaRPr lang="tr-TR" dirty="0"/>
          </a:p>
        </p:txBody>
      </p:sp>
      <p:sp>
        <p:nvSpPr>
          <p:cNvPr id="3" name="Alt Başlık 2">
            <a:extLst>
              <a:ext uri="{FF2B5EF4-FFF2-40B4-BE49-F238E27FC236}">
                <a16:creationId xmlns:a16="http://schemas.microsoft.com/office/drawing/2014/main" id="{3D9E56B8-756A-4B76-9A0C-C0F4169A6ECF}"/>
              </a:ext>
            </a:extLst>
          </p:cNvPr>
          <p:cNvSpPr>
            <a:spLocks noGrp="1"/>
          </p:cNvSpPr>
          <p:nvPr>
            <p:ph type="subTitle" idx="1"/>
          </p:nvPr>
        </p:nvSpPr>
        <p:spPr/>
        <p:txBody>
          <a:bodyPr/>
          <a:lstStyle/>
          <a:p>
            <a:r>
              <a:rPr lang="tr-TR" dirty="0"/>
              <a:t>İzmir Ekonomi </a:t>
            </a:r>
            <a:r>
              <a:rPr lang="tr-TR" dirty="0" err="1"/>
              <a:t>Rotaract</a:t>
            </a:r>
            <a:endParaRPr lang="tr-TR" dirty="0"/>
          </a:p>
          <a:p>
            <a:r>
              <a:rPr lang="tr-TR" dirty="0"/>
              <a:t>Erdem Erbaba</a:t>
            </a:r>
          </a:p>
        </p:txBody>
      </p:sp>
    </p:spTree>
    <p:extLst>
      <p:ext uri="{BB962C8B-B14F-4D97-AF65-F5344CB8AC3E}">
        <p14:creationId xmlns:p14="http://schemas.microsoft.com/office/powerpoint/2010/main" val="54656649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Icons.User" Revision="1" Stencil="System.Storyboarding.Icons" StencilVersion="0.1"/>
</Control>
</file>

<file path=customXml/item10.xml><?xml version="1.0" encoding="utf-8"?>
<Control xmlns="http://schemas.microsoft.com/VisualStudio/2011/storyboarding/control">
  <Id Name="System.Storyboarding.Icons.User" Revision="1" Stencil="System.Storyboarding.Icons" StencilVersion="0.1"/>
</Control>
</file>

<file path=customXml/item11.xml><?xml version="1.0" encoding="utf-8"?>
<Control xmlns="http://schemas.microsoft.com/VisualStudio/2011/storyboarding/control">
  <Id Name="System.Storyboarding.WindowsPhone.WideTile" Revision="1" Stencil="System.Storyboarding.WindowsPhone" StencilVersion="0.1"/>
</Control>
</file>

<file path=customXml/item12.xml><?xml version="1.0" encoding="utf-8"?>
<Control xmlns="http://schemas.microsoft.com/VisualStudio/2011/storyboarding/control">
  <Id Name="System.Storyboarding.WindowsPhone.Tile" Revision="1" Stencil="System.Storyboarding.WindowsPhone" StencilVersion="0.1"/>
</Control>
</file>

<file path=customXml/item13.xml><?xml version="1.0" encoding="utf-8"?>
<Control xmlns="http://schemas.microsoft.com/VisualStudio/2011/storyboarding/control">
  <Id Name="System.Storyboarding.WindowsPhone.Tile" Revision="1" Stencil="System.Storyboarding.WindowsPhone" StencilVersion="0.1"/>
</Control>
</file>

<file path=customXml/item14.xml><?xml version="1.0" encoding="utf-8"?>
<Control xmlns="http://schemas.microsoft.com/VisualStudio/2011/storyboarding/control">
  <Id Name="System.Storyboarding.Backgrounds.StartMenu" Revision="1" Stencil="System.Storyboarding.Backgrounds" StencilVersion="0.1"/>
</Control>
</file>

<file path=customXml/item15.xml><?xml version="1.0" encoding="utf-8"?>
<Control xmlns="http://schemas.microsoft.com/VisualStudio/2011/storyboarding/control">
  <Id Name="System.Storyboarding.WindowsPhone.Tile" Revision="1" Stencil="System.Storyboarding.WindowsPhone" StencilVersion="0.1"/>
</Control>
</file>

<file path=customXml/item16.xml><?xml version="1.0" encoding="utf-8"?>
<Control xmlns="http://schemas.microsoft.com/VisualStudio/2011/storyboarding/control">
  <Id Name="System.Storyboarding.Backgrounds.WebBrowser" Revision="1" Stencil="System.Storyboarding.Backgrounds" StencilVersion="0.1"/>
</Control>
</file>

<file path=customXml/item17.xml><?xml version="1.0" encoding="utf-8"?>
<Control xmlns="http://schemas.microsoft.com/VisualStudio/2011/storyboarding/control">
  <Id Name="System.Storyboarding.WindowsPhone.Tile" Revision="1" Stencil="System.Storyboarding.WindowsPhone" StencilVersion="0.1"/>
</Control>
</file>

<file path=customXml/item18.xml><?xml version="1.0" encoding="utf-8"?>
<Control xmlns="http://schemas.microsoft.com/VisualStudio/2011/storyboarding/control">
  <Id Name="System.Storyboarding.WindowsPhone.Tile" Revision="1" Stencil="System.Storyboarding.WindowsPhone" StencilVersion="0.1"/>
</Control>
</file>

<file path=customXml/item19.xml><?xml version="1.0" encoding="utf-8"?>
<Control xmlns="http://schemas.microsoft.com/VisualStudio/2011/storyboarding/control">
  <Id Name="System.Storyboarding.WindowsPhone.Tile" Revision="1" Stencil="System.Storyboarding.WindowsPhone" StencilVersion="0.1"/>
</Control>
</file>

<file path=customXml/item2.xml><?xml version="1.0" encoding="utf-8"?>
<Control xmlns="http://schemas.microsoft.com/VisualStudio/2011/storyboarding/control">
  <Id Name="System.Storyboarding.WindowsPhone.Tile" Revision="1" Stencil="System.Storyboarding.WindowsPhone" StencilVersion="0.1"/>
</Control>
</file>

<file path=customXml/item20.xml><?xml version="1.0" encoding="utf-8"?>
<Control xmlns="http://schemas.microsoft.com/VisualStudio/2011/storyboarding/control">
  <Id Name="System.Storyboarding.WindowsPhone.WideTile" Revision="1" Stencil="System.Storyboarding.WindowsPhone" StencilVersion="0.1"/>
</Control>
</file>

<file path=customXml/item21.xml><?xml version="1.0" encoding="utf-8"?>
<Control xmlns="http://schemas.microsoft.com/VisualStudio/2011/storyboarding/control">
  <Id Name="System.Storyboarding.Backgrounds.StartScreen" Revision="1" Stencil="System.Storyboarding.Backgrounds" StencilVersion="0.1"/>
</Control>
</file>

<file path=customXml/item3.xml><?xml version="1.0" encoding="utf-8"?>
<Control xmlns="http://schemas.microsoft.com/VisualStudio/2011/storyboarding/control">
  <Id Name="System.Storyboarding.WindowsPhone.WideTile" Revision="1" Stencil="System.Storyboarding.WindowsPhone" StencilVersion="0.1"/>
</Control>
</file>

<file path=customXml/item4.xml><?xml version="1.0" encoding="utf-8"?>
<Control xmlns="http://schemas.microsoft.com/VisualStudio/2011/storyboarding/control">
  <Id Name="System.Storyboarding.WindowsPhone.Tile" Revision="1" Stencil="System.Storyboarding.WindowsPhone" StencilVersion="0.1"/>
</Control>
</file>

<file path=customXml/item5.xml><?xml version="1.0" encoding="utf-8"?>
<Control xmlns="http://schemas.microsoft.com/VisualStudio/2011/storyboarding/control">
  <Id Name="System.Storyboarding.WindowsPhone.Tile" Revision="1" Stencil="System.Storyboarding.WindowsPhone" StencilVersion="0.1"/>
</Control>
</file>

<file path=customXml/item6.xml><?xml version="1.0" encoding="utf-8"?>
<Control xmlns="http://schemas.microsoft.com/VisualStudio/2011/storyboarding/control">
  <Id Name="System.Storyboarding.WindowsApps.WindowsAppsKeyboard" Revision="1" Stencil="System.Storyboarding.WindowsApps" StencilVersion="0.1"/>
</Control>
</file>

<file path=customXml/item7.xml><?xml version="1.0" encoding="utf-8"?>
<Control xmlns="http://schemas.microsoft.com/VisualStudio/2011/storyboarding/control">
  <Id Name="System.Storyboarding.WindowsPhone.Tile" Revision="1" Stencil="System.Storyboarding.WindowsPhone" StencilVersion="0.1"/>
</Control>
</file>

<file path=customXml/item8.xml><?xml version="1.0" encoding="utf-8"?>
<Control xmlns="http://schemas.microsoft.com/VisualStudio/2011/storyboarding/control">
  <Id Name="System.Storyboarding.WindowsPhone.Tile" Revision="1" Stencil="System.Storyboarding.WindowsPhone" StencilVersion="0.1"/>
</Control>
</file>

<file path=customXml/item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22BBB2FA-F8D8-485D-82A6-F1C443370B32}">
  <ds:schemaRefs>
    <ds:schemaRef ds:uri="http://schemas.microsoft.com/VisualStudio/2011/storyboarding/control"/>
  </ds:schemaRefs>
</ds:datastoreItem>
</file>

<file path=customXml/itemProps10.xml><?xml version="1.0" encoding="utf-8"?>
<ds:datastoreItem xmlns:ds="http://schemas.openxmlformats.org/officeDocument/2006/customXml" ds:itemID="{2D71B260-49DD-430A-993F-35BB818160D2}">
  <ds:schemaRefs>
    <ds:schemaRef ds:uri="http://schemas.microsoft.com/VisualStudio/2011/storyboarding/control"/>
  </ds:schemaRefs>
</ds:datastoreItem>
</file>

<file path=customXml/itemProps11.xml><?xml version="1.0" encoding="utf-8"?>
<ds:datastoreItem xmlns:ds="http://schemas.openxmlformats.org/officeDocument/2006/customXml" ds:itemID="{76EF0D77-C994-4232-9406-B3D450F81857}">
  <ds:schemaRefs>
    <ds:schemaRef ds:uri="http://schemas.microsoft.com/VisualStudio/2011/storyboarding/control"/>
  </ds:schemaRefs>
</ds:datastoreItem>
</file>

<file path=customXml/itemProps12.xml><?xml version="1.0" encoding="utf-8"?>
<ds:datastoreItem xmlns:ds="http://schemas.openxmlformats.org/officeDocument/2006/customXml" ds:itemID="{8376A45C-3B73-430A-AB07-14AE228ECB55}">
  <ds:schemaRefs>
    <ds:schemaRef ds:uri="http://schemas.microsoft.com/VisualStudio/2011/storyboarding/control"/>
  </ds:schemaRefs>
</ds:datastoreItem>
</file>

<file path=customXml/itemProps13.xml><?xml version="1.0" encoding="utf-8"?>
<ds:datastoreItem xmlns:ds="http://schemas.openxmlformats.org/officeDocument/2006/customXml" ds:itemID="{62297194-F276-4C35-9AA2-BFDF1B032F77}">
  <ds:schemaRefs>
    <ds:schemaRef ds:uri="http://schemas.microsoft.com/VisualStudio/2011/storyboarding/control"/>
  </ds:schemaRefs>
</ds:datastoreItem>
</file>

<file path=customXml/itemProps14.xml><?xml version="1.0" encoding="utf-8"?>
<ds:datastoreItem xmlns:ds="http://schemas.openxmlformats.org/officeDocument/2006/customXml" ds:itemID="{80063478-095C-4437-9950-1287D5CFC15D}">
  <ds:schemaRefs>
    <ds:schemaRef ds:uri="http://schemas.microsoft.com/VisualStudio/2011/storyboarding/control"/>
  </ds:schemaRefs>
</ds:datastoreItem>
</file>

<file path=customXml/itemProps15.xml><?xml version="1.0" encoding="utf-8"?>
<ds:datastoreItem xmlns:ds="http://schemas.openxmlformats.org/officeDocument/2006/customXml" ds:itemID="{B86ED811-76FA-470E-BF65-7B08F4E478BD}">
  <ds:schemaRefs>
    <ds:schemaRef ds:uri="http://schemas.microsoft.com/VisualStudio/2011/storyboarding/control"/>
  </ds:schemaRefs>
</ds:datastoreItem>
</file>

<file path=customXml/itemProps16.xml><?xml version="1.0" encoding="utf-8"?>
<ds:datastoreItem xmlns:ds="http://schemas.openxmlformats.org/officeDocument/2006/customXml" ds:itemID="{A69B5320-3165-41DD-91C5-5B7D1898146D}">
  <ds:schemaRefs>
    <ds:schemaRef ds:uri="http://schemas.microsoft.com/VisualStudio/2011/storyboarding/control"/>
  </ds:schemaRefs>
</ds:datastoreItem>
</file>

<file path=customXml/itemProps17.xml><?xml version="1.0" encoding="utf-8"?>
<ds:datastoreItem xmlns:ds="http://schemas.openxmlformats.org/officeDocument/2006/customXml" ds:itemID="{864CECF6-9DCA-4D1C-9B38-E0688ABC9BEF}">
  <ds:schemaRefs>
    <ds:schemaRef ds:uri="http://schemas.microsoft.com/VisualStudio/2011/storyboarding/control"/>
  </ds:schemaRefs>
</ds:datastoreItem>
</file>

<file path=customXml/itemProps18.xml><?xml version="1.0" encoding="utf-8"?>
<ds:datastoreItem xmlns:ds="http://schemas.openxmlformats.org/officeDocument/2006/customXml" ds:itemID="{F8288DEA-22B9-443B-ABE1-014EF687A73A}">
  <ds:schemaRefs>
    <ds:schemaRef ds:uri="http://schemas.microsoft.com/VisualStudio/2011/storyboarding/control"/>
  </ds:schemaRefs>
</ds:datastoreItem>
</file>

<file path=customXml/itemProps19.xml><?xml version="1.0" encoding="utf-8"?>
<ds:datastoreItem xmlns:ds="http://schemas.openxmlformats.org/officeDocument/2006/customXml" ds:itemID="{B945FD6A-04E9-4DD2-94EC-104268517FC4}">
  <ds:schemaRefs>
    <ds:schemaRef ds:uri="http://schemas.microsoft.com/VisualStudio/2011/storyboarding/control"/>
  </ds:schemaRefs>
</ds:datastoreItem>
</file>

<file path=customXml/itemProps2.xml><?xml version="1.0" encoding="utf-8"?>
<ds:datastoreItem xmlns:ds="http://schemas.openxmlformats.org/officeDocument/2006/customXml" ds:itemID="{0A0B0AB4-528F-45D0-9477-351EBE4AC7B5}">
  <ds:schemaRefs>
    <ds:schemaRef ds:uri="http://schemas.microsoft.com/VisualStudio/2011/storyboarding/control"/>
  </ds:schemaRefs>
</ds:datastoreItem>
</file>

<file path=customXml/itemProps20.xml><?xml version="1.0" encoding="utf-8"?>
<ds:datastoreItem xmlns:ds="http://schemas.openxmlformats.org/officeDocument/2006/customXml" ds:itemID="{5F8B743C-58C9-496B-861D-37CFDCB689D2}">
  <ds:schemaRefs>
    <ds:schemaRef ds:uri="http://schemas.microsoft.com/VisualStudio/2011/storyboarding/control"/>
  </ds:schemaRefs>
</ds:datastoreItem>
</file>

<file path=customXml/itemProps21.xml><?xml version="1.0" encoding="utf-8"?>
<ds:datastoreItem xmlns:ds="http://schemas.openxmlformats.org/officeDocument/2006/customXml" ds:itemID="{9AE122DE-8FE2-4CA2-B607-95466C96D8C2}">
  <ds:schemaRefs>
    <ds:schemaRef ds:uri="http://schemas.microsoft.com/VisualStudio/2011/storyboarding/control"/>
  </ds:schemaRefs>
</ds:datastoreItem>
</file>

<file path=customXml/itemProps3.xml><?xml version="1.0" encoding="utf-8"?>
<ds:datastoreItem xmlns:ds="http://schemas.openxmlformats.org/officeDocument/2006/customXml" ds:itemID="{A20CCF91-9787-422A-AEBB-C4729D818C00}">
  <ds:schemaRefs>
    <ds:schemaRef ds:uri="http://schemas.microsoft.com/VisualStudio/2011/storyboarding/control"/>
  </ds:schemaRefs>
</ds:datastoreItem>
</file>

<file path=customXml/itemProps4.xml><?xml version="1.0" encoding="utf-8"?>
<ds:datastoreItem xmlns:ds="http://schemas.openxmlformats.org/officeDocument/2006/customXml" ds:itemID="{54096EDF-8844-4AF1-A245-67F5F80754AD}">
  <ds:schemaRefs>
    <ds:schemaRef ds:uri="http://schemas.microsoft.com/VisualStudio/2011/storyboarding/control"/>
  </ds:schemaRefs>
</ds:datastoreItem>
</file>

<file path=customXml/itemProps5.xml><?xml version="1.0" encoding="utf-8"?>
<ds:datastoreItem xmlns:ds="http://schemas.openxmlformats.org/officeDocument/2006/customXml" ds:itemID="{1C0C511F-E67D-4D4A-9A7B-6E9F2916E4D8}">
  <ds:schemaRefs>
    <ds:schemaRef ds:uri="http://schemas.microsoft.com/VisualStudio/2011/storyboarding/control"/>
  </ds:schemaRefs>
</ds:datastoreItem>
</file>

<file path=customXml/itemProps6.xml><?xml version="1.0" encoding="utf-8"?>
<ds:datastoreItem xmlns:ds="http://schemas.openxmlformats.org/officeDocument/2006/customXml" ds:itemID="{59CB955F-E44A-44E1-A711-3871E823AF08}">
  <ds:schemaRefs>
    <ds:schemaRef ds:uri="http://schemas.microsoft.com/VisualStudio/2011/storyboarding/control"/>
  </ds:schemaRefs>
</ds:datastoreItem>
</file>

<file path=customXml/itemProps7.xml><?xml version="1.0" encoding="utf-8"?>
<ds:datastoreItem xmlns:ds="http://schemas.openxmlformats.org/officeDocument/2006/customXml" ds:itemID="{227E5C53-C01D-4E70-A6B9-862CEA9643DB}">
  <ds:schemaRefs>
    <ds:schemaRef ds:uri="http://schemas.microsoft.com/VisualStudio/2011/storyboarding/control"/>
  </ds:schemaRefs>
</ds:datastoreItem>
</file>

<file path=customXml/itemProps8.xml><?xml version="1.0" encoding="utf-8"?>
<ds:datastoreItem xmlns:ds="http://schemas.openxmlformats.org/officeDocument/2006/customXml" ds:itemID="{A56E7BBF-4AD1-4BAB-BB90-656BC303E394}">
  <ds:schemaRefs>
    <ds:schemaRef ds:uri="http://schemas.microsoft.com/VisualStudio/2011/storyboarding/control"/>
  </ds:schemaRefs>
</ds:datastoreItem>
</file>

<file path=customXml/itemProps9.xml><?xml version="1.0" encoding="utf-8"?>
<ds:datastoreItem xmlns:ds="http://schemas.openxmlformats.org/officeDocument/2006/customXml" ds:itemID="{CCE23676-7212-4FCA-ABFB-70FF7FF618C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390</TotalTime>
  <Words>385</Words>
  <Application>Microsoft Office PowerPoint</Application>
  <PresentationFormat>Geniş ekran</PresentationFormat>
  <Paragraphs>73</Paragraphs>
  <Slides>9</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Calibri Light</vt:lpstr>
      <vt:lpstr>DAGGERSQUARE</vt:lpstr>
      <vt:lpstr>Tw Cen MT</vt:lpstr>
      <vt:lpstr>Office Teması</vt:lpstr>
      <vt:lpstr>PowerPoint Sunusu</vt:lpstr>
      <vt:lpstr>Computer Vision Python ile Görüntü işleme arka plana Eski bir toplantı fotosunda kaç insan olduğunu çizen foto koy</vt:lpstr>
      <vt:lpstr>Kurulum</vt:lpstr>
      <vt:lpstr>Felsefe</vt:lpstr>
      <vt:lpstr>Teorik</vt:lpstr>
      <vt:lpstr>Pratik</vt:lpstr>
      <vt:lpstr>proje</vt:lpstr>
      <vt:lpstr>Fotoğraf ve hediye</vt:lpstr>
      <vt:lpstr>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Python ile Görüntü işleme</dc:title>
  <dc:creator>Akdem AKBABA</dc:creator>
  <cp:lastModifiedBy>Akdem AKBABA</cp:lastModifiedBy>
  <cp:revision>36</cp:revision>
  <dcterms:created xsi:type="dcterms:W3CDTF">2020-05-04T14:52:45Z</dcterms:created>
  <dcterms:modified xsi:type="dcterms:W3CDTF">2020-05-11T08:31:19Z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