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notesMasterIdLst>
    <p:notesMasterId r:id="rId17"/>
  </p:notesMasterIdLst>
  <p:sldIdLst>
    <p:sldId id="256" r:id="rId2"/>
    <p:sldId id="269" r:id="rId3"/>
    <p:sldId id="271" r:id="rId4"/>
    <p:sldId id="260" r:id="rId5"/>
    <p:sldId id="278" r:id="rId6"/>
    <p:sldId id="265" r:id="rId7"/>
    <p:sldId id="266" r:id="rId8"/>
    <p:sldId id="275" r:id="rId9"/>
    <p:sldId id="276" r:id="rId10"/>
    <p:sldId id="268" r:id="rId11"/>
    <p:sldId id="272" r:id="rId12"/>
    <p:sldId id="277" r:id="rId13"/>
    <p:sldId id="273" r:id="rId14"/>
    <p:sldId id="280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84645"/>
  </p:normalViewPr>
  <p:slideViewPr>
    <p:cSldViewPr snapToGrid="0" snapToObjects="1">
      <p:cViewPr varScale="1">
        <p:scale>
          <a:sx n="60" d="100"/>
          <a:sy n="60" d="100"/>
        </p:scale>
        <p:origin x="192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EC8FF-EA41-BB4B-B62D-5C6F664AE924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67BAC-A14C-F14D-8345-7CDA04836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54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67BAC-A14C-F14D-8345-7CDA04836A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10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67BAC-A14C-F14D-8345-7CDA04836A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45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67BAC-A14C-F14D-8345-7CDA04836A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25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67BAC-A14C-F14D-8345-7CDA04836A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60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67BAC-A14C-F14D-8345-7CDA04836A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20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67BAC-A14C-F14D-8345-7CDA04836A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41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67BAC-A14C-F14D-8345-7CDA04836A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43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size was reduced due to lack of budget and gross information on many movies.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Movie names were not coded the same way in different datasets which made the merging process challenging and insufficient.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67BAC-A14C-F14D-8345-7CDA04836A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87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B062-20C9-35FC-5B2B-08CC00B90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950FB-FB40-F071-F9A2-EF204BF54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5D5B7-06B3-3350-F52D-622577F9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E3015-98F5-A9B7-BE4C-D7B2FFEC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E74D6-403E-7C3B-A12E-903CF9FB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74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5205-179D-1353-FDF5-661757E2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8D4BB-5F16-48AC-EFCE-BB80E2C81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613FB-834E-0BCF-2F54-EC4957BD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303D6-7D41-5E0D-DD69-201F5DE0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350F2-7662-3AF3-467B-27A78603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894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DDCBBC-C5A5-6EB6-B0AC-1ED9D9A36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6F431-5F11-26A9-3CFF-CBD68D482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A03A-C4D3-138E-0DDA-E9D56DE4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DCDE3-D502-AAC5-D64E-1FE2BEA7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4CDF5-B04D-5499-3B82-C52176B6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94167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D216-B816-D432-A4B1-C657CA5F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84312-33D4-D93A-6F59-E3C464667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8DB9C-66A5-EA6E-B3D9-E86DBA4C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11139-D5FC-D624-A074-00CD22528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6A51C-5DC7-43E6-728C-8A2A016B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747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695F-4385-41A6-D1B9-996FAE7F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AAF11-43EC-9CA1-3AA4-2833A440D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3C76-BC8B-D3C0-7425-2EEBE65C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7378E-F70D-F2EC-039A-4861DB2E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9D3F3-877A-5606-BCB1-254DE64D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7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6839-E098-033A-DA39-229BF5A8B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ACB00-3F01-1D17-1B4B-DE9A9F8F9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AD838-056D-37C0-731C-6D06FA27B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3252E-E76D-D73B-8974-B5F904EE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5/10/22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6F20F-AD98-5EA9-F0D2-FC3A3085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9AD13-54D2-8F06-DC05-8102E5A8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6337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F7F7-483D-FA46-00BE-057229957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28C2C-E2C8-7C19-6D5F-55952949A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62B80-7EE0-A732-4816-23A8D6750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938D5-250E-66A1-BC31-A70324A90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93C7F-9500-7599-355B-0C07123A2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53F61-65DB-9493-353E-62755AE8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5/10/22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E5955-801A-D722-D5A1-17CE042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AEF4E-1333-B127-B10C-A96C0BA2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8160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EC37C-00F9-6CE6-9547-C491B870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972FD-30DB-B3AD-653F-74718811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5/10/22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670A7-7CE7-7345-7678-7C951B5C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D525C-CD05-9D21-F21B-5EBC2D55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9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0D3D9-C12C-7688-E10D-65D40F01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5/10/22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A0336-D9BF-6D63-4430-5C4D70BA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D149E-9255-3F3B-D456-BA35D27A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7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3194-53A9-6749-5C79-8AD3E01A3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EBCC-942A-657E-C500-89DC9FCF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5F9B3-2140-F429-46B5-A093CD921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C311D-C8ED-C328-0980-80CD2985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5/10/22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E8657-1E69-6A78-38F5-67C53EF7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308DD-92BC-EC6D-B832-3398ADF3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349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B6C8-F96E-5EC1-726B-0C8FF9D5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BEFC6-817D-B7A3-572A-638B6BD3F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489E1-B9C9-51D6-D9B9-7C481E5B8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C5B93-E1E1-14A1-BA02-681CFA1A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5/10/22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10AF0-9F71-3BF3-2752-3DFDBC35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F6257-0425-9580-CF1D-5C6B0D06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7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9E3C80-8F78-1AA4-F878-FC2E93B13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98C44-CD8B-12EA-FADF-032F8787B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36045-1D2A-2161-CB02-83B4DF7F5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CAEDA-2DB1-02BA-CE97-701E19D75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D5423-A9C9-10D9-C0EE-CEEF0FA9B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5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Film reel and slate">
            <a:extLst>
              <a:ext uri="{FF2B5EF4-FFF2-40B4-BE49-F238E27FC236}">
                <a16:creationId xmlns:a16="http://schemas.microsoft.com/office/drawing/2014/main" id="{A5D0B206-56DF-BE61-A530-84E9D6037E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496" b="323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E17995-1802-D1D4-F015-C1E82484C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616" y="1232452"/>
            <a:ext cx="8453783" cy="2067339"/>
          </a:xfrm>
        </p:spPr>
        <p:txBody>
          <a:bodyPr>
            <a:noAutofit/>
          </a:bodyPr>
          <a:lstStyle/>
          <a:p>
            <a:br>
              <a:rPr lang="en-US" sz="6600" b="1" dirty="0">
                <a:solidFill>
                  <a:srgbClr val="FFFFFF"/>
                </a:solidFill>
                <a:latin typeface="+mn-lt"/>
              </a:rPr>
            </a:br>
            <a:r>
              <a:rPr lang="en-US" sz="6600" b="1" dirty="0">
                <a:solidFill>
                  <a:srgbClr val="FFFFFF"/>
                </a:solidFill>
                <a:latin typeface="+mn-lt"/>
              </a:rPr>
              <a:t>MOVIE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5FA21-202D-A285-6252-B24233A69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7730" y="3299791"/>
            <a:ext cx="4373218" cy="120748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Aysu Erdemir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May 12, 2022</a:t>
            </a:r>
          </a:p>
        </p:txBody>
      </p:sp>
    </p:spTree>
    <p:extLst>
      <p:ext uri="{BB962C8B-B14F-4D97-AF65-F5344CB8AC3E}">
        <p14:creationId xmlns:p14="http://schemas.microsoft.com/office/powerpoint/2010/main" val="402348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2F67-2944-94A7-BCF0-3DBA8E59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96" y="336258"/>
            <a:ext cx="8006622" cy="749592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+mn-lt"/>
              </a:rPr>
              <a:t>Which directors to work with?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7902D-4294-DD09-0369-478BFED2C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178" y="1453068"/>
            <a:ext cx="4039217" cy="45370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For smaller budget movies where we care more about ROI invest on: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 Chris </a:t>
            </a:r>
            <a:r>
              <a:rPr lang="en-US" sz="1800" dirty="0" err="1">
                <a:solidFill>
                  <a:schemeClr val="tx1">
                    <a:alpha val="60000"/>
                  </a:schemeClr>
                </a:solidFill>
              </a:rPr>
              <a:t>Lofing</a:t>
            </a:r>
            <a:endParaRPr lang="en-US" sz="1800" dirty="0">
              <a:solidFill>
                <a:schemeClr val="tx1">
                  <a:alpha val="6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 Travis </a:t>
            </a:r>
            <a:r>
              <a:rPr lang="en-US" sz="1800" dirty="0" err="1">
                <a:solidFill>
                  <a:schemeClr val="tx1">
                    <a:alpha val="60000"/>
                  </a:schemeClr>
                </a:solidFill>
              </a:rPr>
              <a:t>Cluff</a:t>
            </a:r>
            <a:endParaRPr lang="en-US" sz="1800" dirty="0">
              <a:solidFill>
                <a:schemeClr val="tx1">
                  <a:alpha val="6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 Sébastien </a:t>
            </a:r>
            <a:r>
              <a:rPr lang="en-US" sz="1800" dirty="0" err="1">
                <a:solidFill>
                  <a:schemeClr val="tx1">
                    <a:alpha val="60000"/>
                  </a:schemeClr>
                </a:solidFill>
              </a:rPr>
              <a:t>Lifshitz</a:t>
            </a:r>
            <a:endParaRPr lang="en-US" sz="1800" dirty="0">
              <a:solidFill>
                <a:schemeClr val="tx1">
                  <a:alpha val="6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 Sujit Mondal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 Adnan A. Shaikh</a:t>
            </a:r>
          </a:p>
          <a:p>
            <a:pPr>
              <a:buFont typeface="Wingdings" pitchFamily="2" charset="2"/>
              <a:buChar char="Ø"/>
            </a:pPr>
            <a:endParaRPr lang="en-US" sz="1800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For bigger budget movies where we care more about PROFIT invest on: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 Atsushi Wada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 Kevin Lincoln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 Ravi </a:t>
            </a:r>
            <a:r>
              <a:rPr lang="en-US" sz="1800" dirty="0" err="1">
                <a:solidFill>
                  <a:schemeClr val="tx1">
                    <a:alpha val="60000"/>
                  </a:schemeClr>
                </a:solidFill>
              </a:rPr>
              <a:t>Punj</a:t>
            </a:r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 Pete Meads</a:t>
            </a:r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199D4B94-FD2C-0BEE-A549-0B0537998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14" y="1240294"/>
            <a:ext cx="6337738" cy="528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3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2F67-2944-94A7-BCF0-3DBA8E59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46" y="359972"/>
            <a:ext cx="7041423" cy="827599"/>
          </a:xfrm>
        </p:spPr>
        <p:txBody>
          <a:bodyPr anchor="t">
            <a:normAutofit/>
          </a:bodyPr>
          <a:lstStyle/>
          <a:p>
            <a:r>
              <a:rPr lang="en-US" cap="none" dirty="0">
                <a:latin typeface="+mn-lt"/>
              </a:rPr>
              <a:t>When to release the movie?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7902D-4294-DD09-0369-478BFED2C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461" y="5567559"/>
            <a:ext cx="8402845" cy="1019149"/>
          </a:xfrm>
        </p:spPr>
        <p:txBody>
          <a:bodyPr>
            <a:normAutofit fontScale="92500" lnSpcReduction="20000"/>
          </a:bodyPr>
          <a:lstStyle/>
          <a:p>
            <a:r>
              <a:rPr lang="en-US" sz="2000" cap="none" dirty="0">
                <a:solidFill>
                  <a:schemeClr val="tx1">
                    <a:alpha val="60000"/>
                  </a:schemeClr>
                </a:solidFill>
              </a:rPr>
              <a:t>For high ROI and Profit release the movie in late fall, especially in </a:t>
            </a:r>
            <a:r>
              <a:rPr lang="en-US" sz="2000" b="1" u="sng" cap="none" dirty="0">
                <a:solidFill>
                  <a:schemeClr val="tx1">
                    <a:alpha val="60000"/>
                  </a:schemeClr>
                </a:solidFill>
              </a:rPr>
              <a:t>November</a:t>
            </a:r>
            <a:r>
              <a:rPr lang="en-US" sz="2000" cap="none" dirty="0">
                <a:solidFill>
                  <a:schemeClr val="tx1">
                    <a:alpha val="60000"/>
                  </a:schemeClr>
                </a:solidFill>
              </a:rPr>
              <a:t>. 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If you miss November, do NOT release in December, wait for </a:t>
            </a:r>
            <a:r>
              <a:rPr lang="en-US" sz="2000" b="1" u="sng" dirty="0">
                <a:solidFill>
                  <a:schemeClr val="tx1">
                    <a:alpha val="60000"/>
                  </a:schemeClr>
                </a:solidFill>
              </a:rPr>
              <a:t>January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. </a:t>
            </a:r>
          </a:p>
          <a:p>
            <a:r>
              <a:rPr lang="en-US" sz="2000" cap="none" dirty="0">
                <a:solidFill>
                  <a:schemeClr val="tx1">
                    <a:alpha val="60000"/>
                  </a:schemeClr>
                </a:solidFill>
              </a:rPr>
              <a:t>Summer months of </a:t>
            </a:r>
            <a:r>
              <a:rPr lang="en-US" sz="2000" b="1" u="sng" cap="none" dirty="0">
                <a:solidFill>
                  <a:schemeClr val="tx1">
                    <a:alpha val="60000"/>
                  </a:schemeClr>
                </a:solidFill>
              </a:rPr>
              <a:t>June</a:t>
            </a:r>
            <a:r>
              <a:rPr lang="en-US" sz="2000" cap="none" dirty="0">
                <a:solidFill>
                  <a:schemeClr val="tx1">
                    <a:alpha val="60000"/>
                  </a:schemeClr>
                </a:solidFill>
              </a:rPr>
              <a:t> and </a:t>
            </a:r>
            <a:r>
              <a:rPr lang="en-US" sz="2000" b="1" u="sng" cap="none" dirty="0">
                <a:solidFill>
                  <a:schemeClr val="tx1">
                    <a:alpha val="60000"/>
                  </a:schemeClr>
                </a:solidFill>
              </a:rPr>
              <a:t>July</a:t>
            </a:r>
            <a:r>
              <a:rPr lang="en-US" sz="2000" cap="none" dirty="0">
                <a:solidFill>
                  <a:schemeClr val="tx1">
                    <a:alpha val="60000"/>
                  </a:schemeClr>
                </a:solidFill>
              </a:rPr>
              <a:t> are also good months to release. 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cap="none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A4FE7A-1CEC-FFCF-479F-9E33084E0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89" y="1187571"/>
            <a:ext cx="9677531" cy="414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29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2F67-2944-94A7-BCF0-3DBA8E59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568" y="343857"/>
            <a:ext cx="7897912" cy="805562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+mn-lt"/>
              </a:rPr>
              <a:t>Which movie length to focus on?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C243FA-01DF-E346-DE4A-AEADFB6CC193}"/>
              </a:ext>
            </a:extLst>
          </p:cNvPr>
          <p:cNvSpPr/>
          <p:nvPr/>
        </p:nvSpPr>
        <p:spPr>
          <a:xfrm>
            <a:off x="1534845" y="5861819"/>
            <a:ext cx="9620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For the highest Roi and Profit target </a:t>
            </a:r>
            <a:r>
              <a:rPr lang="en-US" b="1" dirty="0">
                <a:solidFill>
                  <a:schemeClr val="tx1">
                    <a:alpha val="60000"/>
                  </a:schemeClr>
                </a:solidFill>
              </a:rPr>
              <a:t>120-140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min length for the least risk. This is a little over 2 hours.</a:t>
            </a:r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FF4CB3A8-B044-3FAA-216D-013F87383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96" y="1337310"/>
            <a:ext cx="10199631" cy="43712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0221BDC-FF3B-BB9D-D102-5427415D341C}"/>
              </a:ext>
            </a:extLst>
          </p:cNvPr>
          <p:cNvSpPr/>
          <p:nvPr/>
        </p:nvSpPr>
        <p:spPr>
          <a:xfrm>
            <a:off x="4371830" y="1991095"/>
            <a:ext cx="817390" cy="22608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E2654C-B20A-ECF9-E0C1-1B91FBBDBD65}"/>
              </a:ext>
            </a:extLst>
          </p:cNvPr>
          <p:cNvSpPr/>
          <p:nvPr/>
        </p:nvSpPr>
        <p:spPr>
          <a:xfrm>
            <a:off x="9463748" y="3703320"/>
            <a:ext cx="377482" cy="96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24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2F67-2944-94A7-BCF0-3DBA8E59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62399"/>
            <a:ext cx="4357499" cy="1494000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+mn-lt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7902D-4294-DD09-0369-478BFED2C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1941343"/>
            <a:ext cx="9469331" cy="381937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Focus on </a:t>
            </a:r>
            <a:r>
              <a:rPr lang="en-US" b="1" dirty="0">
                <a:solidFill>
                  <a:schemeClr val="tx1">
                    <a:alpha val="60000"/>
                  </a:schemeClr>
                </a:solidFill>
              </a:rPr>
              <a:t>Animation, Sci-Fi 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and </a:t>
            </a:r>
            <a:r>
              <a:rPr lang="en-US" b="1" dirty="0">
                <a:solidFill>
                  <a:schemeClr val="tx1">
                    <a:alpha val="60000"/>
                  </a:schemeClr>
                </a:solidFill>
              </a:rPr>
              <a:t>Action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for high budget movies and </a:t>
            </a:r>
            <a:r>
              <a:rPr lang="en-US" b="1" dirty="0">
                <a:solidFill>
                  <a:schemeClr val="tx1">
                    <a:alpha val="60000"/>
                  </a:schemeClr>
                </a:solidFill>
              </a:rPr>
              <a:t>Thriller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and </a:t>
            </a:r>
            <a:r>
              <a:rPr lang="en-US" b="1" dirty="0">
                <a:solidFill>
                  <a:schemeClr val="tx1">
                    <a:alpha val="60000"/>
                  </a:schemeClr>
                </a:solidFill>
              </a:rPr>
              <a:t>Mystery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for lower budget movies. </a:t>
            </a:r>
          </a:p>
          <a:p>
            <a:pPr>
              <a:buFont typeface="Wingdings" pitchFamily="2" charset="2"/>
              <a:buChar char="q"/>
            </a:pPr>
            <a:endParaRPr lang="en-US" sz="1700" dirty="0">
              <a:solidFill>
                <a:schemeClr val="tx1">
                  <a:alpha val="6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Hire </a:t>
            </a:r>
            <a:r>
              <a:rPr lang="en-US" b="1" dirty="0">
                <a:solidFill>
                  <a:schemeClr val="tx1">
                    <a:alpha val="60000"/>
                  </a:schemeClr>
                </a:solidFill>
              </a:rPr>
              <a:t>Chris </a:t>
            </a:r>
            <a:r>
              <a:rPr lang="en-US" b="1" dirty="0" err="1">
                <a:solidFill>
                  <a:schemeClr val="tx1">
                    <a:alpha val="60000"/>
                  </a:schemeClr>
                </a:solidFill>
              </a:rPr>
              <a:t>Lofing</a:t>
            </a:r>
            <a:r>
              <a:rPr lang="en-US" b="1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and </a:t>
            </a:r>
            <a:r>
              <a:rPr lang="en-US" b="1" dirty="0">
                <a:solidFill>
                  <a:schemeClr val="tx1">
                    <a:alpha val="60000"/>
                  </a:schemeClr>
                </a:solidFill>
              </a:rPr>
              <a:t>Travis </a:t>
            </a:r>
            <a:r>
              <a:rPr lang="en-US" b="1" dirty="0" err="1">
                <a:solidFill>
                  <a:schemeClr val="tx1">
                    <a:alpha val="60000"/>
                  </a:schemeClr>
                </a:solidFill>
              </a:rPr>
              <a:t>Cluff</a:t>
            </a:r>
            <a:r>
              <a:rPr lang="en-US" b="1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as the director for lower budget movies, and </a:t>
            </a:r>
            <a:r>
              <a:rPr lang="en-US" b="1" dirty="0">
                <a:solidFill>
                  <a:schemeClr val="tx1">
                    <a:alpha val="60000"/>
                  </a:schemeClr>
                </a:solidFill>
              </a:rPr>
              <a:t>Atsushi Wada 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and </a:t>
            </a:r>
            <a:r>
              <a:rPr lang="en-US" b="1" dirty="0">
                <a:solidFill>
                  <a:schemeClr val="tx1">
                    <a:alpha val="60000"/>
                  </a:schemeClr>
                </a:solidFill>
              </a:rPr>
              <a:t>Kevin Lincoln 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for higher budget movies.</a:t>
            </a:r>
          </a:p>
          <a:p>
            <a:pPr>
              <a:buFont typeface="Wingdings" pitchFamily="2" charset="2"/>
              <a:buChar char="q"/>
            </a:pPr>
            <a:endParaRPr lang="en-US" sz="1900" dirty="0">
              <a:solidFill>
                <a:schemeClr val="tx1">
                  <a:alpha val="6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Release the movie in </a:t>
            </a:r>
            <a:r>
              <a:rPr lang="en-US" b="1" dirty="0">
                <a:solidFill>
                  <a:schemeClr val="tx1">
                    <a:alpha val="60000"/>
                  </a:schemeClr>
                </a:solidFill>
              </a:rPr>
              <a:t>late fall 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right before the holiday season or in the </a:t>
            </a:r>
            <a:r>
              <a:rPr lang="en-US" b="1" dirty="0">
                <a:solidFill>
                  <a:schemeClr val="tx1">
                    <a:alpha val="60000"/>
                  </a:schemeClr>
                </a:solidFill>
              </a:rPr>
              <a:t>summer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. </a:t>
            </a:r>
          </a:p>
          <a:p>
            <a:pPr>
              <a:buFont typeface="Wingdings" pitchFamily="2" charset="2"/>
              <a:buChar char="q"/>
            </a:pPr>
            <a:endParaRPr lang="en-US" sz="1700" dirty="0">
              <a:solidFill>
                <a:schemeClr val="tx1">
                  <a:alpha val="6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Make movies </a:t>
            </a:r>
            <a:r>
              <a:rPr lang="en-US" b="1" dirty="0">
                <a:solidFill>
                  <a:schemeClr val="tx1">
                    <a:alpha val="60000"/>
                  </a:schemeClr>
                </a:solidFill>
              </a:rPr>
              <a:t>slightly longer than 2 hours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2000" cap="none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206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2F67-2944-94A7-BCF0-3DBA8E59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415" y="715101"/>
            <a:ext cx="4988555" cy="1494000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+mn-lt"/>
              </a:rPr>
              <a:t>Limitations and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Improvement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7902D-4294-DD09-0369-478BFED2C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445" y="2640214"/>
            <a:ext cx="10139504" cy="387308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Small sample size - due to lack of budget and gross information. API calls or wed scraping ?</a:t>
            </a:r>
          </a:p>
          <a:p>
            <a:pPr marL="0" indent="0">
              <a:buNone/>
            </a:pPr>
            <a:endParaRPr lang="en-US" sz="1400" dirty="0">
              <a:solidFill>
                <a:schemeClr val="tx1">
                  <a:alpha val="6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Challenging merging: Movie names not coded the same way in different dataset.</a:t>
            </a:r>
          </a:p>
          <a:p>
            <a:pPr marL="0" indent="0">
              <a:buNone/>
            </a:pPr>
            <a:endParaRPr lang="en-US" sz="1400" dirty="0">
              <a:solidFill>
                <a:schemeClr val="tx1">
                  <a:alpha val="6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Lots of outlier movies making the statistical analyses more challenging.</a:t>
            </a:r>
          </a:p>
          <a:p>
            <a:pPr marL="0" indent="0">
              <a:buNone/>
            </a:pPr>
            <a:endParaRPr lang="en-US" sz="1400" dirty="0">
              <a:solidFill>
                <a:schemeClr val="tx1">
                  <a:alpha val="6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Need more information about Microsoft’s allocated budget?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8CE02B-B448-7B7C-F3AB-CF59664FF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979" y="261128"/>
            <a:ext cx="3173288" cy="211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74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7902D-4294-DD09-0369-478BFED2C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572000" cy="1973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>
                    <a:alpha val="60000"/>
                  </a:schemeClr>
                </a:solidFill>
              </a:rPr>
              <a:t>Email: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erdemiraysu@gmail.com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alpha val="60000"/>
                  </a:schemeClr>
                </a:solidFill>
              </a:rPr>
              <a:t>GitHub: 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@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erdemiraysu</a:t>
            </a:r>
            <a:endParaRPr lang="en-US" sz="2400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alpha val="60000"/>
                  </a:schemeClr>
                </a:solidFill>
              </a:rPr>
              <a:t>LinkedIn: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linkedin.com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/in/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aysuerdemir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/</a:t>
            </a:r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8B48C6B-F630-9327-25D4-02811A957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99" r="1220" b="-1"/>
          <a:stretch/>
        </p:blipFill>
        <p:spPr>
          <a:xfrm>
            <a:off x="5313225" y="-22701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F33B3B-9AB6-2A03-4184-2DF5EC6E3970}"/>
              </a:ext>
            </a:extLst>
          </p:cNvPr>
          <p:cNvSpPr/>
          <p:nvPr/>
        </p:nvSpPr>
        <p:spPr>
          <a:xfrm>
            <a:off x="6389078" y="3329354"/>
            <a:ext cx="4349260" cy="25673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5183AEE-D55A-CD4F-BC4E-C6ED291C8841}"/>
              </a:ext>
            </a:extLst>
          </p:cNvPr>
          <p:cNvSpPr txBox="1">
            <a:spLocks/>
          </p:cNvSpPr>
          <p:nvPr/>
        </p:nvSpPr>
        <p:spPr>
          <a:xfrm>
            <a:off x="6911518" y="3708417"/>
            <a:ext cx="3259942" cy="631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  <a:latin typeface="+mj-lt"/>
              </a:rPr>
              <a:t>THANK YOU!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6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477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2F67-2944-94A7-BCF0-3DBA8E59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dirty="0">
                <a:latin typeface="+mn-lt"/>
              </a:rPr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7902D-4294-DD09-0369-478BFED2C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8910" y="3844288"/>
            <a:ext cx="9258300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tx1">
                    <a:alpha val="60000"/>
                  </a:schemeClr>
                </a:solidFill>
              </a:rPr>
              <a:t>What type of movies should Microsoft create?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600" dirty="0">
                <a:solidFill>
                  <a:schemeClr val="tx1">
                    <a:alpha val="60000"/>
                  </a:schemeClr>
                </a:solidFill>
              </a:rPr>
              <a:t> Find a way to assess movie “profitability”.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>
                <a:solidFill>
                  <a:schemeClr val="tx1">
                    <a:alpha val="60000"/>
                  </a:schemeClr>
                </a:solidFill>
              </a:rPr>
              <a:t> Explore characteristics of past movies in relation to profitability. 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>
                <a:solidFill>
                  <a:schemeClr val="tx1">
                    <a:alpha val="60000"/>
                  </a:schemeClr>
                </a:solidFill>
              </a:rPr>
              <a:t> Make specific suggestions. </a:t>
            </a:r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30" name="Picture 29" descr="Film reel and slate">
            <a:extLst>
              <a:ext uri="{FF2B5EF4-FFF2-40B4-BE49-F238E27FC236}">
                <a16:creationId xmlns:a16="http://schemas.microsoft.com/office/drawing/2014/main" id="{E82B517A-0D80-E4D0-1142-0296DA05C5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833" b="22572"/>
          <a:stretch/>
        </p:blipFill>
        <p:spPr>
          <a:xfrm>
            <a:off x="20" y="10"/>
            <a:ext cx="12191980" cy="3428989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9730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2F67-2944-94A7-BCF0-3DBA8E59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dirty="0">
                <a:latin typeface="+mn-lt"/>
              </a:rPr>
              <a:t>Business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7902D-4294-DD09-0369-478BFED2C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452" y="3890010"/>
            <a:ext cx="7485413" cy="2452687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What genres of movies to make?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Which directors to work with?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When to release the movie?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Which movie length to focus on?</a:t>
            </a:r>
          </a:p>
        </p:txBody>
      </p:sp>
      <p:pic>
        <p:nvPicPr>
          <p:cNvPr id="7" name="Picture 6" descr="A picture containing text, person, posing&#10;&#10;Description automatically generated">
            <a:extLst>
              <a:ext uri="{FF2B5EF4-FFF2-40B4-BE49-F238E27FC236}">
                <a16:creationId xmlns:a16="http://schemas.microsoft.com/office/drawing/2014/main" id="{48DC7F79-95C8-15CB-1B00-FFDC3F0A9F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31" b="41863"/>
          <a:stretch/>
        </p:blipFill>
        <p:spPr>
          <a:xfrm>
            <a:off x="20" y="10"/>
            <a:ext cx="12191980" cy="3752839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161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2F67-2944-94A7-BCF0-3DBA8E59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39" y="337329"/>
            <a:ext cx="1983332" cy="91792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+mn-lt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7902D-4294-DD09-0369-478BFED2C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639" y="1337420"/>
            <a:ext cx="4881425" cy="1446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cap="none" dirty="0">
                <a:solidFill>
                  <a:schemeClr val="tx1">
                    <a:alpha val="60000"/>
                  </a:schemeClr>
                </a:solidFill>
              </a:rPr>
              <a:t>IMDb</a:t>
            </a:r>
            <a:r>
              <a:rPr lang="en-US" cap="none" dirty="0">
                <a:solidFill>
                  <a:schemeClr val="tx1">
                    <a:alpha val="60000"/>
                  </a:schemeClr>
                </a:solidFill>
              </a:rPr>
              <a:t> dataset: </a:t>
            </a:r>
          </a:p>
          <a:p>
            <a:pPr lvl="1"/>
            <a:r>
              <a:rPr lang="en-US" cap="none" dirty="0">
                <a:solidFill>
                  <a:schemeClr val="tx1">
                    <a:alpha val="60000"/>
                  </a:schemeClr>
                </a:solidFill>
              </a:rPr>
              <a:t>140416 movies</a:t>
            </a:r>
          </a:p>
          <a:p>
            <a:pPr lvl="1"/>
            <a:r>
              <a:rPr lang="en-US" cap="none" dirty="0">
                <a:solidFill>
                  <a:schemeClr val="tx1">
                    <a:alpha val="60000"/>
                  </a:schemeClr>
                </a:solidFill>
              </a:rPr>
              <a:t>includes </a:t>
            </a:r>
            <a:r>
              <a:rPr lang="en-US" b="1" cap="none" dirty="0">
                <a:solidFill>
                  <a:schemeClr val="tx1">
                    <a:alpha val="60000"/>
                  </a:schemeClr>
                </a:solidFill>
              </a:rPr>
              <a:t>genre</a:t>
            </a:r>
            <a:r>
              <a:rPr lang="en-US" cap="none" dirty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en-US" b="1" cap="none" dirty="0">
                <a:solidFill>
                  <a:schemeClr val="tx1">
                    <a:alpha val="60000"/>
                  </a:schemeClr>
                </a:solidFill>
              </a:rPr>
              <a:t>release date, runtime, director</a:t>
            </a:r>
            <a:r>
              <a:rPr lang="en-US" cap="none" dirty="0">
                <a:solidFill>
                  <a:schemeClr val="tx1">
                    <a:alpha val="60000"/>
                  </a:schemeClr>
                </a:solidFill>
              </a:rPr>
              <a:t> and </a:t>
            </a:r>
            <a:r>
              <a:rPr lang="en-US" b="1" cap="none" dirty="0">
                <a:solidFill>
                  <a:schemeClr val="tx1">
                    <a:alpha val="60000"/>
                  </a:schemeClr>
                </a:solidFill>
              </a:rPr>
              <a:t>rating.</a:t>
            </a:r>
          </a:p>
        </p:txBody>
      </p:sp>
      <p:pic>
        <p:nvPicPr>
          <p:cNvPr id="38" name="Picture 37" descr="A collage of photos&#10;&#10;Description automatically generated with low confidence">
            <a:extLst>
              <a:ext uri="{FF2B5EF4-FFF2-40B4-BE49-F238E27FC236}">
                <a16:creationId xmlns:a16="http://schemas.microsoft.com/office/drawing/2014/main" id="{81660561-B6FF-F1F2-8B28-087F4F51F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24" y="3518242"/>
            <a:ext cx="3971573" cy="1942482"/>
          </a:xfrm>
          <a:prstGeom prst="rect">
            <a:avLst/>
          </a:prstGeom>
        </p:spPr>
      </p:pic>
      <p:pic>
        <p:nvPicPr>
          <p:cNvPr id="40" name="Picture 3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182F923-3487-CADF-BD80-EDFFFFC1C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387" y="3169071"/>
            <a:ext cx="2060179" cy="51985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9A8F41A-5C06-623B-499C-969725E0547C}"/>
              </a:ext>
            </a:extLst>
          </p:cNvPr>
          <p:cNvSpPr/>
          <p:nvPr/>
        </p:nvSpPr>
        <p:spPr>
          <a:xfrm>
            <a:off x="5560064" y="1280270"/>
            <a:ext cx="61328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alpha val="60000"/>
                  </a:schemeClr>
                </a:solidFill>
              </a:rPr>
              <a:t>The</a:t>
            </a:r>
            <a:r>
              <a:rPr lang="en-US" b="1" cap="none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1">
                    <a:alpha val="60000"/>
                  </a:schemeClr>
                </a:solidFill>
              </a:rPr>
              <a:t>Numbers</a:t>
            </a:r>
            <a:r>
              <a:rPr lang="en-US" b="1" cap="none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dataset</a:t>
            </a:r>
            <a:r>
              <a:rPr lang="en-US" cap="none" dirty="0">
                <a:solidFill>
                  <a:schemeClr val="tx1">
                    <a:alpha val="60000"/>
                  </a:schemeClr>
                </a:solidFill>
              </a:rPr>
              <a:t>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5698 movies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>
                    <a:alpha val="60000"/>
                  </a:schemeClr>
                </a:solidFill>
              </a:rPr>
              <a:t>includes </a:t>
            </a:r>
            <a:r>
              <a:rPr lang="en-US" sz="2400" b="1" cap="none" dirty="0">
                <a:solidFill>
                  <a:schemeClr val="tx1">
                    <a:alpha val="60000"/>
                  </a:schemeClr>
                </a:solidFill>
              </a:rPr>
              <a:t>budget</a:t>
            </a:r>
            <a:r>
              <a:rPr lang="en-US" sz="2400" cap="none" dirty="0">
                <a:solidFill>
                  <a:schemeClr val="tx1">
                    <a:alpha val="60000"/>
                  </a:schemeClr>
                </a:solidFill>
              </a:rPr>
              <a:t> and </a:t>
            </a:r>
            <a:r>
              <a:rPr lang="en-US" sz="2400" b="1" cap="none" dirty="0">
                <a:solidFill>
                  <a:schemeClr val="tx1">
                    <a:alpha val="60000"/>
                  </a:schemeClr>
                </a:solidFill>
              </a:rPr>
              <a:t>gross</a:t>
            </a:r>
            <a:r>
              <a:rPr lang="en-US" sz="2400" cap="none" dirty="0">
                <a:solidFill>
                  <a:schemeClr val="tx1">
                    <a:alpha val="60000"/>
                  </a:schemeClr>
                </a:solidFill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>
                    <a:alpha val="60000"/>
                  </a:schemeClr>
                </a:solidFill>
              </a:rPr>
              <a:t>derived </a:t>
            </a:r>
            <a:r>
              <a:rPr lang="en-US" sz="2400" b="1" cap="none" dirty="0">
                <a:solidFill>
                  <a:schemeClr val="tx1">
                    <a:alpha val="60000"/>
                  </a:schemeClr>
                </a:solidFill>
              </a:rPr>
              <a:t>profit</a:t>
            </a:r>
            <a:r>
              <a:rPr lang="en-US" sz="2400" cap="none" dirty="0">
                <a:solidFill>
                  <a:schemeClr val="tx1">
                    <a:alpha val="60000"/>
                  </a:schemeClr>
                </a:solidFill>
              </a:rPr>
              <a:t> and </a:t>
            </a:r>
            <a:r>
              <a:rPr lang="en-US" sz="2400" b="1" dirty="0">
                <a:solidFill>
                  <a:schemeClr val="tx1">
                    <a:alpha val="60000"/>
                  </a:schemeClr>
                </a:solidFill>
              </a:rPr>
              <a:t>return on investment</a:t>
            </a:r>
            <a:endParaRPr lang="en-US" sz="2400" dirty="0"/>
          </a:p>
        </p:txBody>
      </p:sp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66A27AC4-7F6B-2AE9-DE4D-095056C637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1228"/>
          <a:stretch/>
        </p:blipFill>
        <p:spPr>
          <a:xfrm>
            <a:off x="5694765" y="3792563"/>
            <a:ext cx="5863422" cy="28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5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2F67-2944-94A7-BCF0-3DBA8E59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930" y="154342"/>
            <a:ext cx="4357499" cy="91792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+mn-lt"/>
              </a:rPr>
              <a:t>Methods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079397-A2CC-8BE6-3E7C-80890DA168D6}"/>
              </a:ext>
            </a:extLst>
          </p:cNvPr>
          <p:cNvSpPr/>
          <p:nvPr/>
        </p:nvSpPr>
        <p:spPr>
          <a:xfrm>
            <a:off x="7077514" y="995778"/>
            <a:ext cx="431455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Use </a:t>
            </a:r>
            <a:r>
              <a:rPr lang="en-US" sz="2400" b="1" dirty="0">
                <a:solidFill>
                  <a:schemeClr val="tx1">
                    <a:alpha val="60000"/>
                  </a:schemeClr>
                </a:solidFill>
              </a:rPr>
              <a:t>Profit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and </a:t>
            </a:r>
            <a:r>
              <a:rPr lang="en-US" sz="2400" b="1" dirty="0">
                <a:solidFill>
                  <a:schemeClr val="tx1">
                    <a:alpha val="60000"/>
                  </a:schemeClr>
                </a:solidFill>
              </a:rPr>
              <a:t>Roi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as means to assess Profitability.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Use </a:t>
            </a:r>
            <a:r>
              <a:rPr lang="en-US" sz="2400" b="1" dirty="0">
                <a:solidFill>
                  <a:schemeClr val="tx1">
                    <a:alpha val="60000"/>
                  </a:schemeClr>
                </a:solidFill>
              </a:rPr>
              <a:t>MEDIAN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as a measure of central tendency due to:</a:t>
            </a:r>
          </a:p>
          <a:p>
            <a:endParaRPr lang="en-US" sz="24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The large number of unsuccessful movies accumulated on the lower end</a:t>
            </a:r>
          </a:p>
          <a:p>
            <a:endParaRPr lang="en-US" sz="24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Lots of high success outlier movies with extremely high budget or gross.</a:t>
            </a:r>
          </a:p>
        </p:txBody>
      </p: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4E87F8-9734-DD84-60D2-9B651E22A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30" y="917923"/>
            <a:ext cx="5782896" cy="57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4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2F67-2944-94A7-BCF0-3DBA8E59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11" y="201689"/>
            <a:ext cx="4357499" cy="747000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+mn-lt"/>
              </a:rPr>
              <a:t>Methods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066799-DEF9-372B-7D94-45350E698B8D}"/>
              </a:ext>
            </a:extLst>
          </p:cNvPr>
          <p:cNvSpPr/>
          <p:nvPr/>
        </p:nvSpPr>
        <p:spPr>
          <a:xfrm>
            <a:off x="6679634" y="1060880"/>
            <a:ext cx="451751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&gt;$4.5M Budget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: Low profit due to low budget, high ROI potential.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$4.5-16M Budget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: Slightly higher profit, moderate ROI potential.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$16-40M Budget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: Slightly higher profit, moderate ROI potential.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&gt;$40M Budget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: High profit due to high budget, low ROI potential. </a:t>
            </a:r>
          </a:p>
          <a:p>
            <a:endParaRPr lang="en-US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1D9B8E-AB0F-AF9B-D8FA-6B193D526F1E}"/>
              </a:ext>
            </a:extLst>
          </p:cNvPr>
          <p:cNvSpPr/>
          <p:nvPr/>
        </p:nvSpPr>
        <p:spPr>
          <a:xfrm>
            <a:off x="6839654" y="4952914"/>
            <a:ext cx="43574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When assessing profitability: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ROI for lower budget movies?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Profit for higher budget movies?</a:t>
            </a: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D3DE52A8-B2EA-B6BD-859F-5B4DD5CAA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90" y="948689"/>
            <a:ext cx="5600701" cy="560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2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2F67-2944-94A7-BCF0-3DBA8E59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74" y="137827"/>
            <a:ext cx="9170138" cy="655664"/>
          </a:xfrm>
        </p:spPr>
        <p:txBody>
          <a:bodyPr anchor="t">
            <a:normAutofit fontScale="90000"/>
          </a:bodyPr>
          <a:lstStyle/>
          <a:p>
            <a:r>
              <a:rPr lang="en-US" cap="none" dirty="0">
                <a:latin typeface="+mn-lt"/>
              </a:rPr>
              <a:t>What genres of movies to make?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7902D-4294-DD09-0369-478BFED2C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428" y="1238776"/>
            <a:ext cx="4743598" cy="253312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500" dirty="0">
                <a:solidFill>
                  <a:schemeClr val="tx1">
                    <a:alpha val="60000"/>
                  </a:schemeClr>
                </a:solidFill>
              </a:rPr>
              <a:t>The genres that bring the most ROI are:</a:t>
            </a:r>
          </a:p>
          <a:p>
            <a:pPr>
              <a:buFont typeface="Wingdings" pitchFamily="2" charset="2"/>
              <a:buChar char="Ø"/>
            </a:pPr>
            <a:r>
              <a:rPr lang="en-US" sz="4500" b="1" dirty="0">
                <a:solidFill>
                  <a:schemeClr val="tx1">
                    <a:alpha val="60000"/>
                  </a:schemeClr>
                </a:solidFill>
              </a:rPr>
              <a:t>Animation</a:t>
            </a:r>
          </a:p>
          <a:p>
            <a:pPr>
              <a:buFont typeface="Wingdings" pitchFamily="2" charset="2"/>
              <a:buChar char="Ø"/>
            </a:pPr>
            <a:r>
              <a:rPr lang="en-US" sz="4500" b="1" dirty="0">
                <a:solidFill>
                  <a:schemeClr val="tx1">
                    <a:alpha val="60000"/>
                  </a:schemeClr>
                </a:solidFill>
              </a:rPr>
              <a:t>Adventure</a:t>
            </a:r>
          </a:p>
          <a:p>
            <a:pPr>
              <a:buFont typeface="Wingdings" pitchFamily="2" charset="2"/>
              <a:buChar char="Ø"/>
            </a:pPr>
            <a:r>
              <a:rPr lang="en-US" sz="4500" b="1" dirty="0">
                <a:solidFill>
                  <a:schemeClr val="tx1">
                    <a:alpha val="60000"/>
                  </a:schemeClr>
                </a:solidFill>
              </a:rPr>
              <a:t>Sci-Fi</a:t>
            </a:r>
          </a:p>
          <a:p>
            <a:pPr>
              <a:buFont typeface="Wingdings" pitchFamily="2" charset="2"/>
              <a:buChar char="Ø"/>
            </a:pPr>
            <a:r>
              <a:rPr lang="en-US" sz="4500" b="1" dirty="0">
                <a:solidFill>
                  <a:schemeClr val="tx1">
                    <a:alpha val="60000"/>
                  </a:schemeClr>
                </a:solidFill>
              </a:rPr>
              <a:t>Fantasy</a:t>
            </a:r>
          </a:p>
          <a:p>
            <a:pPr>
              <a:buFont typeface="Wingdings" pitchFamily="2" charset="2"/>
              <a:buChar char="Ø"/>
            </a:pPr>
            <a:r>
              <a:rPr lang="en-US" sz="4500" b="1" dirty="0">
                <a:solidFill>
                  <a:schemeClr val="tx1">
                    <a:alpha val="60000"/>
                  </a:schemeClr>
                </a:solidFill>
              </a:rPr>
              <a:t>Mystery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n-US" sz="2000" cap="none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n-US" sz="2000" cap="none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3F1EE4-8A01-669F-9B4E-B9C8268646EF}"/>
              </a:ext>
            </a:extLst>
          </p:cNvPr>
          <p:cNvSpPr txBox="1">
            <a:spLocks/>
          </p:cNvSpPr>
          <p:nvPr/>
        </p:nvSpPr>
        <p:spPr>
          <a:xfrm>
            <a:off x="6983428" y="4068757"/>
            <a:ext cx="4743598" cy="21361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The genres that bring the most profit: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Animation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Adventure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Fantasy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Action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Fantasy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65502A6-78DE-29CF-145A-47BF2BFAB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74" y="941919"/>
            <a:ext cx="5828037" cy="582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5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2F67-2944-94A7-BCF0-3DBA8E59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72" y="240574"/>
            <a:ext cx="9627416" cy="758751"/>
          </a:xfrm>
        </p:spPr>
        <p:txBody>
          <a:bodyPr anchor="t">
            <a:noAutofit/>
          </a:bodyPr>
          <a:lstStyle/>
          <a:p>
            <a:r>
              <a:rPr lang="en-US" sz="3600" cap="none" dirty="0">
                <a:latin typeface="+mn-lt"/>
              </a:rPr>
              <a:t>What genres of movies to make based on budget?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F180331-7A49-7AAA-59E7-69D261E1C696}"/>
              </a:ext>
            </a:extLst>
          </p:cNvPr>
          <p:cNvSpPr txBox="1">
            <a:spLocks/>
          </p:cNvSpPr>
          <p:nvPr/>
        </p:nvSpPr>
        <p:spPr>
          <a:xfrm>
            <a:off x="590672" y="5456778"/>
            <a:ext cx="5267278" cy="140122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6400" dirty="0">
                <a:solidFill>
                  <a:schemeClr val="tx1">
                    <a:alpha val="60000"/>
                  </a:schemeClr>
                </a:solidFill>
              </a:rPr>
              <a:t>With low-medium budget ($4.5-16M), make movies of:</a:t>
            </a:r>
          </a:p>
          <a:p>
            <a:pPr>
              <a:buFont typeface="Wingdings" pitchFamily="2" charset="2"/>
              <a:buChar char="Ø"/>
            </a:pPr>
            <a:r>
              <a:rPr lang="en-US" sz="6400" b="1" dirty="0">
                <a:solidFill>
                  <a:schemeClr val="tx1">
                    <a:alpha val="60000"/>
                  </a:schemeClr>
                </a:solidFill>
              </a:rPr>
              <a:t>Mystery </a:t>
            </a:r>
          </a:p>
          <a:p>
            <a:pPr>
              <a:buFont typeface="Wingdings" pitchFamily="2" charset="2"/>
              <a:buChar char="Ø"/>
            </a:pPr>
            <a:r>
              <a:rPr lang="en-US" sz="6400" b="1" dirty="0">
                <a:solidFill>
                  <a:schemeClr val="tx1">
                    <a:alpha val="60000"/>
                  </a:schemeClr>
                </a:solidFill>
              </a:rPr>
              <a:t>Horror 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>
                    <a:alpha val="60000"/>
                  </a:schemeClr>
                </a:solidFill>
              </a:rPr>
              <a:t>They bring close to </a:t>
            </a:r>
            <a:r>
              <a:rPr lang="en-US" sz="6400" b="1" dirty="0">
                <a:solidFill>
                  <a:schemeClr val="tx1">
                    <a:alpha val="60000"/>
                  </a:schemeClr>
                </a:solidFill>
              </a:rPr>
              <a:t>300% ROI </a:t>
            </a:r>
            <a:r>
              <a:rPr lang="en-US" sz="6400" dirty="0">
                <a:solidFill>
                  <a:schemeClr val="tx1">
                    <a:alpha val="60000"/>
                  </a:schemeClr>
                </a:solidFill>
              </a:rPr>
              <a:t>but about </a:t>
            </a:r>
            <a:r>
              <a:rPr lang="en-US" sz="6400" b="1" dirty="0">
                <a:solidFill>
                  <a:schemeClr val="tx1">
                    <a:alpha val="60000"/>
                  </a:schemeClr>
                </a:solidFill>
              </a:rPr>
              <a:t>20-25M $</a:t>
            </a:r>
            <a:r>
              <a:rPr lang="en-US" sz="6400" dirty="0">
                <a:solidFill>
                  <a:schemeClr val="tx1">
                    <a:alpha val="60000"/>
                  </a:schemeClr>
                </a:solidFill>
              </a:rPr>
              <a:t> in profit. </a:t>
            </a:r>
            <a:endParaRPr lang="en-US" sz="7200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1D0BFA-E3AD-E147-DD40-33DB1878F285}"/>
              </a:ext>
            </a:extLst>
          </p:cNvPr>
          <p:cNvSpPr/>
          <p:nvPr/>
        </p:nvSpPr>
        <p:spPr>
          <a:xfrm>
            <a:off x="6459572" y="5323041"/>
            <a:ext cx="53240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With high budget (&gt;$40M), make movies of: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>
                    <a:alpha val="60000"/>
                  </a:schemeClr>
                </a:solidFill>
              </a:rPr>
              <a:t>Animation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>
                    <a:alpha val="60000"/>
                  </a:schemeClr>
                </a:solidFill>
              </a:rPr>
              <a:t>Adventure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>
                    <a:alpha val="60000"/>
                  </a:schemeClr>
                </a:solidFill>
              </a:rPr>
              <a:t>Sci-Fi</a:t>
            </a:r>
          </a:p>
          <a:p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They bring close to </a:t>
            </a:r>
            <a:r>
              <a:rPr lang="en-US" sz="1600" b="1" dirty="0">
                <a:solidFill>
                  <a:schemeClr val="tx1">
                    <a:alpha val="60000"/>
                  </a:schemeClr>
                </a:solidFill>
              </a:rPr>
              <a:t>200% ROI 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but about </a:t>
            </a:r>
            <a:r>
              <a:rPr lang="en-US" sz="1600" b="1" dirty="0">
                <a:solidFill>
                  <a:schemeClr val="tx1">
                    <a:alpha val="60000"/>
                  </a:schemeClr>
                </a:solidFill>
              </a:rPr>
              <a:t>200-250 M $ 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in profit. </a:t>
            </a:r>
          </a:p>
        </p:txBody>
      </p:sp>
      <p:pic>
        <p:nvPicPr>
          <p:cNvPr id="18" name="Picture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AB2260-5F3C-1974-DA5D-2B70E949D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14" y="918729"/>
            <a:ext cx="4445682" cy="4445682"/>
          </a:xfrm>
          <a:prstGeom prst="rect">
            <a:avLst/>
          </a:prstGeom>
        </p:spPr>
      </p:pic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70C010-93E6-FBB4-C041-D12945164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163" y="912465"/>
            <a:ext cx="4410576" cy="441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7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2F67-2944-94A7-BCF0-3DBA8E59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598" y="396060"/>
            <a:ext cx="10486548" cy="657167"/>
          </a:xfrm>
        </p:spPr>
        <p:txBody>
          <a:bodyPr anchor="t">
            <a:normAutofit fontScale="90000"/>
          </a:bodyPr>
          <a:lstStyle/>
          <a:p>
            <a:r>
              <a:rPr lang="en-US" sz="3600" dirty="0">
                <a:latin typeface="+mn-lt"/>
              </a:rPr>
              <a:t>Ratings could be misleading for assessing movie success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6DBB7AA-6A0A-E2C7-6ECB-13648D9EC0C8}"/>
              </a:ext>
            </a:extLst>
          </p:cNvPr>
          <p:cNvSpPr txBox="1">
            <a:spLocks/>
          </p:cNvSpPr>
          <p:nvPr/>
        </p:nvSpPr>
        <p:spPr>
          <a:xfrm>
            <a:off x="1295638" y="5986651"/>
            <a:ext cx="10486548" cy="657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Do NOT rely on ratings when assessing a movie’s success especially if the movie makes a profit. </a:t>
            </a:r>
          </a:p>
        </p:txBody>
      </p:sp>
      <p:pic>
        <p:nvPicPr>
          <p:cNvPr id="17" name="Picture 16" descr="A picture containing text, display, screenshot&#10;&#10;Description automatically generated">
            <a:extLst>
              <a:ext uri="{FF2B5EF4-FFF2-40B4-BE49-F238E27FC236}">
                <a16:creationId xmlns:a16="http://schemas.microsoft.com/office/drawing/2014/main" id="{E0F2C94A-6056-AF2D-7047-7FE3A9742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8" y="1354808"/>
            <a:ext cx="8660524" cy="433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96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5515</TotalTime>
  <Words>694</Words>
  <Application>Microsoft Macintosh PowerPoint</Application>
  <PresentationFormat>Widescreen</PresentationFormat>
  <Paragraphs>121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Wingdings</vt:lpstr>
      <vt:lpstr>Office Theme</vt:lpstr>
      <vt:lpstr> MOVIE DATA ANALYSIS</vt:lpstr>
      <vt:lpstr>Business Problem</vt:lpstr>
      <vt:lpstr>Business Problem </vt:lpstr>
      <vt:lpstr>Data</vt:lpstr>
      <vt:lpstr>Methods</vt:lpstr>
      <vt:lpstr>Methods</vt:lpstr>
      <vt:lpstr>What genres of movies to make?</vt:lpstr>
      <vt:lpstr>What genres of movies to make based on budget?</vt:lpstr>
      <vt:lpstr>Ratings could be misleading for assessing movie success</vt:lpstr>
      <vt:lpstr>Which directors to work with?</vt:lpstr>
      <vt:lpstr>When to release the movie?</vt:lpstr>
      <vt:lpstr>Which movie length to focus on?</vt:lpstr>
      <vt:lpstr>Conclusions</vt:lpstr>
      <vt:lpstr>Limitations and  Improvement Ideas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Erdemir, Erdem</dc:creator>
  <cp:lastModifiedBy>Erdemir, Erdem</cp:lastModifiedBy>
  <cp:revision>288</cp:revision>
  <dcterms:created xsi:type="dcterms:W3CDTF">2022-05-06T20:55:41Z</dcterms:created>
  <dcterms:modified xsi:type="dcterms:W3CDTF">2022-05-10T16:53:23Z</dcterms:modified>
</cp:coreProperties>
</file>