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60" r:id="rId6"/>
    <p:sldId id="261" r:id="rId7"/>
    <p:sldId id="262" r:id="rId8"/>
    <p:sldId id="263"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E1CE261-2276-4198-B158-832716390AC3}" type="datetimeFigureOut">
              <a:rPr lang="tr-TR" smtClean="0"/>
              <a:t>28.05.2021</a:t>
            </a:fld>
            <a:endParaRPr lang="tr-T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7BA4266-DD96-42D3-BA10-C0DC9A1CDA5A}"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51373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E1CE261-2276-4198-B158-832716390AC3}" type="datetimeFigureOut">
              <a:rPr lang="tr-TR" smtClean="0"/>
              <a:t>28.05.2021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BA4266-DD96-42D3-BA10-C0DC9A1CDA5A}" type="slidenum">
              <a:rPr lang="tr-TR" smtClean="0"/>
              <a:t>‹#›</a:t>
            </a:fld>
            <a:endParaRPr lang="tr-TR"/>
          </a:p>
        </p:txBody>
      </p:sp>
    </p:spTree>
    <p:extLst>
      <p:ext uri="{BB962C8B-B14F-4D97-AF65-F5344CB8AC3E}">
        <p14:creationId xmlns:p14="http://schemas.microsoft.com/office/powerpoint/2010/main" val="1439555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E1CE261-2276-4198-B158-832716390AC3}" type="datetimeFigureOut">
              <a:rPr lang="tr-TR" smtClean="0"/>
              <a:t>28.05.2021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BA4266-DD96-42D3-BA10-C0DC9A1CDA5A}" type="slidenum">
              <a:rPr lang="tr-TR" smtClean="0"/>
              <a:t>‹#›</a:t>
            </a:fld>
            <a:endParaRPr lang="tr-TR"/>
          </a:p>
        </p:txBody>
      </p:sp>
    </p:spTree>
    <p:extLst>
      <p:ext uri="{BB962C8B-B14F-4D97-AF65-F5344CB8AC3E}">
        <p14:creationId xmlns:p14="http://schemas.microsoft.com/office/powerpoint/2010/main" val="391014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E1CE261-2276-4198-B158-832716390AC3}" type="datetimeFigureOut">
              <a:rPr lang="tr-TR" smtClean="0"/>
              <a:t>28.05.2021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BA4266-DD96-42D3-BA10-C0DC9A1CDA5A}" type="slidenum">
              <a:rPr lang="tr-TR" smtClean="0"/>
              <a:t>‹#›</a:t>
            </a:fld>
            <a:endParaRPr lang="tr-TR"/>
          </a:p>
        </p:txBody>
      </p:sp>
    </p:spTree>
    <p:extLst>
      <p:ext uri="{BB962C8B-B14F-4D97-AF65-F5344CB8AC3E}">
        <p14:creationId xmlns:p14="http://schemas.microsoft.com/office/powerpoint/2010/main" val="235328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smtClean="0"/>
              <a:t>Asıl başlık stili için tıklatın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4E1CE261-2276-4198-B158-832716390AC3}" type="datetimeFigureOut">
              <a:rPr lang="tr-TR" smtClean="0"/>
              <a:t>28.05.2021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BA4266-DD96-42D3-BA10-C0DC9A1CDA5A}"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0237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E1CE261-2276-4198-B158-832716390AC3}" type="datetimeFigureOut">
              <a:rPr lang="tr-TR" smtClean="0"/>
              <a:t>28.05.2021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7BA4266-DD96-42D3-BA10-C0DC9A1CDA5A}" type="slidenum">
              <a:rPr lang="tr-TR" smtClean="0"/>
              <a:t>‹#›</a:t>
            </a:fld>
            <a:endParaRPr lang="tr-TR"/>
          </a:p>
        </p:txBody>
      </p:sp>
    </p:spTree>
    <p:extLst>
      <p:ext uri="{BB962C8B-B14F-4D97-AF65-F5344CB8AC3E}">
        <p14:creationId xmlns:p14="http://schemas.microsoft.com/office/powerpoint/2010/main" val="54826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smtClean="0"/>
              <a:t>Asıl metin stillerini düzenlemek için tıklatın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4E1CE261-2276-4198-B158-832716390AC3}" type="datetimeFigureOut">
              <a:rPr lang="tr-TR" smtClean="0"/>
              <a:t>28.05.2021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7BA4266-DD96-42D3-BA10-C0DC9A1CDA5A}" type="slidenum">
              <a:rPr lang="tr-TR" smtClean="0"/>
              <a:t>‹#›</a:t>
            </a:fld>
            <a:endParaRPr lang="tr-TR"/>
          </a:p>
        </p:txBody>
      </p:sp>
    </p:spTree>
    <p:extLst>
      <p:ext uri="{BB962C8B-B14F-4D97-AF65-F5344CB8AC3E}">
        <p14:creationId xmlns:p14="http://schemas.microsoft.com/office/powerpoint/2010/main" val="217314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4E1CE261-2276-4198-B158-832716390AC3}" type="datetimeFigureOut">
              <a:rPr lang="tr-TR" smtClean="0"/>
              <a:t>28.05.2021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7BA4266-DD96-42D3-BA10-C0DC9A1CDA5A}" type="slidenum">
              <a:rPr lang="tr-TR" smtClean="0"/>
              <a:t>‹#›</a:t>
            </a:fld>
            <a:endParaRPr lang="tr-TR"/>
          </a:p>
        </p:txBody>
      </p:sp>
    </p:spTree>
    <p:extLst>
      <p:ext uri="{BB962C8B-B14F-4D97-AF65-F5344CB8AC3E}">
        <p14:creationId xmlns:p14="http://schemas.microsoft.com/office/powerpoint/2010/main" val="3923270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E261-2276-4198-B158-832716390AC3}" type="datetimeFigureOut">
              <a:rPr lang="tr-TR" smtClean="0"/>
              <a:t>28.05.2021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7BA4266-DD96-42D3-BA10-C0DC9A1CDA5A}" type="slidenum">
              <a:rPr lang="tr-TR" smtClean="0"/>
              <a:t>‹#›</a:t>
            </a:fld>
            <a:endParaRPr lang="tr-TR"/>
          </a:p>
        </p:txBody>
      </p:sp>
    </p:spTree>
    <p:extLst>
      <p:ext uri="{BB962C8B-B14F-4D97-AF65-F5344CB8AC3E}">
        <p14:creationId xmlns:p14="http://schemas.microsoft.com/office/powerpoint/2010/main" val="2529320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smtClean="0"/>
              <a:t>Asıl başlık stili için tıklatın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E1CE261-2276-4198-B158-832716390AC3}" type="datetimeFigureOut">
              <a:rPr lang="tr-TR" smtClean="0"/>
              <a:t>28.05.2021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7BA4266-DD96-42D3-BA10-C0DC9A1CDA5A}" type="slidenum">
              <a:rPr lang="tr-TR" smtClean="0"/>
              <a:t>‹#›</a:t>
            </a:fld>
            <a:endParaRPr lang="tr-TR"/>
          </a:p>
        </p:txBody>
      </p:sp>
    </p:spTree>
    <p:extLst>
      <p:ext uri="{BB962C8B-B14F-4D97-AF65-F5344CB8AC3E}">
        <p14:creationId xmlns:p14="http://schemas.microsoft.com/office/powerpoint/2010/main" val="2989049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E1CE261-2276-4198-B158-832716390AC3}" type="datetimeFigureOut">
              <a:rPr lang="tr-TR" smtClean="0"/>
              <a:t>28.05.2021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7BA4266-DD96-42D3-BA10-C0DC9A1CDA5A}" type="slidenum">
              <a:rPr lang="tr-TR" smtClean="0"/>
              <a:t>‹#›</a:t>
            </a:fld>
            <a:endParaRPr lang="tr-TR"/>
          </a:p>
        </p:txBody>
      </p:sp>
    </p:spTree>
    <p:extLst>
      <p:ext uri="{BB962C8B-B14F-4D97-AF65-F5344CB8AC3E}">
        <p14:creationId xmlns:p14="http://schemas.microsoft.com/office/powerpoint/2010/main" val="631371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E1CE261-2276-4198-B158-832716390AC3}" type="datetimeFigureOut">
              <a:rPr lang="tr-TR" smtClean="0"/>
              <a:t>28.05.2021</a:t>
            </a:fld>
            <a:endParaRPr lang="tr-T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tr-T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7BA4266-DD96-42D3-BA10-C0DC9A1CDA5A}" type="slidenum">
              <a:rPr lang="tr-TR" smtClean="0"/>
              <a:t>‹#›</a:t>
            </a:fld>
            <a:endParaRPr lang="tr-TR"/>
          </a:p>
        </p:txBody>
      </p:sp>
    </p:spTree>
    <p:extLst>
      <p:ext uri="{BB962C8B-B14F-4D97-AF65-F5344CB8AC3E}">
        <p14:creationId xmlns:p14="http://schemas.microsoft.com/office/powerpoint/2010/main" val="21968140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97874" y="1940968"/>
            <a:ext cx="9144000" cy="2387600"/>
          </a:xfrm>
        </p:spPr>
        <p:txBody>
          <a:bodyPr/>
          <a:lstStyle/>
          <a:p>
            <a:r>
              <a:rPr lang="tr-TR" b="1" dirty="0" smtClean="0"/>
              <a:t>COVID-19 </a:t>
            </a:r>
            <a:r>
              <a:rPr lang="tr-TR" b="1" dirty="0" err="1"/>
              <a:t>I</a:t>
            </a:r>
            <a:r>
              <a:rPr lang="tr-TR" b="1" dirty="0" err="1" smtClean="0"/>
              <a:t>mpact</a:t>
            </a:r>
            <a:r>
              <a:rPr lang="tr-TR" b="1" dirty="0" smtClean="0"/>
              <a:t> </a:t>
            </a:r>
            <a:r>
              <a:rPr lang="tr-TR" b="1" dirty="0"/>
              <a:t>O</a:t>
            </a:r>
            <a:r>
              <a:rPr lang="tr-TR" b="1" dirty="0" smtClean="0"/>
              <a:t>n </a:t>
            </a:r>
            <a:r>
              <a:rPr lang="tr-TR" b="1" dirty="0" err="1"/>
              <a:t>E</a:t>
            </a:r>
            <a:r>
              <a:rPr lang="tr-TR" b="1" dirty="0" err="1" smtClean="0"/>
              <a:t>ducation</a:t>
            </a:r>
            <a:endParaRPr lang="tr-TR" b="1" dirty="0"/>
          </a:p>
        </p:txBody>
      </p:sp>
    </p:spTree>
    <p:extLst>
      <p:ext uri="{BB962C8B-B14F-4D97-AF65-F5344CB8AC3E}">
        <p14:creationId xmlns:p14="http://schemas.microsoft.com/office/powerpoint/2010/main" val="157795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en-US" dirty="0" smtClean="0"/>
              <a:t>One year into the COVID-19 pandemic, close to half the world’s students are still affected by partial or full school closures, and over 100 million additional children will fall below the minimum proficiency level in reading as a result of the health crisis. Prioritizing education recovery is crucial to avoid a generational catastrophe as highlighted in a high-level ministerial meeting in March 2021.</a:t>
            </a:r>
          </a:p>
          <a:p>
            <a:endParaRPr lang="en-US" dirty="0" smtClean="0"/>
          </a:p>
          <a:p>
            <a:r>
              <a:rPr lang="en-US" dirty="0" smtClean="0"/>
              <a:t>UNESCO is supporting countries in their efforts to mitigate the impact of school closures, address learning losses and adapt education systems, particularly for vulnerable and disadvantaged communities. </a:t>
            </a:r>
            <a:endParaRPr lang="tr-TR" dirty="0"/>
          </a:p>
        </p:txBody>
      </p:sp>
    </p:spTree>
    <p:extLst>
      <p:ext uri="{BB962C8B-B14F-4D97-AF65-F5344CB8AC3E}">
        <p14:creationId xmlns:p14="http://schemas.microsoft.com/office/powerpoint/2010/main" val="3606211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en-US" dirty="0" smtClean="0"/>
              <a:t>Here, in order to figure out what can be done for all disadvantaged students, UNESCO conducted a data analysis and revealed how long schools were closed and how students' lives were affected and started looking for solutions</a:t>
            </a:r>
            <a:endParaRPr lang="tr-TR" dirty="0" smtClean="0"/>
          </a:p>
          <a:p>
            <a:r>
              <a:rPr lang="en-US" dirty="0"/>
              <a:t>UNESCO has compiled data on school closures due to COVID-19 by date and country.</a:t>
            </a:r>
            <a:endParaRPr lang="tr-TR" dirty="0"/>
          </a:p>
          <a:p>
            <a:pPr marL="0" indent="0">
              <a:buNone/>
            </a:pPr>
            <a:r>
              <a:rPr lang="tr-TR" dirty="0"/>
              <a:t>   </a:t>
            </a:r>
            <a:r>
              <a:rPr lang="en-US" dirty="0"/>
              <a:t>The categories tracked are:</a:t>
            </a:r>
          </a:p>
          <a:p>
            <a:r>
              <a:rPr lang="en-US" b="1" dirty="0"/>
              <a:t>Closed due to COVID-19</a:t>
            </a:r>
            <a:endParaRPr lang="tr-TR" b="1" dirty="0"/>
          </a:p>
          <a:p>
            <a:r>
              <a:rPr lang="en-US" b="1" dirty="0"/>
              <a:t>Academic break</a:t>
            </a:r>
            <a:endParaRPr lang="tr-TR" b="1" dirty="0"/>
          </a:p>
          <a:p>
            <a:r>
              <a:rPr lang="en-US" b="1" dirty="0"/>
              <a:t>Fully open</a:t>
            </a:r>
            <a:endParaRPr lang="tr-TR" b="1" dirty="0"/>
          </a:p>
          <a:p>
            <a:r>
              <a:rPr lang="en-US" b="1" dirty="0"/>
              <a:t>Partially open</a:t>
            </a:r>
            <a:endParaRPr lang="tr-TR" dirty="0"/>
          </a:p>
          <a:p>
            <a:endParaRPr lang="tr-TR" dirty="0"/>
          </a:p>
        </p:txBody>
      </p:sp>
    </p:spTree>
    <p:extLst>
      <p:ext uri="{BB962C8B-B14F-4D97-AF65-F5344CB8AC3E}">
        <p14:creationId xmlns:p14="http://schemas.microsoft.com/office/powerpoint/2010/main" val="196315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716" y="1748505"/>
            <a:ext cx="4884251" cy="4764505"/>
          </a:xfrm>
        </p:spPr>
      </p:pic>
      <p:sp>
        <p:nvSpPr>
          <p:cNvPr id="9" name="Unvan 1"/>
          <p:cNvSpPr>
            <a:spLocks noGrp="1"/>
          </p:cNvSpPr>
          <p:nvPr>
            <p:ph type="title"/>
          </p:nvPr>
        </p:nvSpPr>
        <p:spPr>
          <a:xfrm>
            <a:off x="1011233" y="422943"/>
            <a:ext cx="9692640" cy="1325562"/>
          </a:xfrm>
        </p:spPr>
        <p:txBody>
          <a:bodyPr/>
          <a:lstStyle/>
          <a:p>
            <a:r>
              <a:rPr lang="en-US" b="1" dirty="0"/>
              <a:t>The effect of </a:t>
            </a:r>
            <a:r>
              <a:rPr lang="en-US" b="1" dirty="0" err="1"/>
              <a:t>Covid</a:t>
            </a:r>
            <a:r>
              <a:rPr lang="en-US" b="1" dirty="0"/>
              <a:t> 19 on education in 3 months</a:t>
            </a:r>
            <a:endParaRPr lang="tr-TR" dirty="0"/>
          </a:p>
        </p:txBody>
      </p:sp>
      <p:pic>
        <p:nvPicPr>
          <p:cNvPr id="12" name="Resim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8033" y="1748505"/>
            <a:ext cx="5124774" cy="4406407"/>
          </a:xfrm>
          <a:prstGeom prst="rect">
            <a:avLst/>
          </a:prstGeom>
        </p:spPr>
      </p:pic>
    </p:spTree>
    <p:extLst>
      <p:ext uri="{BB962C8B-B14F-4D97-AF65-F5344CB8AC3E}">
        <p14:creationId xmlns:p14="http://schemas.microsoft.com/office/powerpoint/2010/main" val="215343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5145505" cy="1325562"/>
          </a:xfrm>
        </p:spPr>
        <p:txBody>
          <a:bodyPr/>
          <a:lstStyle/>
          <a:p>
            <a:r>
              <a:rPr lang="en-US" b="1" dirty="0"/>
              <a:t>Closed due to </a:t>
            </a:r>
            <a:r>
              <a:rPr lang="en-US" b="1" dirty="0" smtClean="0"/>
              <a:t>COVID-19</a:t>
            </a:r>
            <a:endParaRPr lang="tr-TR" dirty="0"/>
          </a:p>
        </p:txBody>
      </p:sp>
      <p:sp>
        <p:nvSpPr>
          <p:cNvPr id="3" name="İçerik Yer Tutucusu 2"/>
          <p:cNvSpPr>
            <a:spLocks noGrp="1"/>
          </p:cNvSpPr>
          <p:nvPr>
            <p:ph idx="1"/>
          </p:nvPr>
        </p:nvSpPr>
        <p:spPr>
          <a:xfrm>
            <a:off x="838200" y="1825625"/>
            <a:ext cx="4584032" cy="4351338"/>
          </a:xfrm>
        </p:spPr>
        <p:txBody>
          <a:bodyPr/>
          <a:lstStyle/>
          <a:p>
            <a:r>
              <a:rPr lang="tr-TR" dirty="0" smtClean="0"/>
              <a:t> </a:t>
            </a:r>
            <a:r>
              <a:rPr lang="en-US" dirty="0" smtClean="0"/>
              <a:t>Government-mandated </a:t>
            </a:r>
            <a:r>
              <a:rPr lang="en-US" dirty="0"/>
              <a:t>closures of educational institutions affecting most or all of the student population enrolled from pre-primary through to upper secondary levels . In most cases, various distance learning strategies are deployed to ensure educational continuity</a:t>
            </a:r>
            <a:r>
              <a:rPr lang="en-US" dirty="0" smtClean="0"/>
              <a:t>.</a:t>
            </a:r>
            <a:endParaRPr lang="tr-TR" dirty="0" smtClean="0"/>
          </a:p>
          <a:p>
            <a:pPr marL="0" indent="0">
              <a:buNone/>
            </a:pPr>
            <a:endParaRPr lang="tr-TR" sz="4400"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320" y="365125"/>
            <a:ext cx="5428571" cy="6361905"/>
          </a:xfrm>
          <a:prstGeom prst="rect">
            <a:avLst/>
          </a:prstGeom>
        </p:spPr>
      </p:pic>
    </p:spTree>
    <p:extLst>
      <p:ext uri="{BB962C8B-B14F-4D97-AF65-F5344CB8AC3E}">
        <p14:creationId xmlns:p14="http://schemas.microsoft.com/office/powerpoint/2010/main" val="986545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Academic </a:t>
            </a:r>
            <a:r>
              <a:rPr lang="en-US" b="1" dirty="0" smtClean="0"/>
              <a:t>break</a:t>
            </a:r>
            <a:endParaRPr lang="tr-TR" dirty="0"/>
          </a:p>
        </p:txBody>
      </p:sp>
      <p:sp>
        <p:nvSpPr>
          <p:cNvPr id="3" name="İçerik Yer Tutucusu 2"/>
          <p:cNvSpPr>
            <a:spLocks noGrp="1"/>
          </p:cNvSpPr>
          <p:nvPr>
            <p:ph idx="1"/>
          </p:nvPr>
        </p:nvSpPr>
        <p:spPr>
          <a:xfrm>
            <a:off x="838200" y="1825624"/>
            <a:ext cx="5787189" cy="4831849"/>
          </a:xfrm>
        </p:spPr>
        <p:txBody>
          <a:bodyPr/>
          <a:lstStyle/>
          <a:p>
            <a:r>
              <a:rPr lang="tr-TR" dirty="0" smtClean="0"/>
              <a:t> </a:t>
            </a:r>
            <a:r>
              <a:rPr lang="en-US" dirty="0" smtClean="0"/>
              <a:t>Most </a:t>
            </a:r>
            <a:r>
              <a:rPr lang="en-US" dirty="0"/>
              <a:t>schools across the country are on scheduled academic breaks for periods of at least four weeks. All study during this period is suspended</a:t>
            </a:r>
            <a:r>
              <a:rPr lang="en-US" dirty="0" smtClean="0"/>
              <a:t>.</a:t>
            </a:r>
            <a:endParaRPr lang="tr-TR" dirty="0" smtClean="0"/>
          </a:p>
          <a:p>
            <a:r>
              <a:rPr lang="tr-TR" dirty="0" smtClean="0"/>
              <a:t> </a:t>
            </a:r>
            <a:r>
              <a:rPr lang="en-US" dirty="0" smtClean="0"/>
              <a:t>The </a:t>
            </a:r>
            <a:r>
              <a:rPr lang="en-US" dirty="0"/>
              <a:t>effects of </a:t>
            </a:r>
            <a:r>
              <a:rPr lang="en-US" dirty="0" err="1"/>
              <a:t>Covid</a:t>
            </a:r>
            <a:r>
              <a:rPr lang="en-US" dirty="0"/>
              <a:t> 19 in this period are not for education. Students whose social lives were affected could not have a productive interim period and could not receive an effective education with the opening of schools.</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0811" y="0"/>
            <a:ext cx="3322880" cy="6858000"/>
          </a:xfrm>
          <a:prstGeom prst="rect">
            <a:avLst/>
          </a:prstGeom>
        </p:spPr>
      </p:pic>
    </p:spTree>
    <p:extLst>
      <p:ext uri="{BB962C8B-B14F-4D97-AF65-F5344CB8AC3E}">
        <p14:creationId xmlns:p14="http://schemas.microsoft.com/office/powerpoint/2010/main" val="61307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Fully </a:t>
            </a:r>
            <a:r>
              <a:rPr lang="en-US" b="1" dirty="0" smtClean="0"/>
              <a:t>open</a:t>
            </a:r>
            <a:endParaRPr lang="tr-TR" dirty="0"/>
          </a:p>
        </p:txBody>
      </p:sp>
      <p:sp>
        <p:nvSpPr>
          <p:cNvPr id="3" name="İçerik Yer Tutucusu 2"/>
          <p:cNvSpPr>
            <a:spLocks noGrp="1"/>
          </p:cNvSpPr>
          <p:nvPr>
            <p:ph idx="1"/>
          </p:nvPr>
        </p:nvSpPr>
        <p:spPr>
          <a:xfrm>
            <a:off x="196516" y="2018129"/>
            <a:ext cx="6011779" cy="4559133"/>
          </a:xfrm>
        </p:spPr>
        <p:txBody>
          <a:bodyPr/>
          <a:lstStyle/>
          <a:p>
            <a:r>
              <a:rPr lang="tr-TR" dirty="0" smtClean="0"/>
              <a:t> </a:t>
            </a:r>
            <a:r>
              <a:rPr lang="en-US" dirty="0" smtClean="0"/>
              <a:t>For </a:t>
            </a:r>
            <a:r>
              <a:rPr lang="en-US" dirty="0"/>
              <a:t>the majority of schools, classes are being held exclusively in person, noting that measures to ensure safety and hygiene in schools vary considerably from context to context and/or by level of education</a:t>
            </a:r>
            <a:r>
              <a:rPr lang="en-US" dirty="0" smtClean="0"/>
              <a:t>.</a:t>
            </a:r>
            <a:endParaRPr lang="tr-TR" dirty="0" smtClean="0"/>
          </a:p>
          <a:p>
            <a:r>
              <a:rPr lang="tr-TR" dirty="0" smtClean="0"/>
              <a:t> </a:t>
            </a:r>
            <a:r>
              <a:rPr lang="en-US" dirty="0" smtClean="0"/>
              <a:t>Even </a:t>
            </a:r>
            <a:r>
              <a:rPr lang="en-US" dirty="0"/>
              <a:t>though education and training continued in this period, the students who went to school could not have a productive period because they went to school with the fear of getting sick.</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872" y="365760"/>
            <a:ext cx="5304762" cy="6276190"/>
          </a:xfrm>
          <a:prstGeom prst="rect">
            <a:avLst/>
          </a:prstGeom>
        </p:spPr>
      </p:pic>
    </p:spTree>
    <p:extLst>
      <p:ext uri="{BB962C8B-B14F-4D97-AF65-F5344CB8AC3E}">
        <p14:creationId xmlns:p14="http://schemas.microsoft.com/office/powerpoint/2010/main" val="109703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Partially open</a:t>
            </a:r>
            <a:endParaRPr lang="tr-TR" dirty="0"/>
          </a:p>
        </p:txBody>
      </p:sp>
      <p:sp>
        <p:nvSpPr>
          <p:cNvPr id="3" name="İçerik Yer Tutucusu 2"/>
          <p:cNvSpPr>
            <a:spLocks noGrp="1"/>
          </p:cNvSpPr>
          <p:nvPr>
            <p:ph idx="1"/>
          </p:nvPr>
        </p:nvSpPr>
        <p:spPr>
          <a:xfrm>
            <a:off x="340895" y="1825625"/>
            <a:ext cx="6043863" cy="5032375"/>
          </a:xfrm>
        </p:spPr>
        <p:txBody>
          <a:bodyPr>
            <a:normAutofit/>
          </a:bodyPr>
          <a:lstStyle/>
          <a:p>
            <a:r>
              <a:rPr lang="tr-TR" dirty="0" smtClean="0"/>
              <a:t> </a:t>
            </a:r>
            <a:r>
              <a:rPr lang="en-US" dirty="0" smtClean="0"/>
              <a:t>Governments </a:t>
            </a:r>
            <a:r>
              <a:rPr lang="en-US" dirty="0"/>
              <a:t>have mandated (a) partial reopening in certain areas, and/or (b) a phased re-opening by grade level or age and/or (c) the use of a hybrid approach combining in-person and distance learning. It also includes the countries where national governments have deferred decisions on re-opening to other administrative units (e.g. region, municipality or individual schools), and where a variety of re-opening modalities are being used.</a:t>
            </a:r>
          </a:p>
          <a:p>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998" y="0"/>
            <a:ext cx="3569918" cy="6858000"/>
          </a:xfrm>
          <a:prstGeom prst="rect">
            <a:avLst/>
          </a:prstGeom>
        </p:spPr>
      </p:pic>
    </p:spTree>
    <p:extLst>
      <p:ext uri="{BB962C8B-B14F-4D97-AF65-F5344CB8AC3E}">
        <p14:creationId xmlns:p14="http://schemas.microsoft.com/office/powerpoint/2010/main" val="3713049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97569" y="1264151"/>
            <a:ext cx="4086726" cy="4351338"/>
          </a:xfrm>
        </p:spPr>
        <p:txBody>
          <a:bodyPr/>
          <a:lstStyle/>
          <a:p>
            <a:r>
              <a:rPr lang="en-US" dirty="0"/>
              <a:t>Although education and training tried to continue, the problems that arose kept students away from a correct education.</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6997" y="1101541"/>
            <a:ext cx="5171057" cy="4676557"/>
          </a:xfrm>
          <a:prstGeom prst="rect">
            <a:avLst/>
          </a:prstGeom>
        </p:spPr>
      </p:pic>
    </p:spTree>
    <p:extLst>
      <p:ext uri="{BB962C8B-B14F-4D97-AF65-F5344CB8AC3E}">
        <p14:creationId xmlns:p14="http://schemas.microsoft.com/office/powerpoint/2010/main" val="383607788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TM03457515[[fn=Manzara]]</Template>
  <TotalTime>108</TotalTime>
  <Words>468</Words>
  <Application>Microsoft Office PowerPoint</Application>
  <PresentationFormat>Geniş ekran</PresentationFormat>
  <Paragraphs>23</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Century Schoolbook</vt:lpstr>
      <vt:lpstr>Wingdings 2</vt:lpstr>
      <vt:lpstr>View</vt:lpstr>
      <vt:lpstr>COVID-19 Impact On Education</vt:lpstr>
      <vt:lpstr>PowerPoint Sunusu</vt:lpstr>
      <vt:lpstr>PowerPoint Sunusu</vt:lpstr>
      <vt:lpstr>The effect of Covid 19 on education in 3 months</vt:lpstr>
      <vt:lpstr>Closed due to COVID-19</vt:lpstr>
      <vt:lpstr>Academic break</vt:lpstr>
      <vt:lpstr>Fully open</vt:lpstr>
      <vt:lpstr>Partially open</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 on education</dc:title>
  <dc:creator>erdem</dc:creator>
  <cp:lastModifiedBy>erdem</cp:lastModifiedBy>
  <cp:revision>6</cp:revision>
  <dcterms:created xsi:type="dcterms:W3CDTF">2021-05-28T13:39:20Z</dcterms:created>
  <dcterms:modified xsi:type="dcterms:W3CDTF">2021-05-28T19:03:16Z</dcterms:modified>
</cp:coreProperties>
</file>