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3"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93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91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9471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78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11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10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35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04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1/15/2024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13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1/15/2024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2561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D8B5FB83-E3B4-4B24-5D05-9D289BE2A346}"/>
              </a:ext>
            </a:extLst>
          </p:cNvPr>
          <p:cNvPicPr>
            <a:picLocks noChangeAspect="1"/>
          </p:cNvPicPr>
          <p:nvPr/>
        </p:nvPicPr>
        <p:blipFill rotWithShape="1">
          <a:blip r:embed="rId2">
            <a:alphaModFix amt="60000"/>
          </a:blip>
          <a:srcRect t="11465" b="8178"/>
          <a:stretch/>
        </p:blipFill>
        <p:spPr>
          <a:xfrm>
            <a:off x="20" y="10"/>
            <a:ext cx="12191980" cy="6857990"/>
          </a:xfrm>
          <a:prstGeom prst="rect">
            <a:avLst/>
          </a:prstGeom>
        </p:spPr>
      </p:pic>
      <p:sp>
        <p:nvSpPr>
          <p:cNvPr id="2" name="Title 1">
            <a:extLst>
              <a:ext uri="{FF2B5EF4-FFF2-40B4-BE49-F238E27FC236}">
                <a16:creationId xmlns:a16="http://schemas.microsoft.com/office/drawing/2014/main" id="{C4AAB31B-650C-BE24-283C-DD2ED463C290}"/>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Developing a Predictive Churn Analysis Web App for Telco Customers</a:t>
            </a:r>
          </a:p>
        </p:txBody>
      </p:sp>
      <p:sp>
        <p:nvSpPr>
          <p:cNvPr id="3" name="Subtitle 2">
            <a:extLst>
              <a:ext uri="{FF2B5EF4-FFF2-40B4-BE49-F238E27FC236}">
                <a16:creationId xmlns:a16="http://schemas.microsoft.com/office/drawing/2014/main" id="{B4C700C0-EFF7-996E-522D-18AAF710D6B3}"/>
              </a:ext>
            </a:extLst>
          </p:cNvPr>
          <p:cNvSpPr>
            <a:spLocks noGrp="1"/>
          </p:cNvSpPr>
          <p:nvPr>
            <p:ph type="subTitle" idx="1"/>
          </p:nvPr>
        </p:nvSpPr>
        <p:spPr>
          <a:xfrm>
            <a:off x="8142516" y="4901919"/>
            <a:ext cx="3483615" cy="1100329"/>
          </a:xfrm>
        </p:spPr>
        <p:txBody>
          <a:bodyPr anchor="ctr">
            <a:normAutofit fontScale="55000" lnSpcReduction="20000"/>
          </a:bodyPr>
          <a:lstStyle/>
          <a:p>
            <a:r>
              <a:rPr lang="en-US" sz="5400" dirty="0">
                <a:solidFill>
                  <a:srgbClr val="FFFFFF"/>
                </a:solidFill>
              </a:rPr>
              <a:t>Capstone Project</a:t>
            </a:r>
            <a:endParaRPr lang="en-US" sz="1600" dirty="0">
              <a:solidFill>
                <a:srgbClr val="FFFFFF"/>
              </a:solidFill>
            </a:endParaRP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4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EC64-6F86-4C84-6283-467931DA1F6F}"/>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4D2AAA6-1393-0288-F44D-C9C239B5CA12}"/>
              </a:ext>
            </a:extLst>
          </p:cNvPr>
          <p:cNvSpPr>
            <a:spLocks noGrp="1"/>
          </p:cNvSpPr>
          <p:nvPr>
            <p:ph idx="1"/>
          </p:nvPr>
        </p:nvSpPr>
        <p:spPr/>
        <p:txBody>
          <a:bodyPr>
            <a:normAutofit fontScale="77500" lnSpcReduction="20000"/>
          </a:bodyPr>
          <a:lstStyle/>
          <a:p>
            <a:pPr marL="0" indent="0">
              <a:buNone/>
            </a:pPr>
            <a:r>
              <a:rPr lang="en-US" b="1" u="sng" dirty="0"/>
              <a:t>Summary</a:t>
            </a:r>
          </a:p>
          <a:p>
            <a:r>
              <a:rPr lang="en-US" dirty="0"/>
              <a:t>Problem: Telco companies face challenges in retaining customers, and predicting customer churn is crucial for proactive management. However, the manual identification of potential churners is time-consuming and inefficient.</a:t>
            </a:r>
          </a:p>
          <a:p>
            <a:r>
              <a:rPr lang="en-US" dirty="0"/>
              <a:t>Solution: Developing a web app that leverages machine learning models to analyze historical customer data allows Telco companies to predict churn, enabling timely intervention and personalized retention strategies. </a:t>
            </a:r>
          </a:p>
          <a:p>
            <a:pPr marL="0" indent="0">
              <a:buNone/>
            </a:pPr>
            <a:r>
              <a:rPr lang="en-US" b="1" u="sng" dirty="0"/>
              <a:t>Problem Statement</a:t>
            </a:r>
          </a:p>
          <a:p>
            <a:r>
              <a:rPr lang="en-US" dirty="0"/>
              <a:t>Inefficient manual identification of potential customer churn poses a challenge for Telco companies, hindering proactive retention strategies. There is a need for an automated solution that leverages machine learning models to analyze historical customer data and predict churn, enabling timely interventions and personalized retention efforts.</a:t>
            </a:r>
          </a:p>
          <a:p>
            <a:pPr marL="0" indent="0">
              <a:buNone/>
            </a:pPr>
            <a:r>
              <a:rPr lang="en-US" b="1" u="sng" dirty="0"/>
              <a:t>Deliverables</a:t>
            </a:r>
          </a:p>
          <a:p>
            <a:r>
              <a:rPr lang="en-US" dirty="0"/>
              <a:t>GitHub</a:t>
            </a:r>
          </a:p>
        </p:txBody>
      </p:sp>
    </p:spTree>
    <p:extLst>
      <p:ext uri="{BB962C8B-B14F-4D97-AF65-F5344CB8AC3E}">
        <p14:creationId xmlns:p14="http://schemas.microsoft.com/office/powerpoint/2010/main" val="54066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7D46-E73D-C11F-A21D-A78EAECCB93A}"/>
              </a:ext>
            </a:extLst>
          </p:cNvPr>
          <p:cNvSpPr>
            <a:spLocks noGrp="1"/>
          </p:cNvSpPr>
          <p:nvPr>
            <p:ph type="title"/>
          </p:nvPr>
        </p:nvSpPr>
        <p:spPr/>
        <p:txBody>
          <a:bodyPr>
            <a:normAutofit fontScale="90000"/>
          </a:bodyPr>
          <a:lstStyle/>
          <a:p>
            <a:r>
              <a:rPr lang="en-US" dirty="0"/>
              <a:t>Project Overview: Predictive Churn Analysis Web App for Telco Customers</a:t>
            </a:r>
            <a:br>
              <a:rPr lang="en-US" dirty="0"/>
            </a:br>
            <a:endParaRPr lang="en-US" dirty="0"/>
          </a:p>
        </p:txBody>
      </p:sp>
      <p:sp>
        <p:nvSpPr>
          <p:cNvPr id="3" name="Content Placeholder 2">
            <a:extLst>
              <a:ext uri="{FF2B5EF4-FFF2-40B4-BE49-F238E27FC236}">
                <a16:creationId xmlns:a16="http://schemas.microsoft.com/office/drawing/2014/main" id="{2E2EAD77-87F0-AD94-0BA9-CCBC6D938243}"/>
              </a:ext>
            </a:extLst>
          </p:cNvPr>
          <p:cNvSpPr>
            <a:spLocks noGrp="1"/>
          </p:cNvSpPr>
          <p:nvPr>
            <p:ph idx="1"/>
          </p:nvPr>
        </p:nvSpPr>
        <p:spPr/>
        <p:txBody>
          <a:bodyPr>
            <a:normAutofit fontScale="62500" lnSpcReduction="20000"/>
          </a:bodyPr>
          <a:lstStyle/>
          <a:p>
            <a:pPr algn="l"/>
            <a:r>
              <a:rPr lang="en-US" b="1" i="0" dirty="0">
                <a:solidFill>
                  <a:srgbClr val="374151"/>
                </a:solidFill>
                <a:effectLst/>
                <a:latin typeface="Söhne"/>
              </a:rPr>
              <a:t>Techniques and Models:</a:t>
            </a:r>
            <a:r>
              <a:rPr lang="en-US" b="0" i="0" dirty="0">
                <a:solidFill>
                  <a:srgbClr val="374151"/>
                </a:solidFill>
                <a:effectLst/>
                <a:latin typeface="Söhne"/>
              </a:rPr>
              <a:t> The project utilizes machine learning techniques for predictive churn analysis. Several classification models, including k Nearest Neighbor, Support Vector Machines, Random Forest, and Gradient Boosting, were experimented with. Hyperparameter tuning was performed to enhance model performance.</a:t>
            </a:r>
          </a:p>
          <a:p>
            <a:pPr algn="l"/>
            <a:r>
              <a:rPr lang="en-US" b="1" i="0" dirty="0">
                <a:solidFill>
                  <a:srgbClr val="374151"/>
                </a:solidFill>
                <a:effectLst/>
                <a:latin typeface="Söhne"/>
              </a:rPr>
              <a:t>Data Source:</a:t>
            </a:r>
            <a:r>
              <a:rPr lang="en-US" b="0" i="0" dirty="0">
                <a:solidFill>
                  <a:srgbClr val="374151"/>
                </a:solidFill>
                <a:effectLst/>
                <a:latin typeface="Söhne"/>
              </a:rPr>
              <a:t> The data on Telco customer behavior, including usage patterns, contract details, and customer support interactions, was collected from Kaggle databases. The dataset was carefully curated to include labeled information indicating whether a customer churned or not.</a:t>
            </a:r>
          </a:p>
          <a:p>
            <a:pPr algn="l"/>
            <a:r>
              <a:rPr lang="en-US" b="1" i="0" dirty="0">
                <a:solidFill>
                  <a:srgbClr val="374151"/>
                </a:solidFill>
                <a:effectLst/>
                <a:latin typeface="Söhne"/>
              </a:rPr>
              <a:t>Data Analysis:</a:t>
            </a:r>
            <a:r>
              <a:rPr lang="en-US" b="0" i="0" dirty="0">
                <a:solidFill>
                  <a:srgbClr val="374151"/>
                </a:solidFill>
                <a:effectLst/>
                <a:latin typeface="Söhne"/>
              </a:rPr>
              <a:t> Data preprocessing involved handling encoding categorical variables. Exploratory data analysis was conducted to identify patterns and correlations between features. </a:t>
            </a:r>
          </a:p>
          <a:p>
            <a:pPr algn="l"/>
            <a:r>
              <a:rPr lang="en-US" b="1" i="0" dirty="0">
                <a:solidFill>
                  <a:srgbClr val="374151"/>
                </a:solidFill>
                <a:effectLst/>
                <a:latin typeface="Söhne"/>
              </a:rPr>
              <a:t>Model Creation:</a:t>
            </a:r>
            <a:r>
              <a:rPr lang="en-US" b="0" i="0" dirty="0">
                <a:solidFill>
                  <a:srgbClr val="374151"/>
                </a:solidFill>
                <a:effectLst/>
                <a:latin typeface="Söhne"/>
              </a:rPr>
              <a:t> The selected machine learning models were trained simply. Rigorous model evaluation was performed using metrics such as accuracy and especially F1 score, which is important to that case since it was an unbalanced dataset. </a:t>
            </a:r>
            <a:r>
              <a:rPr lang="en-US" dirty="0">
                <a:solidFill>
                  <a:srgbClr val="374151"/>
                </a:solidFill>
                <a:latin typeface="Söhne"/>
              </a:rPr>
              <a:t>A</a:t>
            </a:r>
            <a:r>
              <a:rPr lang="en-US" b="0" i="0" dirty="0">
                <a:solidFill>
                  <a:srgbClr val="374151"/>
                </a:solidFill>
                <a:effectLst/>
                <a:latin typeface="Söhne"/>
              </a:rPr>
              <a:t> model with higher accuracy was fine-tuned through hyperparameter optimization to achieve optimal performance. </a:t>
            </a:r>
          </a:p>
          <a:p>
            <a:pPr algn="l"/>
            <a:r>
              <a:rPr lang="en-US" b="1" i="0" dirty="0">
                <a:solidFill>
                  <a:srgbClr val="374151"/>
                </a:solidFill>
                <a:effectLst/>
                <a:latin typeface="Söhne"/>
              </a:rPr>
              <a:t>Web App Development:</a:t>
            </a:r>
            <a:r>
              <a:rPr lang="en-US" b="0" i="0" dirty="0">
                <a:solidFill>
                  <a:srgbClr val="374151"/>
                </a:solidFill>
                <a:effectLst/>
                <a:latin typeface="Söhne"/>
              </a:rPr>
              <a:t> The web app was developed using </a:t>
            </a:r>
            <a:r>
              <a:rPr lang="en-US" b="0" i="0" dirty="0" err="1">
                <a:solidFill>
                  <a:srgbClr val="374151"/>
                </a:solidFill>
                <a:effectLst/>
                <a:latin typeface="Söhne"/>
              </a:rPr>
              <a:t>Streamlit</a:t>
            </a:r>
            <a:r>
              <a:rPr lang="en-US" b="0" i="0" dirty="0">
                <a:solidFill>
                  <a:srgbClr val="374151"/>
                </a:solidFill>
                <a:effectLst/>
                <a:latin typeface="Söhne"/>
              </a:rPr>
              <a:t>. The interface allows users to input relevant information for churn prediction. The deployed model processes these inputs and provides predictions. </a:t>
            </a:r>
          </a:p>
          <a:p>
            <a:pPr algn="l"/>
            <a:r>
              <a:rPr lang="en-US" b="1" i="0" dirty="0">
                <a:solidFill>
                  <a:srgbClr val="374151"/>
                </a:solidFill>
                <a:effectLst/>
                <a:latin typeface="Söhne"/>
              </a:rPr>
              <a:t>Monitoring and Maintenance:</a:t>
            </a:r>
            <a:r>
              <a:rPr lang="en-US" b="0" i="0" dirty="0">
                <a:solidFill>
                  <a:srgbClr val="374151"/>
                </a:solidFill>
                <a:effectLst/>
                <a:latin typeface="Söhne"/>
              </a:rPr>
              <a:t> To ensure continued accuracy, the model should regularly be updated with new data. However, this </a:t>
            </a:r>
            <a:r>
              <a:rPr lang="en-US" dirty="0">
                <a:solidFill>
                  <a:srgbClr val="374151"/>
                </a:solidFill>
                <a:latin typeface="Söhne"/>
              </a:rPr>
              <a:t>was not performed </a:t>
            </a:r>
            <a:r>
              <a:rPr lang="en-US" b="0" i="0" dirty="0">
                <a:solidFill>
                  <a:srgbClr val="374151"/>
                </a:solidFill>
                <a:effectLst/>
                <a:latin typeface="Söhne"/>
              </a:rPr>
              <a:t>here. </a:t>
            </a:r>
          </a:p>
          <a:p>
            <a:pPr algn="l"/>
            <a:r>
              <a:rPr lang="en-US" b="1" i="0" dirty="0">
                <a:solidFill>
                  <a:srgbClr val="374151"/>
                </a:solidFill>
                <a:effectLst/>
                <a:latin typeface="Söhne"/>
              </a:rPr>
              <a:t>Ethical Considerations:</a:t>
            </a:r>
            <a:r>
              <a:rPr lang="en-US" b="0" i="0" dirty="0">
                <a:solidFill>
                  <a:srgbClr val="374151"/>
                </a:solidFill>
                <a:effectLst/>
                <a:latin typeface="Söhne"/>
              </a:rPr>
              <a:t> Throughout the project, ethical considerations, data privacy regulations, and fairness in model predictions were prioritized to ensure responsible and unbiased usage of predictive analytics in the Telco industry.</a:t>
            </a:r>
          </a:p>
          <a:p>
            <a:endParaRPr lang="en-US" dirty="0"/>
          </a:p>
        </p:txBody>
      </p:sp>
    </p:spTree>
    <p:extLst>
      <p:ext uri="{BB962C8B-B14F-4D97-AF65-F5344CB8AC3E}">
        <p14:creationId xmlns:p14="http://schemas.microsoft.com/office/powerpoint/2010/main" val="145741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0478-D6B1-F86B-0616-D0B1804BB85C}"/>
              </a:ext>
            </a:extLst>
          </p:cNvPr>
          <p:cNvSpPr>
            <a:spLocks noGrp="1"/>
          </p:cNvSpPr>
          <p:nvPr>
            <p:ph type="title"/>
          </p:nvPr>
        </p:nvSpPr>
        <p:spPr/>
        <p:txBody>
          <a:bodyPr/>
          <a:lstStyle/>
          <a:p>
            <a:r>
              <a:rPr lang="en-US" dirty="0"/>
              <a:t>Running the capstone.py by using VS Code</a:t>
            </a:r>
          </a:p>
        </p:txBody>
      </p:sp>
      <p:pic>
        <p:nvPicPr>
          <p:cNvPr id="5" name="Content Placeholder 4">
            <a:extLst>
              <a:ext uri="{FF2B5EF4-FFF2-40B4-BE49-F238E27FC236}">
                <a16:creationId xmlns:a16="http://schemas.microsoft.com/office/drawing/2014/main" id="{D78B0DA4-5731-525A-A9E3-20DBC2092372}"/>
              </a:ext>
            </a:extLst>
          </p:cNvPr>
          <p:cNvPicPr>
            <a:picLocks noGrp="1" noChangeAspect="1"/>
          </p:cNvPicPr>
          <p:nvPr>
            <p:ph idx="1"/>
          </p:nvPr>
        </p:nvPicPr>
        <p:blipFill>
          <a:blip r:embed="rId2"/>
          <a:stretch>
            <a:fillRect/>
          </a:stretch>
        </p:blipFill>
        <p:spPr>
          <a:xfrm>
            <a:off x="2491273" y="2000672"/>
            <a:ext cx="7085850" cy="3985791"/>
          </a:xfrm>
        </p:spPr>
      </p:pic>
    </p:spTree>
    <p:extLst>
      <p:ext uri="{BB962C8B-B14F-4D97-AF65-F5344CB8AC3E}">
        <p14:creationId xmlns:p14="http://schemas.microsoft.com/office/powerpoint/2010/main" val="266661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B129-E375-751F-09C9-A2CD6C5E0CD3}"/>
              </a:ext>
            </a:extLst>
          </p:cNvPr>
          <p:cNvSpPr>
            <a:spLocks noGrp="1"/>
          </p:cNvSpPr>
          <p:nvPr>
            <p:ph type="title"/>
          </p:nvPr>
        </p:nvSpPr>
        <p:spPr/>
        <p:txBody>
          <a:bodyPr/>
          <a:lstStyle/>
          <a:p>
            <a:r>
              <a:rPr lang="en-US" dirty="0"/>
              <a:t>General overview of the web app (1)</a:t>
            </a:r>
          </a:p>
        </p:txBody>
      </p:sp>
      <p:pic>
        <p:nvPicPr>
          <p:cNvPr id="5" name="Content Placeholder 4">
            <a:extLst>
              <a:ext uri="{FF2B5EF4-FFF2-40B4-BE49-F238E27FC236}">
                <a16:creationId xmlns:a16="http://schemas.microsoft.com/office/drawing/2014/main" id="{63B4BF6E-CD93-711B-7309-2D4F59D8B980}"/>
              </a:ext>
            </a:extLst>
          </p:cNvPr>
          <p:cNvPicPr>
            <a:picLocks noGrp="1" noChangeAspect="1"/>
          </p:cNvPicPr>
          <p:nvPr>
            <p:ph idx="1"/>
          </p:nvPr>
        </p:nvPicPr>
        <p:blipFill>
          <a:blip r:embed="rId2"/>
          <a:stretch>
            <a:fillRect/>
          </a:stretch>
        </p:blipFill>
        <p:spPr>
          <a:xfrm>
            <a:off x="1944710" y="2076450"/>
            <a:ext cx="8313692" cy="3910013"/>
          </a:xfrm>
        </p:spPr>
      </p:pic>
      <p:sp>
        <p:nvSpPr>
          <p:cNvPr id="6" name="Rectangle 5">
            <a:extLst>
              <a:ext uri="{FF2B5EF4-FFF2-40B4-BE49-F238E27FC236}">
                <a16:creationId xmlns:a16="http://schemas.microsoft.com/office/drawing/2014/main" id="{EE6F7E26-C247-21DF-1A7A-840DA2B89E1C}"/>
              </a:ext>
            </a:extLst>
          </p:cNvPr>
          <p:cNvSpPr/>
          <p:nvPr/>
        </p:nvSpPr>
        <p:spPr>
          <a:xfrm>
            <a:off x="1932972" y="2384386"/>
            <a:ext cx="1018572" cy="856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96A33A2-232D-271B-DAA7-6B3B7AB9E385}"/>
              </a:ext>
            </a:extLst>
          </p:cNvPr>
          <p:cNvCxnSpPr>
            <a:cxnSpLocks/>
            <a:stCxn id="6" idx="1"/>
          </p:cNvCxnSpPr>
          <p:nvPr/>
        </p:nvCxnSpPr>
        <p:spPr>
          <a:xfrm flipH="1">
            <a:off x="1006997" y="2812649"/>
            <a:ext cx="925975" cy="61635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561C694-4915-B0D3-03AC-A5D3B171A524}"/>
              </a:ext>
            </a:extLst>
          </p:cNvPr>
          <p:cNvSpPr txBox="1"/>
          <p:nvPr/>
        </p:nvSpPr>
        <p:spPr>
          <a:xfrm>
            <a:off x="4342" y="3432423"/>
            <a:ext cx="2599962" cy="1200329"/>
          </a:xfrm>
          <a:prstGeom prst="rect">
            <a:avLst/>
          </a:prstGeom>
          <a:noFill/>
        </p:spPr>
        <p:txBody>
          <a:bodyPr wrap="square">
            <a:spAutoFit/>
          </a:bodyPr>
          <a:lstStyle/>
          <a:p>
            <a:r>
              <a:rPr lang="en-US" dirty="0"/>
              <a:t>The interactive sidebar allows you to see the related graphs and prediction page</a:t>
            </a:r>
          </a:p>
        </p:txBody>
      </p:sp>
    </p:spTree>
    <p:extLst>
      <p:ext uri="{BB962C8B-B14F-4D97-AF65-F5344CB8AC3E}">
        <p14:creationId xmlns:p14="http://schemas.microsoft.com/office/powerpoint/2010/main" val="416328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DC8D01D-D779-CBD6-AE92-C7F2633EB8E9}"/>
              </a:ext>
            </a:extLst>
          </p:cNvPr>
          <p:cNvPicPr>
            <a:picLocks noGrp="1" noChangeAspect="1"/>
          </p:cNvPicPr>
          <p:nvPr>
            <p:ph idx="1"/>
          </p:nvPr>
        </p:nvPicPr>
        <p:blipFill>
          <a:blip r:embed="rId2"/>
          <a:stretch>
            <a:fillRect/>
          </a:stretch>
        </p:blipFill>
        <p:spPr>
          <a:xfrm>
            <a:off x="2002769" y="2076450"/>
            <a:ext cx="8197574" cy="3910013"/>
          </a:xfrm>
        </p:spPr>
      </p:pic>
      <p:sp>
        <p:nvSpPr>
          <p:cNvPr id="2" name="Title 1">
            <a:extLst>
              <a:ext uri="{FF2B5EF4-FFF2-40B4-BE49-F238E27FC236}">
                <a16:creationId xmlns:a16="http://schemas.microsoft.com/office/drawing/2014/main" id="{AB6CB129-E375-751F-09C9-A2CD6C5E0CD3}"/>
              </a:ext>
            </a:extLst>
          </p:cNvPr>
          <p:cNvSpPr>
            <a:spLocks noGrp="1"/>
          </p:cNvSpPr>
          <p:nvPr>
            <p:ph type="title"/>
          </p:nvPr>
        </p:nvSpPr>
        <p:spPr/>
        <p:txBody>
          <a:bodyPr/>
          <a:lstStyle/>
          <a:p>
            <a:r>
              <a:rPr lang="en-US" dirty="0"/>
              <a:t>General overview of the web app (2)</a:t>
            </a:r>
          </a:p>
        </p:txBody>
      </p:sp>
      <p:sp>
        <p:nvSpPr>
          <p:cNvPr id="6" name="Rectangle 5">
            <a:extLst>
              <a:ext uri="{FF2B5EF4-FFF2-40B4-BE49-F238E27FC236}">
                <a16:creationId xmlns:a16="http://schemas.microsoft.com/office/drawing/2014/main" id="{EE6F7E26-C247-21DF-1A7A-840DA2B89E1C}"/>
              </a:ext>
            </a:extLst>
          </p:cNvPr>
          <p:cNvSpPr/>
          <p:nvPr/>
        </p:nvSpPr>
        <p:spPr>
          <a:xfrm>
            <a:off x="1932972" y="2384386"/>
            <a:ext cx="1018572" cy="856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96A33A2-232D-271B-DAA7-6B3B7AB9E385}"/>
              </a:ext>
            </a:extLst>
          </p:cNvPr>
          <p:cNvCxnSpPr>
            <a:cxnSpLocks/>
            <a:stCxn id="6" idx="1"/>
          </p:cNvCxnSpPr>
          <p:nvPr/>
        </p:nvCxnSpPr>
        <p:spPr>
          <a:xfrm flipH="1">
            <a:off x="1006997" y="2812649"/>
            <a:ext cx="925975" cy="61635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561C694-4915-B0D3-03AC-A5D3B171A524}"/>
              </a:ext>
            </a:extLst>
          </p:cNvPr>
          <p:cNvSpPr txBox="1"/>
          <p:nvPr/>
        </p:nvSpPr>
        <p:spPr>
          <a:xfrm>
            <a:off x="4342" y="3432423"/>
            <a:ext cx="2599962" cy="646331"/>
          </a:xfrm>
          <a:prstGeom prst="rect">
            <a:avLst/>
          </a:prstGeom>
          <a:noFill/>
        </p:spPr>
        <p:txBody>
          <a:bodyPr wrap="square">
            <a:spAutoFit/>
          </a:bodyPr>
          <a:lstStyle/>
          <a:p>
            <a:r>
              <a:rPr lang="en-US" dirty="0"/>
              <a:t>An example for prediction page</a:t>
            </a:r>
          </a:p>
        </p:txBody>
      </p:sp>
      <p:sp>
        <p:nvSpPr>
          <p:cNvPr id="13" name="TextBox 12">
            <a:extLst>
              <a:ext uri="{FF2B5EF4-FFF2-40B4-BE49-F238E27FC236}">
                <a16:creationId xmlns:a16="http://schemas.microsoft.com/office/drawing/2014/main" id="{6A3D361A-36E4-94DF-0535-B3DDACE8A6EB}"/>
              </a:ext>
            </a:extLst>
          </p:cNvPr>
          <p:cNvSpPr txBox="1"/>
          <p:nvPr/>
        </p:nvSpPr>
        <p:spPr>
          <a:xfrm>
            <a:off x="0" y="6289523"/>
            <a:ext cx="12192000" cy="646331"/>
          </a:xfrm>
          <a:prstGeom prst="rect">
            <a:avLst/>
          </a:prstGeom>
          <a:noFill/>
        </p:spPr>
        <p:txBody>
          <a:bodyPr wrap="square">
            <a:spAutoFit/>
          </a:bodyPr>
          <a:lstStyle/>
          <a:p>
            <a:r>
              <a:rPr lang="en-US" dirty="0"/>
              <a:t>If a customer is older and has only a month-to-month contract, the prediction result shows the customer is more likely to churn. In this case, the business department can find a solution to play with the other features. </a:t>
            </a:r>
          </a:p>
        </p:txBody>
      </p:sp>
    </p:spTree>
    <p:extLst>
      <p:ext uri="{BB962C8B-B14F-4D97-AF65-F5344CB8AC3E}">
        <p14:creationId xmlns:p14="http://schemas.microsoft.com/office/powerpoint/2010/main" val="3797270880"/>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50</TotalTime>
  <Words>499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Batang</vt:lpstr>
      <vt:lpstr>Arial</vt:lpstr>
      <vt:lpstr>Avenir Next LT Pro Light</vt:lpstr>
      <vt:lpstr>Söhne</vt:lpstr>
      <vt:lpstr>AlignmentVTI</vt:lpstr>
      <vt:lpstr>Developing a Predictive Churn Analysis Web App for Telco Customers</vt:lpstr>
      <vt:lpstr>General Information</vt:lpstr>
      <vt:lpstr>Project Overview: Predictive Churn Analysis Web App for Telco Customers </vt:lpstr>
      <vt:lpstr>Running the capstone.py by using VS Code</vt:lpstr>
      <vt:lpstr>General overview of the web app (1)</vt:lpstr>
      <vt:lpstr>General overview of the web app (2)</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Predictive Churn Analysis Web App for Telco Customers</dc:title>
  <dc:creator>Erdem Sennik</dc:creator>
  <cp:lastModifiedBy>Erdem Sennik</cp:lastModifiedBy>
  <cp:revision>2</cp:revision>
  <dcterms:created xsi:type="dcterms:W3CDTF">2024-01-15T19:43:43Z</dcterms:created>
  <dcterms:modified xsi:type="dcterms:W3CDTF">2024-01-15T20:35:53Z</dcterms:modified>
</cp:coreProperties>
</file>