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media/image-1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200" b="0" i="0" u="none" strike="noStrike">
                <a:solidFill>
                  <a:srgbClr val="000000"/>
                </a:solidFill>
                <a:latin typeface="Arial"/>
              </a:rPr>
              <a:t>Missing Values per Feature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Missing Count</c:v>
                </c:pt>
              </c:strCache>
            </c:strRef>
          </c:tx>
          <c:spPr>
            <a:solidFill>
              <a:srgbClr val="6384B3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Age</c:v>
                  </c:pt>
                  <c:pt idx="1">
                    <c:v>Cabin</c:v>
                  </c:pt>
                  <c:pt idx="2">
                    <c:v>Embarked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177</c:v>
                </c:pt>
                <c:pt idx="1">
                  <c:v>687</c:v>
                </c:pt>
                <c:pt idx="2">
                  <c:v>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Feature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# of missing values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200" b="0" i="0" u="none" strike="noStrike">
                <a:solidFill>
                  <a:srgbClr val="000000"/>
                </a:solidFill>
                <a:latin typeface="Arial"/>
              </a:rPr>
              <a:t>Model Comparison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6384B3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LogReg</c:v>
                  </c:pt>
                  <c:pt idx="1">
                    <c:v>KNN</c:v>
                  </c:pt>
                  <c:pt idx="2">
                    <c:v>SVM</c:v>
                  </c:pt>
                  <c:pt idx="3">
                    <c:v>RandomForest</c:v>
                  </c:pt>
                  <c:pt idx="4">
                    <c:v>XGBoost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0.79</c:v>
                </c:pt>
                <c:pt idx="1">
                  <c:v>0.76</c:v>
                </c:pt>
                <c:pt idx="2">
                  <c:v>0.82</c:v>
                </c:pt>
                <c:pt idx="3">
                  <c:v>0.84</c:v>
                </c:pt>
                <c:pt idx="4">
                  <c:v>0.86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Model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0.9"/>
          <c:min val="0.7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Validation Accuracy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05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200" b="0" i="0" u="none" strike="noStrike">
                <a:solidFill>
                  <a:srgbClr val="000000"/>
                </a:solidFill>
                <a:latin typeface="Arial"/>
              </a:rPr>
              <a:t>Family Size vs Survival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Survival Rate</c:v>
                </c:pt>
              </c:strCache>
            </c:strRef>
          </c:tx>
          <c:spPr>
            <a:solidFill>
              <a:srgbClr val="6384B3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Large (5+)</c:v>
                  </c:pt>
                  <c:pt idx="1">
                    <c:v>Alone (1)</c:v>
                  </c:pt>
                  <c:pt idx="2">
                    <c:v>Small (2-4)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0.16</c:v>
                </c:pt>
                <c:pt idx="1">
                  <c:v>0.3</c:v>
                </c:pt>
                <c:pt idx="2">
                  <c:v>0.58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Family Size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0.8"/>
          <c:min val="0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Survival Rate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-2-1.png"/><Relationship Id="rId3" Type="http://schemas.openxmlformats.org/officeDocument/2006/relationships/hyperlink" Target="https://ttsteiger.github.io/projects/titanic_report.html#:~:text=Variable%20Definition%20Key%20PassengerID%20Unique,Queenstown%2C%20S%20%3D%20Southampton" TargetMode="External"/><Relationship Id="rId4" Type="http://schemas.openxmlformats.org/officeDocument/2006/relationships/hyperlink" Target="https://ttsteiger.github.io/projects/titanic_report.html#:~:text=The%20size%20of%20the%20data,object" TargetMode="External"/><Relationship Id="rId5" Type="http://schemas.openxmlformats.org/officeDocument/2006/relationships/hyperlink" Target="https://ttsteiger.github.io/projects/titanic_report.html#:~:text=The%20print,information%20about%20the%20data%20set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hyperlink" Target="https://ttsteiger.github.io/projects/titanic_report.html#:~:text=Dropping%20columns%C2%B6" TargetMode="External"/><Relationship Id="rId2" Type="http://schemas.openxmlformats.org/officeDocument/2006/relationships/hyperlink" Target="https://ttsteiger.github.io/projects/titanic_report.html#:~:text=The%20embarked%20column%20misses%20only,Southampton" TargetMode="External"/><Relationship Id="rId3" Type="http://schemas.openxmlformats.org/officeDocument/2006/relationships/hyperlink" Target="https://ttsteiger.github.io/projects/titanic_report.html#:~:text=In%C2%A0" TargetMode="External"/><Relationship Id="rId4" Type="http://schemas.openxmlformats.org/officeDocument/2006/relationships/hyperlink" Target="https://ttsteiger.github.io/projects/titanic_report.html#:~:text=By%20conmbining%20the%20number%20of,column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hyperlink" Target="https://rstudio-pubs-static.s3.amazonaws.com/283573_1f1ff241609d4e778fb3d3d0d17e6008.html#:~:text=One%20of%20the%20reasons%20that,class" TargetMode="External"/><Relationship Id="rId3" Type="http://schemas.openxmlformats.org/officeDocument/2006/relationships/hyperlink" Target="https://rstudio-pubs-static.s3.amazonaws.com/283573_1f1ff241609d4e778fb3d3d0d17e6008.html#:~:text=Our%20first%20plot%20shows%20that,chance%20of%20survival" TargetMode="External"/><Relationship Id="rId4" Type="http://schemas.openxmlformats.org/officeDocument/2006/relationships/hyperlink" Target="https://rstudio-pubs-static.s3.amazonaws.com/283573_1f1ff241609d4e778fb3d3d0d17e6008.html#:~:text=This%20plot%20has%203%20categories,than%20those%20in%20the%20others" TargetMode="External"/><Relationship Id="rId5" Type="http://schemas.openxmlformats.org/officeDocument/2006/relationships/hyperlink" Target="https://rstudio-pubs-static.s3.amazonaws.com/283573_1f1ff241609d4e778fb3d3d0d17e6008.html#:~:text=A%20family%20of%204%20has,least%20survival%20rate%20at%2016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https://ttsteiger.github.io/projects/titanic_report.html#:~:text=Variable%20Definition%20Key%20PassengerID%20Unique,Queenstown%2C%20S%20%3D%20Southampton" TargetMode="External"/><Relationship Id="rId2" Type="http://schemas.openxmlformats.org/officeDocument/2006/relationships/hyperlink" Target="https://rstudio-pubs-static.s3.amazonaws.com/283573_1f1ff241609d4e778fb3d3d0d17e6008.html#:~:text=One%20of%20the%20reasons%20that,class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titanic_ship.jpg">    </p:cNvPr>
          <p:cNvPicPr>
            <a:picLocks noChangeAspect="1"/>
          </p:cNvPicPr>
          <p:nvPr/>
        </p:nvPicPr>
        <p:blipFill>
          <a:blip r:embed="rId1"/>
          <a:srcRect l="18625" r="18625" t="0" b="0"/>
          <a:stretch/>
        </p:blipFill>
        <p:spPr>
          <a:xfrm>
            <a:off x="4754880" y="0"/>
            <a:ext cx="438912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" y="1828800"/>
            <a:ext cx="4572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30A18"/>
                </a:solidFill>
              </a:rPr>
              <a:t>Titanic Survival Prediction
</a:t>
            </a:r>
            <a:pPr algn="l"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Exploratory Data Analysis &amp; Machine Learning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365760" y="45034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27 July 2025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Dataset Overview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097280"/>
            <a:ext cx="5029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891 passengers, 12 features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Categorical: Sex, Embarked, Cabin, Ticket, Name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Numerical: Pclass, Age, SibSp, ParCh, Fare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Target: Survived (0 = no, 1 = yes)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365760" y="3108960"/>
          <a:ext cx="5029200" cy="16459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pic>
        <p:nvPicPr>
          <p:cNvPr id="5" name="Image 0" descr="/home/oai/share/cached_assets_used/abstract_m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676400"/>
            <a:ext cx="3200400" cy="2133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3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4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5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Preprocessing Pipeline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548640" y="2674620"/>
            <a:ext cx="8046720" cy="0"/>
          </a:xfrm>
          <a:prstGeom prst="line">
            <a:avLst/>
          </a:prstGeom>
          <a:noFill/>
          <a:ln w="19050">
            <a:solidFill>
              <a:srgbClr val="B0BEC5"/>
            </a:solidFill>
            <a:prstDash val="solid"/>
          </a:ln>
        </p:spPr>
        <p:txBody>
          <a:bodyPr/>
          <a:p/>
        </p:txBody>
      </p:sp>
      <p:sp>
        <p:nvSpPr>
          <p:cNvPr id="4" name="Shape 2"/>
          <p:cNvSpPr/>
          <p:nvPr/>
        </p:nvSpPr>
        <p:spPr>
          <a:xfrm>
            <a:off x="434340" y="2560320"/>
            <a:ext cx="228600" cy="228600"/>
          </a:xfrm>
          <a:prstGeom prst="ellipse">
            <a:avLst/>
          </a:prstGeom>
          <a:solidFill>
            <a:srgbClr val="6384B3"/>
          </a:solidFill>
          <a:ln w="12700">
            <a:solidFill>
              <a:srgbClr val="6384B3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-114300" y="2834640"/>
            <a:ext cx="16459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30A18"/>
                </a:solidFill>
              </a:rPr>
              <a:t>Load &amp; Inspect Data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2043684" y="2560320"/>
            <a:ext cx="228600" cy="228600"/>
          </a:xfrm>
          <a:prstGeom prst="ellipse">
            <a:avLst/>
          </a:prstGeom>
          <a:solidFill>
            <a:srgbClr val="6384B3"/>
          </a:solidFill>
          <a:ln w="12700">
            <a:solidFill>
              <a:srgbClr val="6384B3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1495044" y="2834640"/>
            <a:ext cx="16459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30A18"/>
                </a:solidFill>
              </a:rPr>
              <a:t>Combine Train &amp; Test</a:t>
            </a:r>
            <a:endParaRPr lang="en-US" sz="1100" dirty="0"/>
          </a:p>
        </p:txBody>
      </p:sp>
      <p:sp>
        <p:nvSpPr>
          <p:cNvPr id="8" name="Shape 6"/>
          <p:cNvSpPr/>
          <p:nvPr/>
        </p:nvSpPr>
        <p:spPr>
          <a:xfrm>
            <a:off x="3653028" y="2560320"/>
            <a:ext cx="228600" cy="228600"/>
          </a:xfrm>
          <a:prstGeom prst="ellipse">
            <a:avLst/>
          </a:prstGeom>
          <a:solidFill>
            <a:srgbClr val="6384B3"/>
          </a:solidFill>
          <a:ln w="12700">
            <a:solidFill>
              <a:srgbClr val="6384B3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3104388" y="2834640"/>
            <a:ext cx="16459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30A18"/>
                </a:solidFill>
              </a:rPr>
              <a:t>Encode Categories</a:t>
            </a:r>
            <a:endParaRPr lang="en-US" sz="1100" dirty="0"/>
          </a:p>
        </p:txBody>
      </p:sp>
      <p:sp>
        <p:nvSpPr>
          <p:cNvPr id="10" name="Shape 8"/>
          <p:cNvSpPr/>
          <p:nvPr/>
        </p:nvSpPr>
        <p:spPr>
          <a:xfrm>
            <a:off x="5262372" y="2560320"/>
            <a:ext cx="228600" cy="228600"/>
          </a:xfrm>
          <a:prstGeom prst="ellipse">
            <a:avLst/>
          </a:prstGeom>
          <a:solidFill>
            <a:srgbClr val="6384B3"/>
          </a:solidFill>
          <a:ln w="12700">
            <a:solidFill>
              <a:srgbClr val="6384B3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4713732" y="2834640"/>
            <a:ext cx="16459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30A18"/>
                </a:solidFill>
              </a:rPr>
              <a:t>Impute Ages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6871716" y="2560320"/>
            <a:ext cx="228600" cy="228600"/>
          </a:xfrm>
          <a:prstGeom prst="ellipse">
            <a:avLst/>
          </a:prstGeom>
          <a:solidFill>
            <a:srgbClr val="6384B3"/>
          </a:solidFill>
          <a:ln w="12700">
            <a:solidFill>
              <a:srgbClr val="6384B3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6323076" y="2834640"/>
            <a:ext cx="16459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30A18"/>
                </a:solidFill>
              </a:rPr>
              <a:t>Clean &amp; Drop Columns</a:t>
            </a:r>
            <a:endParaRPr lang="en-US" sz="1100" dirty="0"/>
          </a:p>
        </p:txBody>
      </p:sp>
      <p:sp>
        <p:nvSpPr>
          <p:cNvPr id="14" name="Shape 12"/>
          <p:cNvSpPr/>
          <p:nvPr/>
        </p:nvSpPr>
        <p:spPr>
          <a:xfrm>
            <a:off x="8481060" y="2560320"/>
            <a:ext cx="228600" cy="228600"/>
          </a:xfrm>
          <a:prstGeom prst="ellipse">
            <a:avLst/>
          </a:prstGeom>
          <a:solidFill>
            <a:srgbClr val="6384B3"/>
          </a:solidFill>
          <a:ln w="12700">
            <a:solidFill>
              <a:srgbClr val="6384B3"/>
            </a:solidFill>
            <a:prstDash val="solid"/>
          </a:ln>
        </p:spPr>
        <p:txBody>
          <a:bodyPr/>
          <a:p/>
        </p:txBody>
      </p:sp>
      <p:sp>
        <p:nvSpPr>
          <p:cNvPr id="15" name="Text 13"/>
          <p:cNvSpPr/>
          <p:nvPr/>
        </p:nvSpPr>
        <p:spPr>
          <a:xfrm>
            <a:off x="7932420" y="2834640"/>
            <a:ext cx="16459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030A18"/>
                </a:solidFill>
              </a:rPr>
              <a:t>Feature Eng.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365760" y="3657600"/>
            <a:ext cx="822960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Key operations: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Unified imputation of missing ages using KNN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Label encoding of Sex &amp; Embarked categories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Dropping low-signal columns (Cabin, Name, Ticket)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Engineering FamilySize and IsAlone features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1"/>
              </a:rPr>
              <a:t>[4]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2"/>
              </a:rPr>
              <a:t>[5]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3"/>
              </a:rPr>
              <a:t>[6]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4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Training &amp; Evaluation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097280"/>
            <a:ext cx="438912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Algorithms evaluated: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Logistic Regression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K-Nearest Neighbours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Support Vector Machine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Random Forest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XGBoost (tuned)</a:t>
            </a:r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800" i="1" dirty="0">
                <a:solidFill>
                  <a:srgbClr val="555555"/>
                </a:solidFill>
              </a:rPr>
              <a:t>Hyperparameter tuning performed for XGBoost via grid search.</a:t>
            </a:r>
            <a:endParaRPr lang="en-US" sz="16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120640" y="1280160"/>
          <a:ext cx="3657600" cy="31089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365760" y="438912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Best Model: </a:t>
            </a:r>
            <a:endParaRPr lang="en-US" sz="16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Tuned XGBoost achieved the highest validation accuracy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280160"/>
            <a:ext cx="475488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Women, children and the upper class were far more likely to survive
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Female passengers: 74% survival vs. males: 19%
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1st class travellers enjoyed the highest survival odds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303520" y="1463040"/>
          <a:ext cx="3474720" cy="25603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2"/>
              </a:rPr>
              <a:t>[8]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3"/>
              </a:rPr>
              <a:t>[9]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4"/>
              </a:rPr>
              <a:t>[10]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5"/>
              </a:rPr>
              <a:t>[11]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&amp; Next Steps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280160"/>
            <a:ext cx="850392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Data preprocessing matters: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Proper imputation, encoding and feature engineering improved model performance
</a:t>
            </a:r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Model selection: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Among several classifiers, tuned XGBoost delivered the best validation accuracy
</a:t>
            </a:r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Domain insights: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Survival odds were highest for females, children and 1st class passengers; small families fared better than solitary or large groups
</a:t>
            </a:r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Future work: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Explore additional features (e.g., titles), perform cross‑validation and expand hyperparameter tuning for further improvement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5C5C5C"/>
                </a:solidFill>
                <a:hlinkClick r:id="rId2"/>
              </a:rPr>
              <a:t>[8]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2025-07-26T22:16:31Z</dcterms:created>
  <dcterms:modified xsi:type="dcterms:W3CDTF">2025-07-26T22:16:31Z</dcterms:modified>
</cp:coreProperties>
</file>