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82" r:id="rId2"/>
    <p:sldId id="278" r:id="rId3"/>
    <p:sldId id="281" r:id="rId4"/>
    <p:sldId id="280" r:id="rId5"/>
    <p:sldId id="284" r:id="rId6"/>
    <p:sldId id="285" r:id="rId7"/>
    <p:sldId id="266" r:id="rId8"/>
    <p:sldId id="265" r:id="rId9"/>
    <p:sldId id="270" r:id="rId10"/>
    <p:sldId id="272" r:id="rId11"/>
    <p:sldId id="271" r:id="rId12"/>
    <p:sldId id="273" r:id="rId13"/>
    <p:sldId id="274" r:id="rId14"/>
    <p:sldId id="286" r:id="rId15"/>
    <p:sldId id="275" r:id="rId16"/>
    <p:sldId id="276" r:id="rId17"/>
    <p:sldId id="277" r:id="rId18"/>
    <p:sldId id="287" r:id="rId19"/>
    <p:sldId id="264" r:id="rId20"/>
    <p:sldId id="263" r:id="rId21"/>
    <p:sldId id="283" r:id="rId22"/>
    <p:sldId id="288"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aximized">
    <p:restoredLeft sz="15523" autoAdjust="0"/>
    <p:restoredTop sz="76229" autoAdjust="0"/>
  </p:normalViewPr>
  <p:slideViewPr>
    <p:cSldViewPr>
      <p:cViewPr varScale="1">
        <p:scale>
          <a:sx n="71" d="100"/>
          <a:sy n="71" d="100"/>
        </p:scale>
        <p:origin x="-1454" y="-67"/>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C5B043-51DC-41DA-B8C0-DF0653A7819F}" type="datetimeFigureOut">
              <a:rPr lang="en-US" smtClean="0"/>
              <a:pPr/>
              <a:t>5/13/2019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1760CF5-09C2-4819-814C-6313B8FC6E37}"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towardsdatascience.com/a-beginners-guide-to-apache-spark-ff301cb4cd92" TargetMode="External"/><Relationship Id="rId7" Type="http://schemas.openxmlformats.org/officeDocument/2006/relationships/hyperlink" Target="https://spark.apache.org/graphx/" TargetMode="External"/><Relationship Id="rId2" Type="http://schemas.openxmlformats.org/officeDocument/2006/relationships/slide" Target="../slides/slide18.xml"/><Relationship Id="rId1" Type="http://schemas.openxmlformats.org/officeDocument/2006/relationships/notesMaster" Target="../notesMasters/notesMaster1.xml"/><Relationship Id="rId6" Type="http://schemas.openxmlformats.org/officeDocument/2006/relationships/hyperlink" Target="https://spark.apache.org/mllib/" TargetMode="External"/><Relationship Id="rId5" Type="http://schemas.openxmlformats.org/officeDocument/2006/relationships/hyperlink" Target="https://spark.apache.org/streaming/" TargetMode="External"/><Relationship Id="rId4" Type="http://schemas.openxmlformats.org/officeDocument/2006/relationships/hyperlink" Target="https://spark.apache.org/sql/"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GANs</a:t>
            </a:r>
            <a:r>
              <a:rPr lang="en-GB" baseline="0" dirty="0" smtClean="0"/>
              <a:t> are primarily for image generation</a:t>
            </a:r>
            <a:endParaRPr lang="en-US" dirty="0"/>
          </a:p>
        </p:txBody>
      </p:sp>
      <p:sp>
        <p:nvSpPr>
          <p:cNvPr id="4" name="Slide Number Placeholder 3"/>
          <p:cNvSpPr>
            <a:spLocks noGrp="1"/>
          </p:cNvSpPr>
          <p:nvPr>
            <p:ph type="sldNum" sz="quarter" idx="10"/>
          </p:nvPr>
        </p:nvSpPr>
        <p:spPr/>
        <p:txBody>
          <a:bodyPr/>
          <a:lstStyle/>
          <a:p>
            <a:fld id="{41760CF5-09C2-4819-814C-6313B8FC6E37}" type="slidenum">
              <a:rPr lang="en-US" smtClean="0"/>
              <a:pPr/>
              <a:t>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1760CF5-09C2-4819-814C-6313B8FC6E37}" type="slidenum">
              <a:rPr lang="en-US" smtClean="0"/>
              <a:pPr/>
              <a:t>17</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b="0" i="0" u="none" strike="noStrike" kern="1200" dirty="0" smtClean="0">
                <a:solidFill>
                  <a:schemeClr val="tx1"/>
                </a:solidFill>
                <a:latin typeface="+mn-lt"/>
                <a:ea typeface="+mn-ea"/>
                <a:cs typeface="+mn-cs"/>
              </a:rPr>
              <a:t>Apache Spark is a unified computing engine and a set of libraries for parallel data processing on computer clusters</a:t>
            </a:r>
            <a:r>
              <a:rPr lang="en-US" dirty="0" smtClean="0"/>
              <a:t/>
            </a:r>
            <a:br>
              <a:rPr lang="en-US" dirty="0" smtClean="0"/>
            </a:br>
            <a:r>
              <a:rPr lang="en-US" sz="1200" b="0" i="0" u="none" strike="noStrike" kern="1200" dirty="0" smtClean="0">
                <a:solidFill>
                  <a:schemeClr val="tx1"/>
                </a:solidFill>
                <a:latin typeface="+mn-lt"/>
                <a:ea typeface="+mn-ea"/>
                <a:cs typeface="+mn-cs"/>
              </a:rPr>
              <a:t>Spark is a unified, one-stop-shop for working with Big Data — “Spark is designed to support a wide range of data analytics tasks, ranging from simple data loading and SQL queries to machine learning and streaming computation, over the same computing engine and with a consistent set of APIs.</a:t>
            </a:r>
            <a:r>
              <a:rPr lang="en-US" dirty="0" smtClean="0"/>
              <a:t/>
            </a:r>
            <a:br>
              <a:rPr lang="en-US" dirty="0" smtClean="0"/>
            </a:br>
            <a:r>
              <a:rPr lang="en-US" sz="1200" b="0" i="0" u="none" strike="noStrike" kern="1200" dirty="0" smtClean="0">
                <a:solidFill>
                  <a:schemeClr val="tx1"/>
                </a:solidFill>
                <a:latin typeface="+mn-lt"/>
                <a:ea typeface="+mn-ea"/>
                <a:cs typeface="+mn-cs"/>
              </a:rPr>
              <a:t>Spark optimizes its core engine for computational efficiency — “by this, we mean that Spark only handles loading data from storage systems and performing computation on it, not permanent storage as the end itself. Spark can be used with a wide variety of persistent storage systems, including cloud storage systems such as Azure Storage and Amazon S3</a:t>
            </a:r>
            <a:r>
              <a:rPr lang="en-US" dirty="0" smtClean="0"/>
              <a:t/>
            </a:r>
            <a:br>
              <a:rPr lang="en-US" dirty="0" smtClean="0"/>
            </a:br>
            <a:r>
              <a:rPr lang="en-US" sz="1200" b="0" i="0" u="sng" kern="1200" dirty="0" smtClean="0">
                <a:solidFill>
                  <a:schemeClr val="tx1"/>
                </a:solidFill>
                <a:latin typeface="+mn-lt"/>
                <a:ea typeface="+mn-ea"/>
                <a:cs typeface="+mn-cs"/>
                <a:hlinkClick r:id="rId3"/>
              </a:rPr>
              <a:t>https://towardsdatascience.com/a-beginners-guide-to-apache-spark-ff301cb4cd92</a:t>
            </a:r>
            <a:r>
              <a:rPr lang="en-US" dirty="0" smtClean="0"/>
              <a:t/>
            </a:r>
            <a:br>
              <a:rPr lang="en-US" dirty="0" smtClean="0"/>
            </a:br>
            <a:r>
              <a:rPr lang="en-US" sz="1200" b="0" i="0" u="none" strike="noStrike" kern="1200" dirty="0" smtClean="0">
                <a:solidFill>
                  <a:schemeClr val="tx1"/>
                </a:solidFill>
                <a:latin typeface="+mn-lt"/>
                <a:ea typeface="+mn-ea"/>
                <a:cs typeface="+mn-cs"/>
              </a:rPr>
              <a:t>Spark executes much faster by caching data in memory across multiple parallel operations, whereas </a:t>
            </a:r>
            <a:r>
              <a:rPr lang="en-US" sz="1200" b="0" i="0" u="none" strike="noStrike" kern="1200" dirty="0" err="1" smtClean="0">
                <a:solidFill>
                  <a:schemeClr val="tx1"/>
                </a:solidFill>
                <a:latin typeface="+mn-lt"/>
                <a:ea typeface="+mn-ea"/>
                <a:cs typeface="+mn-cs"/>
              </a:rPr>
              <a:t>MapReduce</a:t>
            </a:r>
            <a:r>
              <a:rPr lang="en-US" sz="1200" b="0" i="0" u="none" strike="noStrike" kern="1200" dirty="0" smtClean="0">
                <a:solidFill>
                  <a:schemeClr val="tx1"/>
                </a:solidFill>
                <a:latin typeface="+mn-lt"/>
                <a:ea typeface="+mn-ea"/>
                <a:cs typeface="+mn-cs"/>
              </a:rPr>
              <a:t> involves more reading and writing from disk.</a:t>
            </a:r>
            <a:r>
              <a:rPr lang="en-US" dirty="0" smtClean="0"/>
              <a:t/>
            </a:r>
            <a:br>
              <a:rPr lang="en-US" dirty="0" smtClean="0"/>
            </a:br>
            <a:r>
              <a:rPr lang="en-US" sz="1200" b="0" i="0" u="none" strike="noStrike" kern="1200" dirty="0" smtClean="0">
                <a:solidFill>
                  <a:schemeClr val="tx1"/>
                </a:solidFill>
                <a:latin typeface="+mn-lt"/>
                <a:ea typeface="+mn-ea"/>
                <a:cs typeface="+mn-cs"/>
              </a:rPr>
              <a:t>Spark runs multi-threaded tasks inside of JVM processes, whereas </a:t>
            </a:r>
            <a:r>
              <a:rPr lang="en-US" sz="1200" b="0" i="0" u="none" strike="noStrike" kern="1200" dirty="0" err="1" smtClean="0">
                <a:solidFill>
                  <a:schemeClr val="tx1"/>
                </a:solidFill>
                <a:latin typeface="+mn-lt"/>
                <a:ea typeface="+mn-ea"/>
                <a:cs typeface="+mn-cs"/>
              </a:rPr>
              <a:t>MapReduce</a:t>
            </a:r>
            <a:r>
              <a:rPr lang="en-US" sz="1200" b="0" i="0" u="none" strike="noStrike" kern="1200" dirty="0" smtClean="0">
                <a:solidFill>
                  <a:schemeClr val="tx1"/>
                </a:solidFill>
                <a:latin typeface="+mn-lt"/>
                <a:ea typeface="+mn-ea"/>
                <a:cs typeface="+mn-cs"/>
              </a:rPr>
              <a:t> runs as heavier weight JVM processes. This gives Spark faster startup, better parallelism, and better CPU utilization.</a:t>
            </a:r>
            <a:r>
              <a:rPr lang="en-US" dirty="0" smtClean="0"/>
              <a:t/>
            </a:r>
            <a:br>
              <a:rPr lang="en-US" dirty="0" smtClean="0"/>
            </a:br>
            <a:r>
              <a:rPr lang="en-US" sz="1200" b="0" i="0" u="none" strike="noStrike" kern="1200" dirty="0" smtClean="0">
                <a:solidFill>
                  <a:schemeClr val="tx1"/>
                </a:solidFill>
                <a:latin typeface="+mn-lt"/>
                <a:ea typeface="+mn-ea"/>
                <a:cs typeface="+mn-cs"/>
              </a:rPr>
              <a:t>Spark provides a richer functional programming model than </a:t>
            </a:r>
            <a:r>
              <a:rPr lang="en-US" sz="1200" b="0" i="0" u="none" strike="noStrike" kern="1200" dirty="0" err="1" smtClean="0">
                <a:solidFill>
                  <a:schemeClr val="tx1"/>
                </a:solidFill>
                <a:latin typeface="+mn-lt"/>
                <a:ea typeface="+mn-ea"/>
                <a:cs typeface="+mn-cs"/>
              </a:rPr>
              <a:t>MapReduce</a:t>
            </a:r>
            <a:r>
              <a:rPr lang="en-US" sz="1200" b="0" i="0" u="none" strike="noStrike" kern="1200" dirty="0" smtClean="0">
                <a:solidFill>
                  <a:schemeClr val="tx1"/>
                </a:solidFill>
                <a:latin typeface="+mn-lt"/>
                <a:ea typeface="+mn-ea"/>
                <a:cs typeface="+mn-cs"/>
              </a:rPr>
              <a:t>.</a:t>
            </a:r>
            <a:r>
              <a:rPr lang="en-US" dirty="0" smtClean="0"/>
              <a:t/>
            </a:r>
            <a:br>
              <a:rPr lang="en-US" dirty="0" smtClean="0"/>
            </a:br>
            <a:r>
              <a:rPr lang="en-US" sz="1200" b="0" i="0" u="none" strike="noStrike" kern="1200" dirty="0" smtClean="0">
                <a:solidFill>
                  <a:schemeClr val="tx1"/>
                </a:solidFill>
                <a:latin typeface="+mn-lt"/>
                <a:ea typeface="+mn-ea"/>
                <a:cs typeface="+mn-cs"/>
              </a:rPr>
              <a:t>Spark is especially useful for parallel processing of distributed data with iterative algorithm</a:t>
            </a:r>
            <a:r>
              <a:rPr lang="en-US" dirty="0" smtClean="0"/>
              <a:t/>
            </a:r>
            <a:br>
              <a:rPr lang="en-US" dirty="0" smtClean="0"/>
            </a:br>
            <a:r>
              <a:rPr lang="en-US" sz="1200" b="0" i="0" u="none" strike="noStrike" kern="1200" dirty="0" smtClean="0">
                <a:solidFill>
                  <a:schemeClr val="tx1"/>
                </a:solidFill>
                <a:latin typeface="+mn-lt"/>
                <a:ea typeface="+mn-ea"/>
                <a:cs typeface="+mn-cs"/>
              </a:rPr>
              <a:t>A Spark application runs as independent processes, coordinated by the </a:t>
            </a:r>
            <a:r>
              <a:rPr lang="en-US" sz="1200" b="0" i="0" u="none" strike="noStrike" kern="1200" dirty="0" err="1" smtClean="0">
                <a:solidFill>
                  <a:schemeClr val="tx1"/>
                </a:solidFill>
                <a:latin typeface="+mn-lt"/>
                <a:ea typeface="+mn-ea"/>
                <a:cs typeface="+mn-cs"/>
              </a:rPr>
              <a:t>SparkSession</a:t>
            </a:r>
            <a:r>
              <a:rPr lang="en-US" sz="1200" b="0" i="0" u="none" strike="noStrike" kern="1200" dirty="0" smtClean="0">
                <a:solidFill>
                  <a:schemeClr val="tx1"/>
                </a:solidFill>
                <a:latin typeface="+mn-lt"/>
                <a:ea typeface="+mn-ea"/>
                <a:cs typeface="+mn-cs"/>
              </a:rPr>
              <a:t> object in the driver program.</a:t>
            </a:r>
            <a:r>
              <a:rPr lang="en-US" dirty="0" smtClean="0"/>
              <a:t/>
            </a:r>
            <a:br>
              <a:rPr lang="en-US" dirty="0" smtClean="0"/>
            </a:br>
            <a:r>
              <a:rPr lang="en-US" sz="1200" b="0" i="0" u="none" strike="noStrike" kern="1200" dirty="0" smtClean="0">
                <a:solidFill>
                  <a:schemeClr val="tx1"/>
                </a:solidFill>
                <a:latin typeface="+mn-lt"/>
                <a:ea typeface="+mn-ea"/>
                <a:cs typeface="+mn-cs"/>
              </a:rPr>
              <a:t>The resource or cluster manager assigns tasks to workers, one task per partition.</a:t>
            </a:r>
            <a:r>
              <a:rPr lang="en-US" dirty="0" smtClean="0"/>
              <a:t/>
            </a:r>
            <a:br>
              <a:rPr lang="en-US" dirty="0" smtClean="0"/>
            </a:br>
            <a:r>
              <a:rPr lang="en-US" sz="1200" b="0" i="0" u="none" strike="noStrike" kern="1200" dirty="0" smtClean="0">
                <a:solidFill>
                  <a:schemeClr val="tx1"/>
                </a:solidFill>
                <a:latin typeface="+mn-lt"/>
                <a:ea typeface="+mn-ea"/>
                <a:cs typeface="+mn-cs"/>
              </a:rPr>
              <a:t>A task applies its unit of work to the dataset in its partition and outputs a new partition dataset. Because iterative algorithms apply operations repeatedly to data, they benefit from caching datasets across iterations.</a:t>
            </a:r>
            <a:r>
              <a:rPr lang="en-US" dirty="0" smtClean="0"/>
              <a:t/>
            </a:r>
            <a:br>
              <a:rPr lang="en-US" dirty="0" smtClean="0"/>
            </a:br>
            <a:r>
              <a:rPr lang="en-US" sz="1200" b="0" i="0" u="sng" kern="1200" dirty="0" smtClean="0">
                <a:solidFill>
                  <a:schemeClr val="tx1"/>
                </a:solidFill>
                <a:latin typeface="+mn-lt"/>
                <a:ea typeface="+mn-ea"/>
                <a:cs typeface="+mn-cs"/>
                <a:hlinkClick r:id="rId4"/>
              </a:rPr>
              <a:t>Spark SQL</a:t>
            </a:r>
            <a:r>
              <a:rPr lang="en-US" sz="1200" b="0" i="0" kern="1200" dirty="0" smtClean="0">
                <a:solidFill>
                  <a:schemeClr val="tx1"/>
                </a:solidFill>
                <a:latin typeface="+mn-lt"/>
                <a:ea typeface="+mn-ea"/>
                <a:cs typeface="+mn-cs"/>
              </a:rPr>
              <a:t> is Apache Spark’s module for working with structured data. It provides JDBC and ODBC connectivity for querying Spark datasets with SQL like queries using traditional analytics, data discovery, BI and visualization tools. Spark SQL also lets users being in data from different formats such as JSON, Parquet or a relational database, transform it, and expose it via Spark for ad-hoc querying.</a:t>
            </a:r>
          </a:p>
          <a:p>
            <a:r>
              <a:rPr lang="en-US" sz="1200" b="0" i="0" u="none" strike="noStrike" kern="1200" dirty="0" smtClean="0">
                <a:solidFill>
                  <a:schemeClr val="tx1"/>
                </a:solidFill>
                <a:latin typeface="+mn-lt"/>
                <a:ea typeface="+mn-ea"/>
                <a:cs typeface="+mn-cs"/>
                <a:hlinkClick r:id="rId5"/>
              </a:rPr>
              <a:t>Spark Streaming</a:t>
            </a:r>
            <a:r>
              <a:rPr lang="en-US" sz="1200" b="0" i="0" kern="1200" dirty="0" smtClean="0">
                <a:solidFill>
                  <a:schemeClr val="tx1"/>
                </a:solidFill>
                <a:latin typeface="+mn-lt"/>
                <a:ea typeface="+mn-ea"/>
                <a:cs typeface="+mn-cs"/>
              </a:rPr>
              <a:t> can be used for processing the real-time streaming data. This is based on micro batch style of computing and processing.</a:t>
            </a:r>
          </a:p>
          <a:p>
            <a:r>
              <a:rPr lang="en-US" sz="1200" b="0" i="0" u="none" strike="noStrike" kern="1200" dirty="0" smtClean="0">
                <a:solidFill>
                  <a:schemeClr val="tx1"/>
                </a:solidFill>
                <a:latin typeface="+mn-lt"/>
                <a:ea typeface="+mn-ea"/>
                <a:cs typeface="+mn-cs"/>
                <a:hlinkClick r:id="rId6"/>
              </a:rPr>
              <a:t>Spark </a:t>
            </a:r>
            <a:r>
              <a:rPr lang="en-US" sz="1200" b="0" i="0" u="none" strike="noStrike" kern="1200" dirty="0" err="1" smtClean="0">
                <a:solidFill>
                  <a:schemeClr val="tx1"/>
                </a:solidFill>
                <a:latin typeface="+mn-lt"/>
                <a:ea typeface="+mn-ea"/>
                <a:cs typeface="+mn-cs"/>
                <a:hlinkClick r:id="rId6"/>
              </a:rPr>
              <a:t>MLlib</a:t>
            </a:r>
            <a:r>
              <a:rPr lang="en-US" sz="1200" b="0" i="0" kern="1200" dirty="0" smtClean="0">
                <a:solidFill>
                  <a:schemeClr val="tx1"/>
                </a:solidFill>
                <a:latin typeface="+mn-lt"/>
                <a:ea typeface="+mn-ea"/>
                <a:cs typeface="+mn-cs"/>
              </a:rPr>
              <a:t> is a scalable machine learning library consisting of common learning algorithms and utilities, including classification, regression, clustering, collaborative filtering, dimensionality reduction, as well as underlying optimization primitives.</a:t>
            </a:r>
          </a:p>
          <a:p>
            <a:r>
              <a:rPr lang="en-US" sz="1200" b="0" i="0" u="none" strike="noStrike" kern="1200" dirty="0" smtClean="0">
                <a:solidFill>
                  <a:schemeClr val="tx1"/>
                </a:solidFill>
                <a:latin typeface="+mn-lt"/>
                <a:ea typeface="+mn-ea"/>
                <a:cs typeface="+mn-cs"/>
                <a:hlinkClick r:id="rId7"/>
              </a:rPr>
              <a:t>Spark </a:t>
            </a:r>
            <a:r>
              <a:rPr lang="en-US" sz="1200" b="0" i="0" u="none" strike="noStrike" kern="1200" dirty="0" err="1" smtClean="0">
                <a:solidFill>
                  <a:schemeClr val="tx1"/>
                </a:solidFill>
                <a:latin typeface="+mn-lt"/>
                <a:ea typeface="+mn-ea"/>
                <a:cs typeface="+mn-cs"/>
                <a:hlinkClick r:id="rId7"/>
              </a:rPr>
              <a:t>GraphX</a:t>
            </a:r>
            <a:r>
              <a:rPr lang="en-US" sz="1200" b="0" i="0" kern="1200" dirty="0" smtClean="0">
                <a:solidFill>
                  <a:schemeClr val="tx1"/>
                </a:solidFill>
                <a:latin typeface="+mn-lt"/>
                <a:ea typeface="+mn-ea"/>
                <a:cs typeface="+mn-cs"/>
              </a:rPr>
              <a:t> is an API for graphs and graph-parallel computation. It includes a collection of graph algorithms and builders to simplify graph analytics tasks.</a:t>
            </a:r>
            <a:endParaRPr lang="en-US" sz="1200" b="0" i="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41760CF5-09C2-4819-814C-6313B8FC6E37}" type="slidenum">
              <a:rPr lang="en-US" smtClean="0"/>
              <a:pPr/>
              <a:t>18</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u="none" strike="noStrike" kern="1200" dirty="0" smtClean="0">
                <a:solidFill>
                  <a:schemeClr val="tx1"/>
                </a:solidFill>
                <a:effectLst/>
                <a:latin typeface="+mn-lt"/>
                <a:ea typeface="+mn-ea"/>
                <a:cs typeface="+mn-cs"/>
              </a:rPr>
              <a:t>Julia is categorized as a just-in-time (JIT) and is compiled by the LLVM framework. Since it is not interpreted, Julia is a fast programming language</a:t>
            </a:r>
            <a:endParaRPr lang="en-US" dirty="0"/>
          </a:p>
        </p:txBody>
      </p:sp>
      <p:sp>
        <p:nvSpPr>
          <p:cNvPr id="4" name="Slide Number Placeholder 3"/>
          <p:cNvSpPr>
            <a:spLocks noGrp="1"/>
          </p:cNvSpPr>
          <p:nvPr>
            <p:ph type="sldNum" sz="quarter" idx="10"/>
          </p:nvPr>
        </p:nvSpPr>
        <p:spPr/>
        <p:txBody>
          <a:bodyPr/>
          <a:lstStyle/>
          <a:p>
            <a:fld id="{41760CF5-09C2-4819-814C-6313B8FC6E37}" type="slidenum">
              <a:rPr lang="en-US" smtClean="0"/>
              <a:pPr/>
              <a:t>20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45B244E-841F-415D-A488-BDB8301D8FA5}" type="datetime1">
              <a:rPr lang="en-US" smtClean="0"/>
              <a:pPr/>
              <a:t>5/13/2019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29B451-6DD3-417E-A141-A9B0791E140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9A45C4-F403-4AEA-8301-7B96B5360624}" type="datetime1">
              <a:rPr lang="en-US" smtClean="0"/>
              <a:pPr/>
              <a:t>5/13/2019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29B451-6DD3-417E-A141-A9B0791E140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5016D4-466B-4B98-89AC-547E0554C2A7}" type="datetime1">
              <a:rPr lang="en-US" smtClean="0"/>
              <a:pPr/>
              <a:t>5/13/2019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29B451-6DD3-417E-A141-A9B0791E140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ADFA516-2EDC-4065-8509-92920F60465A}" type="datetime1">
              <a:rPr lang="en-US" smtClean="0"/>
              <a:pPr/>
              <a:t>5/13/2019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29B451-6DD3-417E-A141-A9B0791E140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C2B15D7-DCE7-4709-B96D-BC2C72906E47}" type="datetime1">
              <a:rPr lang="en-US" smtClean="0"/>
              <a:pPr/>
              <a:t>5/13/2019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29B451-6DD3-417E-A141-A9B0791E140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0AD0B10-93A2-4884-8151-41783E0A81C1}" type="datetime1">
              <a:rPr lang="en-US" smtClean="0"/>
              <a:pPr/>
              <a:t>5/13/2019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29B451-6DD3-417E-A141-A9B0791E140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094BAA5-395F-4C49-9F23-94E5CA488D62}" type="datetime1">
              <a:rPr lang="en-US" smtClean="0"/>
              <a:pPr/>
              <a:t>5/13/2019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229B451-6DD3-417E-A141-A9B0791E140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D30672D-8EAA-4CA7-9C11-6D3DCE2160DD}" type="datetime1">
              <a:rPr lang="en-US" smtClean="0"/>
              <a:pPr/>
              <a:t>5/13/2019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229B451-6DD3-417E-A141-A9B0791E140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BFAC80-F192-4DA4-9E6D-D8BC8FE969D2}" type="datetime1">
              <a:rPr lang="en-US" smtClean="0"/>
              <a:pPr/>
              <a:t>5/13/2019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229B451-6DD3-417E-A141-A9B0791E140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9ED51BF-5608-4FD8-814A-BDDF8D07108C}" type="datetime1">
              <a:rPr lang="en-US" smtClean="0"/>
              <a:pPr/>
              <a:t>5/13/2019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29B451-6DD3-417E-A141-A9B0791E140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ACF2896-FB12-470F-9DE9-85CA0A480CD9}" type="datetime1">
              <a:rPr lang="en-US" smtClean="0"/>
              <a:pPr/>
              <a:t>5/13/2019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29B451-6DD3-417E-A141-A9B0791E140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DD895B-375E-4E5C-9A10-B3937B35D842}" type="datetime1">
              <a:rPr lang="en-US" smtClean="0"/>
              <a:pPr/>
              <a:t>5/13/2019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29B451-6DD3-417E-A141-A9B0791E140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gi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hyperlink" Target="https://www.google.com/url?sa=i&amp;rct=j&amp;q=&amp;esrc=s&amp;source=images&amp;cd=&amp;cad=rja&amp;uact=8&amp;ved=2ahUKEwjchrSCtpniAhUOhRoKHS0zA5cQjRx6BAgBEAU&amp;url=https://www.computerhope.com/jargon/d/database.htm&amp;psig=AOvVaw26tq9MDKq3xWf5cqjFJR63&amp;ust=1557868357210115"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medium.mybridge.co/amazing-machine-learning-open-source-tools-projects-of-the-year-v-2019-95d772e4e985"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hyperlink" Target="https://www.r-project.org/" TargetMode="External"/><Relationship Id="rId1" Type="http://schemas.openxmlformats.org/officeDocument/2006/relationships/slideLayout" Target="../slideLayouts/slideLayout6.xml"/><Relationship Id="rId6" Type="http://schemas.openxmlformats.org/officeDocument/2006/relationships/image" Target="../media/image3.png"/><Relationship Id="rId5" Type="http://schemas.openxmlformats.org/officeDocument/2006/relationships/image" Target="../media/image2.png"/><Relationship Id="rId10" Type="http://schemas.openxmlformats.org/officeDocument/2006/relationships/image" Target="../media/image7.png"/><Relationship Id="rId4" Type="http://schemas.openxmlformats.org/officeDocument/2006/relationships/hyperlink" Target="https://www.google.com/url?sa=i&amp;rct=j&amp;q=&amp;esrc=s&amp;source=images&amp;cd=&amp;cad=rja&amp;uact=8&amp;ved=2ahUKEwiBv-29nZniAhUl6uAKHUw1DF4QjRx6BAgBEAU&amp;url=https://www.python.org/&amp;psig=AOvVaw0VilSntQChdll4GBzW8BpF&amp;ust=1557861770830885" TargetMode="External"/><Relationship Id="rId9"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h2oai.github.io/db-benchmark/" TargetMode="Externa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GB" dirty="0" smtClean="0"/>
              <a:t>Machine learning in python vs. …</a:t>
            </a:r>
            <a:endParaRPr lang="en-US" dirty="0"/>
          </a:p>
        </p:txBody>
      </p:sp>
      <p:sp>
        <p:nvSpPr>
          <p:cNvPr id="6" name="Subtitle 5"/>
          <p:cNvSpPr>
            <a:spLocks noGrp="1"/>
          </p:cNvSpPr>
          <p:nvPr>
            <p:ph type="subTitle" idx="1"/>
          </p:nvPr>
        </p:nvSpPr>
        <p:spPr/>
        <p:txBody>
          <a:bodyPr/>
          <a:lstStyle/>
          <a:p>
            <a:r>
              <a:rPr lang="en-GB" dirty="0" err="1" smtClean="0"/>
              <a:t>Erdem</a:t>
            </a:r>
            <a:r>
              <a:rPr lang="en-GB" dirty="0" smtClean="0"/>
              <a:t> </a:t>
            </a:r>
            <a:r>
              <a:rPr lang="en-GB" dirty="0" err="1" smtClean="0"/>
              <a:t>Ultanir</a:t>
            </a:r>
            <a:endParaRPr lang="en-GB" dirty="0" smtClean="0"/>
          </a:p>
          <a:p>
            <a:r>
              <a:rPr lang="en-GB" dirty="0" err="1" smtClean="0"/>
              <a:t>QuantMinds</a:t>
            </a:r>
            <a:r>
              <a:rPr lang="en-GB" dirty="0" smtClean="0"/>
              <a:t> International May 2019</a:t>
            </a:r>
            <a:endParaRPr lang="en-US" dirty="0"/>
          </a:p>
        </p:txBody>
      </p:sp>
      <p:sp>
        <p:nvSpPr>
          <p:cNvPr id="4" name="Slide Number Placeholder 3"/>
          <p:cNvSpPr>
            <a:spLocks noGrp="1"/>
          </p:cNvSpPr>
          <p:nvPr>
            <p:ph type="sldNum" sz="quarter" idx="12"/>
          </p:nvPr>
        </p:nvSpPr>
        <p:spPr/>
        <p:txBody>
          <a:bodyPr/>
          <a:lstStyle/>
          <a:p>
            <a:fld id="{E229B451-6DD3-417E-A141-A9B0791E140C}"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Visualization: ggplot2 R (and Python)</a:t>
            </a:r>
            <a:endParaRPr lang="en-US" dirty="0"/>
          </a:p>
        </p:txBody>
      </p:sp>
      <p:sp>
        <p:nvSpPr>
          <p:cNvPr id="3" name="Content Placeholder 2"/>
          <p:cNvSpPr>
            <a:spLocks noGrp="1"/>
          </p:cNvSpPr>
          <p:nvPr>
            <p:ph idx="1"/>
          </p:nvPr>
        </p:nvSpPr>
        <p:spPr>
          <a:xfrm>
            <a:off x="457200" y="1600201"/>
            <a:ext cx="8229600" cy="1400172"/>
          </a:xfrm>
        </p:spPr>
        <p:txBody>
          <a:bodyPr>
            <a:normAutofit fontScale="77500" lnSpcReduction="20000"/>
          </a:bodyPr>
          <a:lstStyle/>
          <a:p>
            <a:r>
              <a:rPr lang="en-US" dirty="0" smtClean="0"/>
              <a:t>Sometimes ggplot2 can be a bit difficult</a:t>
            </a:r>
          </a:p>
          <a:p>
            <a:r>
              <a:rPr lang="en-US" dirty="0" smtClean="0"/>
              <a:t>Use ggplot2 builder (</a:t>
            </a:r>
            <a:r>
              <a:rPr lang="en-US" dirty="0" err="1" smtClean="0"/>
              <a:t>Esquisse</a:t>
            </a:r>
            <a:r>
              <a:rPr lang="en-US" dirty="0" smtClean="0"/>
              <a:t>) like Tableau to create your charts, and export the codes</a:t>
            </a:r>
            <a:br>
              <a:rPr lang="en-US" dirty="0" smtClean="0"/>
            </a:br>
            <a:r>
              <a:rPr lang="en-US" dirty="0" smtClean="0"/>
              <a:t>Tableau to R</a:t>
            </a:r>
          </a:p>
          <a:p>
            <a:endParaRPr lang="en-US" dirty="0"/>
          </a:p>
        </p:txBody>
      </p:sp>
      <p:sp>
        <p:nvSpPr>
          <p:cNvPr id="4" name="Slide Number Placeholder 3"/>
          <p:cNvSpPr>
            <a:spLocks noGrp="1"/>
          </p:cNvSpPr>
          <p:nvPr>
            <p:ph type="sldNum" sz="quarter" idx="12"/>
          </p:nvPr>
        </p:nvSpPr>
        <p:spPr/>
        <p:txBody>
          <a:bodyPr/>
          <a:lstStyle/>
          <a:p>
            <a:fld id="{E229B451-6DD3-417E-A141-A9B0791E140C}" type="slidenum">
              <a:rPr lang="en-US" smtClean="0"/>
              <a:pPr/>
              <a:t>10</a:t>
            </a:fld>
            <a:endParaRPr lang="en-US"/>
          </a:p>
        </p:txBody>
      </p:sp>
      <p:pic>
        <p:nvPicPr>
          <p:cNvPr id="1026" name="Picture 2" descr="C:\Users\erdem\Documents\code\quantMinds2019\esquisse.gif"/>
          <p:cNvPicPr>
            <a:picLocks noChangeAspect="1" noChangeArrowheads="1" noCrop="1"/>
          </p:cNvPicPr>
          <p:nvPr/>
        </p:nvPicPr>
        <p:blipFill>
          <a:blip r:embed="rId2"/>
          <a:srcRect/>
          <a:stretch>
            <a:fillRect/>
          </a:stretch>
        </p:blipFill>
        <p:spPr bwMode="auto">
          <a:xfrm>
            <a:off x="2500298" y="3143248"/>
            <a:ext cx="4211623" cy="3325184"/>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Visualization: </a:t>
            </a:r>
            <a:r>
              <a:rPr lang="en-US" dirty="0" err="1" smtClean="0"/>
              <a:t>Matplotlib</a:t>
            </a:r>
            <a:r>
              <a:rPr lang="en-US" dirty="0" smtClean="0"/>
              <a:t>, </a:t>
            </a:r>
            <a:r>
              <a:rPr lang="en-US" dirty="0" err="1" smtClean="0"/>
              <a:t>Seaborn</a:t>
            </a:r>
            <a:r>
              <a:rPr lang="en-US" dirty="0" smtClean="0"/>
              <a:t>, and Pandas (Python)</a:t>
            </a:r>
            <a:endParaRPr lang="en-US" dirty="0"/>
          </a:p>
        </p:txBody>
      </p:sp>
      <p:sp>
        <p:nvSpPr>
          <p:cNvPr id="3" name="Content Placeholder 2"/>
          <p:cNvSpPr>
            <a:spLocks noGrp="1"/>
          </p:cNvSpPr>
          <p:nvPr>
            <p:ph idx="1"/>
          </p:nvPr>
        </p:nvSpPr>
        <p:spPr/>
        <p:txBody>
          <a:bodyPr>
            <a:normAutofit/>
          </a:bodyPr>
          <a:lstStyle/>
          <a:p>
            <a:r>
              <a:rPr lang="en-GB" sz="2000" dirty="0" err="1" smtClean="0"/>
              <a:t>Matplotlib</a:t>
            </a:r>
            <a:r>
              <a:rPr lang="en-GB" sz="2000" dirty="0" smtClean="0"/>
              <a:t> base library for python plot supports</a:t>
            </a:r>
            <a:endParaRPr lang="en-US" sz="2000" dirty="0" smtClean="0"/>
          </a:p>
          <a:p>
            <a:r>
              <a:rPr lang="en-US" sz="2000" dirty="0" err="1" smtClean="0"/>
              <a:t>Seaborn</a:t>
            </a:r>
            <a:r>
              <a:rPr lang="en-US" sz="2000" dirty="0" smtClean="0"/>
              <a:t> and Pandas plotting were built on top of </a:t>
            </a:r>
            <a:r>
              <a:rPr lang="en-US" sz="2000" dirty="0" err="1" smtClean="0"/>
              <a:t>Matplotlib</a:t>
            </a:r>
            <a:r>
              <a:rPr lang="en-US" sz="2000" dirty="0" smtClean="0"/>
              <a:t> — when you use </a:t>
            </a:r>
            <a:r>
              <a:rPr lang="en-US" sz="2000" dirty="0" err="1" smtClean="0"/>
              <a:t>Seaborn</a:t>
            </a:r>
            <a:r>
              <a:rPr lang="en-US" sz="2000" dirty="0" smtClean="0"/>
              <a:t> or </a:t>
            </a:r>
            <a:r>
              <a:rPr lang="en-US" sz="2000" dirty="0" err="1" smtClean="0"/>
              <a:t>df.plot</a:t>
            </a:r>
            <a:r>
              <a:rPr lang="en-US" sz="2000" dirty="0" smtClean="0"/>
              <a:t>() in Pandas, you are actually utilizing code that people have written using </a:t>
            </a:r>
            <a:r>
              <a:rPr lang="en-US" sz="2000" dirty="0" err="1" smtClean="0"/>
              <a:t>Matplotlib</a:t>
            </a:r>
            <a:endParaRPr lang="en-US" sz="2000" dirty="0"/>
          </a:p>
        </p:txBody>
      </p:sp>
      <p:sp>
        <p:nvSpPr>
          <p:cNvPr id="4" name="Slide Number Placeholder 3"/>
          <p:cNvSpPr>
            <a:spLocks noGrp="1"/>
          </p:cNvSpPr>
          <p:nvPr>
            <p:ph type="sldNum" sz="quarter" idx="12"/>
          </p:nvPr>
        </p:nvSpPr>
        <p:spPr/>
        <p:txBody>
          <a:bodyPr/>
          <a:lstStyle/>
          <a:p>
            <a:fld id="{E229B451-6DD3-417E-A141-A9B0791E140C}" type="slidenum">
              <a:rPr lang="en-US" smtClean="0"/>
              <a:pPr/>
              <a:t>11</a:t>
            </a:fld>
            <a:endParaRPr lang="en-US"/>
          </a:p>
        </p:txBody>
      </p:sp>
      <p:pic>
        <p:nvPicPr>
          <p:cNvPr id="31746" name="Picture 2" descr="https://cdn-images-1.medium.com/max/600/1*rGszeJjspLyjRpOC2-7sJg.png"/>
          <p:cNvPicPr>
            <a:picLocks noChangeAspect="1" noChangeArrowheads="1"/>
          </p:cNvPicPr>
          <p:nvPr/>
        </p:nvPicPr>
        <p:blipFill>
          <a:blip r:embed="rId2"/>
          <a:srcRect/>
          <a:stretch>
            <a:fillRect/>
          </a:stretch>
        </p:blipFill>
        <p:spPr bwMode="auto">
          <a:xfrm>
            <a:off x="4929190" y="3071810"/>
            <a:ext cx="3695700" cy="2705100"/>
          </a:xfrm>
          <a:prstGeom prst="rect">
            <a:avLst/>
          </a:prstGeom>
          <a:noFill/>
        </p:spPr>
      </p:pic>
      <p:pic>
        <p:nvPicPr>
          <p:cNvPr id="31747" name="Picture 3"/>
          <p:cNvPicPr>
            <a:picLocks noChangeAspect="1" noChangeArrowheads="1"/>
          </p:cNvPicPr>
          <p:nvPr/>
        </p:nvPicPr>
        <p:blipFill>
          <a:blip r:embed="rId3"/>
          <a:srcRect/>
          <a:stretch>
            <a:fillRect/>
          </a:stretch>
        </p:blipFill>
        <p:spPr bwMode="auto">
          <a:xfrm>
            <a:off x="428596" y="3286124"/>
            <a:ext cx="4281490" cy="239015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Visualisation-Interactive: </a:t>
            </a:r>
            <a:r>
              <a:rPr lang="en-GB" dirty="0" err="1" smtClean="0"/>
              <a:t>plotly</a:t>
            </a:r>
            <a:endParaRPr lang="en-US" dirty="0"/>
          </a:p>
        </p:txBody>
      </p:sp>
      <p:sp>
        <p:nvSpPr>
          <p:cNvPr id="3" name="Content Placeholder 2"/>
          <p:cNvSpPr>
            <a:spLocks noGrp="1"/>
          </p:cNvSpPr>
          <p:nvPr>
            <p:ph idx="1"/>
          </p:nvPr>
        </p:nvSpPr>
        <p:spPr>
          <a:xfrm>
            <a:off x="457200" y="1600201"/>
            <a:ext cx="8229600" cy="1400172"/>
          </a:xfrm>
        </p:spPr>
        <p:txBody>
          <a:bodyPr>
            <a:normAutofit/>
          </a:bodyPr>
          <a:lstStyle/>
          <a:p>
            <a:r>
              <a:rPr lang="en-GB" sz="2000" dirty="0" smtClean="0"/>
              <a:t>Interactive visualisation package written in </a:t>
            </a:r>
            <a:r>
              <a:rPr lang="en-GB" sz="2000" dirty="0" err="1" smtClean="0"/>
              <a:t>javascript</a:t>
            </a:r>
            <a:r>
              <a:rPr lang="en-GB" sz="2000" dirty="0" smtClean="0"/>
              <a:t>, but available for both R and Python</a:t>
            </a:r>
          </a:p>
          <a:p>
            <a:r>
              <a:rPr lang="en-GB" sz="2000" dirty="0" smtClean="0"/>
              <a:t>Brings </a:t>
            </a:r>
            <a:r>
              <a:rPr lang="en-GB" sz="2000" dirty="0" err="1" smtClean="0"/>
              <a:t>Matlab</a:t>
            </a:r>
            <a:r>
              <a:rPr lang="en-GB" sz="2000" dirty="0" smtClean="0"/>
              <a:t> like plots to other environments</a:t>
            </a:r>
            <a:endParaRPr lang="en-US" sz="2000" dirty="0"/>
          </a:p>
        </p:txBody>
      </p:sp>
      <p:sp>
        <p:nvSpPr>
          <p:cNvPr id="4" name="Slide Number Placeholder 3"/>
          <p:cNvSpPr>
            <a:spLocks noGrp="1"/>
          </p:cNvSpPr>
          <p:nvPr>
            <p:ph type="sldNum" sz="quarter" idx="12"/>
          </p:nvPr>
        </p:nvSpPr>
        <p:spPr/>
        <p:txBody>
          <a:bodyPr/>
          <a:lstStyle/>
          <a:p>
            <a:fld id="{E229B451-6DD3-417E-A141-A9B0791E140C}" type="slidenum">
              <a:rPr lang="en-US" smtClean="0"/>
              <a:pPr/>
              <a:t>12</a:t>
            </a:fld>
            <a:endParaRPr lang="en-US"/>
          </a:p>
        </p:txBody>
      </p:sp>
      <p:pic>
        <p:nvPicPr>
          <p:cNvPr id="33794" name="Picture 2" descr="https://cdn-images-1.medium.com/max/640/1*K6LaqTMhc46R8QQuEIczxw.gif"/>
          <p:cNvPicPr>
            <a:picLocks noChangeAspect="1" noChangeArrowheads="1" noCrop="1"/>
          </p:cNvPicPr>
          <p:nvPr/>
        </p:nvPicPr>
        <p:blipFill>
          <a:blip r:embed="rId2"/>
          <a:srcRect/>
          <a:stretch>
            <a:fillRect/>
          </a:stretch>
        </p:blipFill>
        <p:spPr bwMode="auto">
          <a:xfrm>
            <a:off x="1785918" y="2857496"/>
            <a:ext cx="5834050" cy="3113924"/>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Learning Algorithms: </a:t>
            </a:r>
            <a:r>
              <a:rPr lang="en-GB" dirty="0" err="1" smtClean="0"/>
              <a:t>scikit</a:t>
            </a:r>
            <a:r>
              <a:rPr lang="en-GB" dirty="0" smtClean="0"/>
              <a:t>-learn </a:t>
            </a:r>
            <a:r>
              <a:rPr lang="en-GB" dirty="0" err="1" smtClean="0"/>
              <a:t>vs</a:t>
            </a:r>
            <a:r>
              <a:rPr lang="en-GB" dirty="0" smtClean="0"/>
              <a:t> caret (or </a:t>
            </a:r>
            <a:r>
              <a:rPr lang="en-GB" dirty="0" err="1" smtClean="0"/>
              <a:t>mlr</a:t>
            </a:r>
            <a:r>
              <a:rPr lang="en-GB" dirty="0" smtClean="0"/>
              <a:t>)</a:t>
            </a:r>
            <a:endParaRPr lang="en-US" dirty="0"/>
          </a:p>
        </p:txBody>
      </p:sp>
      <p:sp>
        <p:nvSpPr>
          <p:cNvPr id="3" name="Content Placeholder 2"/>
          <p:cNvSpPr>
            <a:spLocks noGrp="1"/>
          </p:cNvSpPr>
          <p:nvPr>
            <p:ph idx="1"/>
          </p:nvPr>
        </p:nvSpPr>
        <p:spPr>
          <a:xfrm>
            <a:off x="457200" y="1600201"/>
            <a:ext cx="8229600" cy="2543180"/>
          </a:xfrm>
        </p:spPr>
        <p:txBody>
          <a:bodyPr>
            <a:normAutofit fontScale="92500" lnSpcReduction="20000"/>
          </a:bodyPr>
          <a:lstStyle/>
          <a:p>
            <a:r>
              <a:rPr lang="en-US" sz="2000" dirty="0" smtClean="0"/>
              <a:t>R has more data analysis built-in (summary function, </a:t>
            </a:r>
            <a:r>
              <a:rPr lang="en-US" sz="2000" dirty="0" err="1" smtClean="0"/>
              <a:t>dataframe</a:t>
            </a:r>
            <a:r>
              <a:rPr lang="en-US" sz="2000" dirty="0" smtClean="0"/>
              <a:t>), Python relies on packages (</a:t>
            </a:r>
            <a:r>
              <a:rPr lang="en-US" sz="2000" dirty="0" err="1" smtClean="0"/>
              <a:t>Statsmodels</a:t>
            </a:r>
            <a:r>
              <a:rPr lang="en-US" sz="2000" dirty="0" smtClean="0"/>
              <a:t>, pandas). For statistical tasks R is more straightforward, this resonates well with not only with regression </a:t>
            </a:r>
            <a:br>
              <a:rPr lang="en-US" sz="2000" dirty="0" smtClean="0"/>
            </a:br>
            <a:endParaRPr lang="en-US" sz="2000" dirty="0" smtClean="0"/>
          </a:p>
          <a:p>
            <a:r>
              <a:rPr lang="en-US" sz="2000" dirty="0" err="1" smtClean="0"/>
              <a:t>Scikit</a:t>
            </a:r>
            <a:r>
              <a:rPr lang="en-US" sz="2000" dirty="0" smtClean="0"/>
              <a:t>-learn compares well Caret in R. </a:t>
            </a:r>
            <a:br>
              <a:rPr lang="en-US" sz="2000" dirty="0" smtClean="0"/>
            </a:br>
            <a:r>
              <a:rPr lang="en-US" sz="2000" dirty="0" smtClean="0"/>
              <a:t>-Both of these provide data partition routines for test and train samples</a:t>
            </a:r>
            <a:br>
              <a:rPr lang="en-US" sz="2000" dirty="0" smtClean="0"/>
            </a:br>
            <a:r>
              <a:rPr lang="en-US" sz="2000" dirty="0" smtClean="0"/>
              <a:t>-Both  provides access around series of machine learning routines; including random forests, decision trees, </a:t>
            </a:r>
            <a:r>
              <a:rPr lang="en-US" sz="2000" dirty="0" err="1" smtClean="0"/>
              <a:t>svms</a:t>
            </a:r>
            <a:r>
              <a:rPr lang="en-US" sz="2000" dirty="0" smtClean="0"/>
              <a:t>, regressions, and neural nets</a:t>
            </a:r>
            <a:br>
              <a:rPr lang="en-US" sz="2000" dirty="0" smtClean="0"/>
            </a:br>
            <a:r>
              <a:rPr lang="en-US" sz="2000" dirty="0" smtClean="0"/>
              <a:t>-Model summaries is a bit better in R as usual, but both libraries are comparable</a:t>
            </a:r>
            <a:endParaRPr lang="en-US" sz="2000" dirty="0"/>
          </a:p>
        </p:txBody>
      </p:sp>
      <p:sp>
        <p:nvSpPr>
          <p:cNvPr id="4" name="Slide Number Placeholder 3"/>
          <p:cNvSpPr>
            <a:spLocks noGrp="1"/>
          </p:cNvSpPr>
          <p:nvPr>
            <p:ph type="sldNum" sz="quarter" idx="12"/>
          </p:nvPr>
        </p:nvSpPr>
        <p:spPr/>
        <p:txBody>
          <a:bodyPr/>
          <a:lstStyle/>
          <a:p>
            <a:fld id="{E229B451-6DD3-417E-A141-A9B0791E140C}" type="slidenum">
              <a:rPr lang="en-US" smtClean="0"/>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Learning Algorithms: </a:t>
            </a:r>
            <a:br>
              <a:rPr lang="en-GB" dirty="0" smtClean="0"/>
            </a:br>
            <a:r>
              <a:rPr lang="en-GB" dirty="0" err="1" smtClean="0"/>
              <a:t>scikitlearn</a:t>
            </a:r>
            <a:r>
              <a:rPr lang="en-GB" dirty="0" smtClean="0"/>
              <a:t> </a:t>
            </a:r>
            <a:r>
              <a:rPr lang="en-GB" dirty="0" err="1" smtClean="0"/>
              <a:t>vs</a:t>
            </a:r>
            <a:r>
              <a:rPr lang="en-GB" dirty="0" smtClean="0"/>
              <a:t> caret</a:t>
            </a:r>
            <a:endParaRPr lang="en-US" dirty="0"/>
          </a:p>
        </p:txBody>
      </p:sp>
      <p:sp>
        <p:nvSpPr>
          <p:cNvPr id="4" name="Slide Number Placeholder 3"/>
          <p:cNvSpPr>
            <a:spLocks noGrp="1"/>
          </p:cNvSpPr>
          <p:nvPr>
            <p:ph type="sldNum" sz="quarter" idx="12"/>
          </p:nvPr>
        </p:nvSpPr>
        <p:spPr/>
        <p:txBody>
          <a:bodyPr/>
          <a:lstStyle/>
          <a:p>
            <a:fld id="{E229B451-6DD3-417E-A141-A9B0791E140C}" type="slidenum">
              <a:rPr lang="en-US" smtClean="0"/>
              <a:pPr/>
              <a:t>14</a:t>
            </a:fld>
            <a:endParaRPr lang="en-US"/>
          </a:p>
        </p:txBody>
      </p:sp>
      <p:pic>
        <p:nvPicPr>
          <p:cNvPr id="49154" name="Picture 2"/>
          <p:cNvPicPr>
            <a:picLocks noGrp="1" noChangeAspect="1" noChangeArrowheads="1"/>
          </p:cNvPicPr>
          <p:nvPr>
            <p:ph idx="1"/>
          </p:nvPr>
        </p:nvPicPr>
        <p:blipFill>
          <a:blip r:embed="rId2"/>
          <a:srcRect/>
          <a:stretch>
            <a:fillRect/>
          </a:stretch>
        </p:blipFill>
        <p:spPr bwMode="auto">
          <a:xfrm>
            <a:off x="1714480" y="1357298"/>
            <a:ext cx="6067730" cy="4829196"/>
          </a:xfrm>
          <a:prstGeom prst="rect">
            <a:avLst/>
          </a:prstGeom>
          <a:noFill/>
          <a:ln w="9525">
            <a:noFill/>
            <a:miter lim="800000"/>
            <a:headEnd/>
            <a:tailEnd/>
          </a:ln>
          <a:effectLst/>
        </p:spPr>
      </p:pic>
      <p:sp>
        <p:nvSpPr>
          <p:cNvPr id="6" name="TextBox 5"/>
          <p:cNvSpPr txBox="1"/>
          <p:nvPr/>
        </p:nvSpPr>
        <p:spPr>
          <a:xfrm>
            <a:off x="1714480" y="6357958"/>
            <a:ext cx="3887603" cy="261610"/>
          </a:xfrm>
          <a:prstGeom prst="rect">
            <a:avLst/>
          </a:prstGeom>
          <a:noFill/>
        </p:spPr>
        <p:txBody>
          <a:bodyPr wrap="none" rtlCol="0">
            <a:spAutoFit/>
          </a:bodyPr>
          <a:lstStyle/>
          <a:p>
            <a:r>
              <a:rPr lang="en-US" sz="1100" dirty="0" smtClean="0"/>
              <a:t>https://datascience-enthusiast.com/R/ML_python_R_part1.html</a:t>
            </a:r>
            <a:endParaRPr lang="en-US" sz="1100" dirty="0"/>
          </a:p>
        </p:txBody>
      </p:sp>
      <p:sp>
        <p:nvSpPr>
          <p:cNvPr id="7" name="Left Brace 6"/>
          <p:cNvSpPr/>
          <p:nvPr/>
        </p:nvSpPr>
        <p:spPr>
          <a:xfrm>
            <a:off x="1428728" y="2285992"/>
            <a:ext cx="142876" cy="71438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p:cNvSpPr txBox="1"/>
          <p:nvPr/>
        </p:nvSpPr>
        <p:spPr>
          <a:xfrm>
            <a:off x="428596" y="2285992"/>
            <a:ext cx="986360" cy="646331"/>
          </a:xfrm>
          <a:prstGeom prst="rect">
            <a:avLst/>
          </a:prstGeom>
          <a:noFill/>
        </p:spPr>
        <p:txBody>
          <a:bodyPr wrap="none" rtlCol="0">
            <a:spAutoFit/>
          </a:bodyPr>
          <a:lstStyle/>
          <a:p>
            <a:r>
              <a:rPr lang="en-GB" dirty="0" smtClean="0"/>
              <a:t>Object </a:t>
            </a:r>
          </a:p>
          <a:p>
            <a:r>
              <a:rPr lang="en-GB" dirty="0" smtClean="0"/>
              <a:t>oriented</a:t>
            </a:r>
            <a:endParaRPr lang="en-US" dirty="0"/>
          </a:p>
        </p:txBody>
      </p:sp>
      <p:sp>
        <p:nvSpPr>
          <p:cNvPr id="9" name="TextBox 8"/>
          <p:cNvSpPr txBox="1"/>
          <p:nvPr/>
        </p:nvSpPr>
        <p:spPr>
          <a:xfrm>
            <a:off x="7858148" y="2071678"/>
            <a:ext cx="1133644" cy="369332"/>
          </a:xfrm>
          <a:prstGeom prst="rect">
            <a:avLst/>
          </a:prstGeom>
          <a:noFill/>
        </p:spPr>
        <p:txBody>
          <a:bodyPr wrap="none" rtlCol="0">
            <a:spAutoFit/>
          </a:bodyPr>
          <a:lstStyle/>
          <a:p>
            <a:r>
              <a:rPr lang="en-GB" dirty="0" smtClean="0"/>
              <a:t>functional</a:t>
            </a:r>
            <a:endParaRPr lang="en-US" dirty="0"/>
          </a:p>
        </p:txBody>
      </p:sp>
      <p:sp>
        <p:nvSpPr>
          <p:cNvPr id="10" name="Right Brace 9"/>
          <p:cNvSpPr/>
          <p:nvPr/>
        </p:nvSpPr>
        <p:spPr>
          <a:xfrm>
            <a:off x="7643834" y="2071678"/>
            <a:ext cx="285752" cy="42862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Left Brace 10"/>
          <p:cNvSpPr/>
          <p:nvPr/>
        </p:nvSpPr>
        <p:spPr>
          <a:xfrm>
            <a:off x="1285852" y="3071810"/>
            <a:ext cx="285752" cy="171451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p:cNvSpPr txBox="1"/>
          <p:nvPr/>
        </p:nvSpPr>
        <p:spPr>
          <a:xfrm>
            <a:off x="0" y="3429000"/>
            <a:ext cx="1428728" cy="1200329"/>
          </a:xfrm>
          <a:prstGeom prst="rect">
            <a:avLst/>
          </a:prstGeom>
          <a:noFill/>
        </p:spPr>
        <p:txBody>
          <a:bodyPr wrap="square" rtlCol="0">
            <a:spAutoFit/>
          </a:bodyPr>
          <a:lstStyle/>
          <a:p>
            <a:r>
              <a:rPr lang="en-GB" dirty="0" smtClean="0"/>
              <a:t>Requires more code to get the performance</a:t>
            </a:r>
            <a:endParaRPr lang="en-US" dirty="0"/>
          </a:p>
        </p:txBody>
      </p:sp>
      <p:sp>
        <p:nvSpPr>
          <p:cNvPr id="13" name="Right Brace 12"/>
          <p:cNvSpPr/>
          <p:nvPr/>
        </p:nvSpPr>
        <p:spPr>
          <a:xfrm>
            <a:off x="7215206" y="4286256"/>
            <a:ext cx="428628" cy="192882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TextBox 13"/>
          <p:cNvSpPr txBox="1"/>
          <p:nvPr/>
        </p:nvSpPr>
        <p:spPr>
          <a:xfrm>
            <a:off x="7715272" y="4714884"/>
            <a:ext cx="1071640" cy="923330"/>
          </a:xfrm>
          <a:prstGeom prst="rect">
            <a:avLst/>
          </a:prstGeom>
          <a:noFill/>
        </p:spPr>
        <p:txBody>
          <a:bodyPr wrap="none" rtlCol="0">
            <a:spAutoFit/>
          </a:bodyPr>
          <a:lstStyle/>
          <a:p>
            <a:r>
              <a:rPr lang="en-GB" dirty="0" smtClean="0"/>
              <a:t>Rich stats</a:t>
            </a:r>
          </a:p>
          <a:p>
            <a:r>
              <a:rPr lang="en-GB" dirty="0" smtClean="0"/>
              <a:t>through</a:t>
            </a:r>
          </a:p>
          <a:p>
            <a:r>
              <a:rPr lang="en-GB" dirty="0" smtClean="0"/>
              <a:t>summary</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NN: </a:t>
            </a:r>
            <a:r>
              <a:rPr lang="en-GB" dirty="0" err="1" smtClean="0"/>
              <a:t>Tensorflow</a:t>
            </a:r>
            <a:r>
              <a:rPr lang="en-GB" dirty="0" smtClean="0"/>
              <a:t> </a:t>
            </a:r>
            <a:endParaRPr lang="en-US" dirty="0"/>
          </a:p>
        </p:txBody>
      </p:sp>
      <p:sp>
        <p:nvSpPr>
          <p:cNvPr id="3" name="Content Placeholder 2"/>
          <p:cNvSpPr>
            <a:spLocks noGrp="1"/>
          </p:cNvSpPr>
          <p:nvPr>
            <p:ph idx="1"/>
          </p:nvPr>
        </p:nvSpPr>
        <p:spPr/>
        <p:txBody>
          <a:bodyPr>
            <a:normAutofit fontScale="70000" lnSpcReduction="20000"/>
          </a:bodyPr>
          <a:lstStyle/>
          <a:p>
            <a:r>
              <a:rPr lang="en-GB" dirty="0" smtClean="0"/>
              <a:t>Ignited massive interest in NN through support by Google. </a:t>
            </a:r>
            <a:r>
              <a:rPr lang="en-US" dirty="0" err="1" smtClean="0"/>
              <a:t>TensorFlow</a:t>
            </a:r>
            <a:r>
              <a:rPr lang="en-US" dirty="0" smtClean="0"/>
              <a:t> no doubt is better marketed compared to the other deep learning frameworks</a:t>
            </a:r>
          </a:p>
          <a:p>
            <a:r>
              <a:rPr lang="en-US" dirty="0" smtClean="0"/>
              <a:t>symbolic math library, and is also used for machine learning applications such as neural networks. It is not really a ready set of machine learning algorithms. Primarily a gradient descent optimization tool</a:t>
            </a:r>
          </a:p>
          <a:p>
            <a:r>
              <a:rPr lang="en-US" dirty="0" smtClean="0"/>
              <a:t>deployment of computation across a variety of platforms (CPUs, GPUs, TPUs)</a:t>
            </a:r>
          </a:p>
          <a:p>
            <a:r>
              <a:rPr lang="en-US" dirty="0" smtClean="0"/>
              <a:t>stable Python (for version 3.7 across all platforms and C APIs  and without API backwards compatibility guarantee: C++, Go, Java] JavaScript and Swift. Third-party packages are available for C#, Haskell, Julia, R, </a:t>
            </a:r>
            <a:r>
              <a:rPr lang="en-US" dirty="0" err="1" smtClean="0"/>
              <a:t>Scala</a:t>
            </a:r>
            <a:r>
              <a:rPr lang="en-US" dirty="0" smtClean="0"/>
              <a:t>, Rust, </a:t>
            </a:r>
            <a:r>
              <a:rPr lang="en-US" dirty="0" err="1" smtClean="0"/>
              <a:t>Ocaml</a:t>
            </a:r>
            <a:r>
              <a:rPr lang="en-US" dirty="0" smtClean="0"/>
              <a:t>, and Crystal. </a:t>
            </a:r>
          </a:p>
          <a:p>
            <a:r>
              <a:rPr lang="en-GB" dirty="0" smtClean="0"/>
              <a:t>If you are not building some completely new NN, </a:t>
            </a:r>
            <a:r>
              <a:rPr lang="en-GB" dirty="0" err="1" smtClean="0"/>
              <a:t>tensorflow</a:t>
            </a:r>
            <a:r>
              <a:rPr lang="en-GB" dirty="0" smtClean="0"/>
              <a:t> might be an overkill</a:t>
            </a:r>
            <a:endParaRPr lang="en-US" dirty="0"/>
          </a:p>
        </p:txBody>
      </p:sp>
      <p:sp>
        <p:nvSpPr>
          <p:cNvPr id="4" name="Slide Number Placeholder 3"/>
          <p:cNvSpPr>
            <a:spLocks noGrp="1"/>
          </p:cNvSpPr>
          <p:nvPr>
            <p:ph type="sldNum" sz="quarter" idx="12"/>
          </p:nvPr>
        </p:nvSpPr>
        <p:spPr/>
        <p:txBody>
          <a:bodyPr/>
          <a:lstStyle/>
          <a:p>
            <a:fld id="{E229B451-6DD3-417E-A141-A9B0791E140C}" type="slidenum">
              <a:rPr lang="en-US" smtClean="0"/>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NN: </a:t>
            </a:r>
            <a:r>
              <a:rPr lang="en-GB" dirty="0" err="1" smtClean="0"/>
              <a:t>Keras</a:t>
            </a:r>
            <a:endParaRPr lang="en-US" dirty="0"/>
          </a:p>
        </p:txBody>
      </p:sp>
      <p:sp>
        <p:nvSpPr>
          <p:cNvPr id="3" name="Content Placeholder 2"/>
          <p:cNvSpPr>
            <a:spLocks noGrp="1"/>
          </p:cNvSpPr>
          <p:nvPr>
            <p:ph idx="1"/>
          </p:nvPr>
        </p:nvSpPr>
        <p:spPr/>
        <p:txBody>
          <a:bodyPr>
            <a:normAutofit fontScale="77500" lnSpcReduction="20000"/>
          </a:bodyPr>
          <a:lstStyle/>
          <a:p>
            <a:r>
              <a:rPr lang="en-US" dirty="0" err="1" smtClean="0"/>
              <a:t>Keras</a:t>
            </a:r>
            <a:r>
              <a:rPr lang="en-US" dirty="0" smtClean="0"/>
              <a:t> on the </a:t>
            </a:r>
            <a:r>
              <a:rPr lang="en-US" dirty="0" err="1" smtClean="0"/>
              <a:t>otherhand</a:t>
            </a:r>
            <a:r>
              <a:rPr lang="en-US" dirty="0" smtClean="0"/>
              <a:t>, </a:t>
            </a:r>
            <a:r>
              <a:rPr lang="en-US" dirty="0" err="1" smtClean="0"/>
              <a:t>ss</a:t>
            </a:r>
            <a:r>
              <a:rPr lang="en-US" dirty="0" smtClean="0"/>
              <a:t> a user friendly way to access since you can build neural nets one layer at a time. You don’t need to spend several lines of codes of </a:t>
            </a:r>
            <a:r>
              <a:rPr lang="en-US" dirty="0" err="1" smtClean="0"/>
              <a:t>tensorflow</a:t>
            </a:r>
            <a:r>
              <a:rPr lang="en-US" dirty="0" smtClean="0"/>
              <a:t> to create a layer. </a:t>
            </a:r>
            <a:br>
              <a:rPr lang="en-US" dirty="0" smtClean="0"/>
            </a:br>
            <a:r>
              <a:rPr lang="en-US" dirty="0" smtClean="0"/>
              <a:t/>
            </a:r>
            <a:br>
              <a:rPr lang="en-US" dirty="0" smtClean="0"/>
            </a:br>
            <a:r>
              <a:rPr lang="en-US" dirty="0" smtClean="0"/>
              <a:t>The process with </a:t>
            </a:r>
            <a:r>
              <a:rPr lang="en-US" dirty="0" err="1" smtClean="0"/>
              <a:t>Keras</a:t>
            </a:r>
            <a:r>
              <a:rPr lang="en-US" dirty="0" smtClean="0"/>
              <a:t>:</a:t>
            </a:r>
          </a:p>
          <a:p>
            <a:pPr marL="971550" lvl="1" indent="-514350">
              <a:buFont typeface="+mj-lt"/>
              <a:buAutoNum type="arabicPeriod"/>
            </a:pPr>
            <a:r>
              <a:rPr lang="en-US" dirty="0" smtClean="0"/>
              <a:t>Define your model. Create a sequence and add layers.</a:t>
            </a:r>
            <a:br>
              <a:rPr lang="en-US" dirty="0" smtClean="0"/>
            </a:br>
            <a:r>
              <a:rPr lang="en-US" dirty="0" smtClean="0"/>
              <a:t>        </a:t>
            </a:r>
          </a:p>
          <a:p>
            <a:pPr marL="971550" lvl="1" indent="-514350">
              <a:buFont typeface="+mj-lt"/>
              <a:buAutoNum type="arabicPeriod"/>
            </a:pPr>
            <a:r>
              <a:rPr lang="en-US" dirty="0" smtClean="0"/>
              <a:t>Compile your model. Specify loss functions and optimizers.</a:t>
            </a:r>
            <a:br>
              <a:rPr lang="en-US" dirty="0" smtClean="0"/>
            </a:br>
            <a:r>
              <a:rPr lang="en-US" dirty="0" smtClean="0"/>
              <a:t>        </a:t>
            </a:r>
          </a:p>
          <a:p>
            <a:pPr marL="971550" lvl="1" indent="-514350">
              <a:buFont typeface="+mj-lt"/>
              <a:buAutoNum type="arabicPeriod"/>
            </a:pPr>
            <a:r>
              <a:rPr lang="en-US" dirty="0" smtClean="0"/>
              <a:t>Fit your model. Execute the model using data.</a:t>
            </a:r>
            <a:br>
              <a:rPr lang="en-US" dirty="0" smtClean="0"/>
            </a:br>
            <a:r>
              <a:rPr lang="en-US" dirty="0" smtClean="0"/>
              <a:t>        </a:t>
            </a:r>
          </a:p>
          <a:p>
            <a:pPr marL="971550" lvl="1" indent="-514350">
              <a:buFont typeface="+mj-lt"/>
              <a:buAutoNum type="arabicPeriod"/>
            </a:pPr>
            <a:r>
              <a:rPr lang="en-US" dirty="0" smtClean="0"/>
              <a:t>Make predictions. Use the model to generate predictions on new data.</a:t>
            </a:r>
            <a:endParaRPr lang="en-US" dirty="0"/>
          </a:p>
        </p:txBody>
      </p:sp>
      <p:sp>
        <p:nvSpPr>
          <p:cNvPr id="4" name="Slide Number Placeholder 3"/>
          <p:cNvSpPr>
            <a:spLocks noGrp="1"/>
          </p:cNvSpPr>
          <p:nvPr>
            <p:ph type="sldNum" sz="quarter" idx="12"/>
          </p:nvPr>
        </p:nvSpPr>
        <p:spPr/>
        <p:txBody>
          <a:bodyPr/>
          <a:lstStyle/>
          <a:p>
            <a:fld id="{E229B451-6DD3-417E-A141-A9B0791E140C}"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Distributed learning: H20</a:t>
            </a:r>
            <a:endParaRPr lang="en-US" dirty="0"/>
          </a:p>
        </p:txBody>
      </p:sp>
      <p:sp>
        <p:nvSpPr>
          <p:cNvPr id="3" name="Content Placeholder 2"/>
          <p:cNvSpPr>
            <a:spLocks noGrp="1"/>
          </p:cNvSpPr>
          <p:nvPr>
            <p:ph idx="1"/>
          </p:nvPr>
        </p:nvSpPr>
        <p:spPr/>
        <p:txBody>
          <a:bodyPr>
            <a:normAutofit fontScale="47500" lnSpcReduction="20000"/>
          </a:bodyPr>
          <a:lstStyle/>
          <a:p>
            <a:r>
              <a:rPr lang="en-US" dirty="0" smtClean="0"/>
              <a:t>H20 is java based (available through R  and Python)</a:t>
            </a:r>
            <a:br>
              <a:rPr lang="en-US" dirty="0" smtClean="0"/>
            </a:br>
            <a:r>
              <a:rPr lang="en-US" dirty="0" smtClean="0"/>
              <a:t>the primary purpose of H2O is as a distributed (many machines), parallel (many CPUs), in memory (several hundred GBs) processing engine.</a:t>
            </a:r>
            <a:br>
              <a:rPr lang="en-US" dirty="0" smtClean="0"/>
            </a:br>
            <a:endParaRPr lang="en-US" u="sng" dirty="0" smtClean="0"/>
          </a:p>
          <a:p>
            <a:r>
              <a:rPr lang="en-US" u="sng" dirty="0" smtClean="0"/>
              <a:t>Key Features:</a:t>
            </a:r>
            <a:r>
              <a:rPr lang="en-US" dirty="0" smtClean="0"/>
              <a:t/>
            </a:r>
            <a:br>
              <a:rPr lang="en-US" dirty="0" smtClean="0"/>
            </a:br>
            <a:endParaRPr lang="en-US" dirty="0" smtClean="0"/>
          </a:p>
          <a:p>
            <a:pPr marL="971550" lvl="1" indent="-514350">
              <a:buFont typeface="+mj-lt"/>
              <a:buAutoNum type="arabicPeriod"/>
            </a:pPr>
            <a:r>
              <a:rPr lang="en-US" dirty="0" smtClean="0"/>
              <a:t>Access from both R and Python</a:t>
            </a:r>
            <a:br>
              <a:rPr lang="en-US" dirty="0" smtClean="0"/>
            </a:br>
            <a:endParaRPr lang="en-US" dirty="0" smtClean="0"/>
          </a:p>
          <a:p>
            <a:pPr marL="971550" lvl="1" indent="-514350">
              <a:buFont typeface="+mj-lt"/>
              <a:buAutoNum type="arabicPeriod"/>
            </a:pPr>
            <a:r>
              <a:rPr lang="en-US" dirty="0" smtClean="0"/>
              <a:t>Access from web-based interface named Flow. By means of Flow, data scientists are able to import, explore, and modify datasets, play with models, verify models performances, and much more.</a:t>
            </a:r>
            <a:br>
              <a:rPr lang="en-US" dirty="0" smtClean="0"/>
            </a:br>
            <a:endParaRPr lang="en-US" dirty="0" smtClean="0"/>
          </a:p>
          <a:p>
            <a:pPr marL="971550" lvl="1" indent="-514350">
              <a:buFont typeface="+mj-lt"/>
              <a:buAutoNum type="arabicPeriod"/>
            </a:pPr>
            <a:r>
              <a:rPr lang="en-US" dirty="0" err="1" smtClean="0"/>
              <a:t>AutoML</a:t>
            </a:r>
            <a:r>
              <a:rPr lang="en-US" dirty="0" smtClean="0"/>
              <a:t> : automatic training and tuning of many models within a user-specified time-limit.</a:t>
            </a:r>
            <a:br>
              <a:rPr lang="en-US" dirty="0" smtClean="0"/>
            </a:br>
            <a:endParaRPr lang="en-US" dirty="0" smtClean="0"/>
          </a:p>
          <a:p>
            <a:pPr marL="971550" lvl="1" indent="-514350">
              <a:buFont typeface="+mj-lt"/>
              <a:buAutoNum type="arabicPeriod"/>
            </a:pPr>
            <a:r>
              <a:rPr lang="en-US" dirty="0" smtClean="0"/>
              <a:t>Distributed, In-memory processing : In-memory processing with fast serialization between nodes and clusters to support massive datasets.</a:t>
            </a:r>
            <a:br>
              <a:rPr lang="en-US" dirty="0" smtClean="0"/>
            </a:br>
            <a:endParaRPr lang="en-US" dirty="0" smtClean="0"/>
          </a:p>
          <a:p>
            <a:pPr marL="971550" lvl="1" indent="-514350">
              <a:buFont typeface="+mj-lt"/>
              <a:buAutoNum type="arabicPeriod"/>
            </a:pPr>
            <a:r>
              <a:rPr lang="en-US" dirty="0" smtClean="0"/>
              <a:t>Simple Deployment : Easy to deploy POJOs/MOJOs (java model object files) to deploy models for fast and accurate scoring in any environment, including with very large models.</a:t>
            </a:r>
            <a:br>
              <a:rPr lang="en-US" dirty="0" smtClean="0"/>
            </a:br>
            <a:r>
              <a:rPr lang="en-US" dirty="0" smtClean="0"/>
              <a:t>-makes it possible for a data scientist to interrupt training and deploy a model before it is fully optimized if time and performance considerations make this desirable.</a:t>
            </a:r>
            <a:br>
              <a:rPr lang="en-US" dirty="0" smtClean="0"/>
            </a:br>
            <a:endParaRPr lang="en-US" dirty="0"/>
          </a:p>
        </p:txBody>
      </p:sp>
      <p:sp>
        <p:nvSpPr>
          <p:cNvPr id="4" name="Slide Number Placeholder 3"/>
          <p:cNvSpPr>
            <a:spLocks noGrp="1"/>
          </p:cNvSpPr>
          <p:nvPr>
            <p:ph type="sldNum" sz="quarter" idx="12"/>
          </p:nvPr>
        </p:nvSpPr>
        <p:spPr/>
        <p:txBody>
          <a:bodyPr/>
          <a:lstStyle/>
          <a:p>
            <a:fld id="{E229B451-6DD3-417E-A141-A9B0791E140C}" type="slidenum">
              <a:rPr lang="en-US" smtClean="0"/>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Spark architecture"/>
          <p:cNvPicPr>
            <a:picLocks noChangeAspect="1" noChangeArrowheads="1"/>
          </p:cNvPicPr>
          <p:nvPr/>
        </p:nvPicPr>
        <p:blipFill>
          <a:blip r:embed="rId3"/>
          <a:srcRect/>
          <a:stretch>
            <a:fillRect/>
          </a:stretch>
        </p:blipFill>
        <p:spPr bwMode="auto">
          <a:xfrm>
            <a:off x="1285852" y="1214422"/>
            <a:ext cx="5800715" cy="3347449"/>
          </a:xfrm>
          <a:prstGeom prst="rect">
            <a:avLst/>
          </a:prstGeom>
          <a:noFill/>
        </p:spPr>
      </p:pic>
      <p:sp>
        <p:nvSpPr>
          <p:cNvPr id="3" name="Title 2"/>
          <p:cNvSpPr>
            <a:spLocks noGrp="1"/>
          </p:cNvSpPr>
          <p:nvPr>
            <p:ph type="title"/>
          </p:nvPr>
        </p:nvSpPr>
        <p:spPr/>
        <p:txBody>
          <a:bodyPr/>
          <a:lstStyle/>
          <a:p>
            <a:r>
              <a:rPr lang="en-GB" dirty="0" smtClean="0"/>
              <a:t>Big Data: Apache Spark</a:t>
            </a:r>
            <a:endParaRPr lang="en-US" dirty="0"/>
          </a:p>
        </p:txBody>
      </p:sp>
      <p:sp>
        <p:nvSpPr>
          <p:cNvPr id="4" name="Content Placeholder 3"/>
          <p:cNvSpPr>
            <a:spLocks noGrp="1"/>
          </p:cNvSpPr>
          <p:nvPr>
            <p:ph idx="1"/>
          </p:nvPr>
        </p:nvSpPr>
        <p:spPr>
          <a:xfrm>
            <a:off x="428596" y="4572008"/>
            <a:ext cx="8072494" cy="1882757"/>
          </a:xfrm>
        </p:spPr>
        <p:txBody>
          <a:bodyPr>
            <a:normAutofit fontScale="47500" lnSpcReduction="20000"/>
          </a:bodyPr>
          <a:lstStyle/>
          <a:p>
            <a:r>
              <a:rPr lang="en-US" dirty="0" smtClean="0"/>
              <a:t>Spark is a unified, one-stop-shop for working with Big Data — “Spark is designed to support a wide range of data analytics tasks, ranging from simple data loading and SQL queries to machine learning and streaming computation, over the same computing engine and with a consistent set of APIs.</a:t>
            </a:r>
          </a:p>
          <a:p>
            <a:r>
              <a:rPr lang="en-US" dirty="0" smtClean="0"/>
              <a:t>Spark executes much faster by caching data in memory across multiple parallel operations, whereas </a:t>
            </a:r>
            <a:r>
              <a:rPr lang="en-US" dirty="0" err="1" smtClean="0"/>
              <a:t>MapReduce</a:t>
            </a:r>
            <a:r>
              <a:rPr lang="en-US" dirty="0" smtClean="0"/>
              <a:t> involves more reading and writing from disk.</a:t>
            </a:r>
          </a:p>
          <a:p>
            <a:r>
              <a:rPr lang="en-US" dirty="0" smtClean="0"/>
              <a:t>A Spark application runs as independent processes, coordinated by the </a:t>
            </a:r>
            <a:r>
              <a:rPr lang="en-US" dirty="0" err="1" smtClean="0"/>
              <a:t>SparkSession</a:t>
            </a:r>
            <a:r>
              <a:rPr lang="en-US" dirty="0" smtClean="0"/>
              <a:t> object in the driver program.</a:t>
            </a:r>
          </a:p>
          <a:p>
            <a:r>
              <a:rPr lang="en-GB" dirty="0" smtClean="0"/>
              <a:t>Spark SQL, Spark Streaming, </a:t>
            </a:r>
            <a:r>
              <a:rPr lang="en-GB" dirty="0" err="1" smtClean="0"/>
              <a:t>Mlib</a:t>
            </a:r>
            <a:r>
              <a:rPr lang="en-GB" dirty="0" smtClean="0"/>
              <a:t>, </a:t>
            </a:r>
            <a:r>
              <a:rPr lang="en-GB" dirty="0" err="1" smtClean="0"/>
              <a:t>Graphx</a:t>
            </a:r>
            <a:endParaRPr lang="en-US" dirty="0"/>
          </a:p>
        </p:txBody>
      </p:sp>
      <p:sp>
        <p:nvSpPr>
          <p:cNvPr id="2" name="Slide Number Placeholder 1"/>
          <p:cNvSpPr>
            <a:spLocks noGrp="1"/>
          </p:cNvSpPr>
          <p:nvPr>
            <p:ph type="sldNum" sz="quarter" idx="12"/>
          </p:nvPr>
        </p:nvSpPr>
        <p:spPr/>
        <p:txBody>
          <a:bodyPr/>
          <a:lstStyle/>
          <a:p>
            <a:fld id="{E229B451-6DD3-417E-A141-A9B0791E140C}" type="slidenum">
              <a:rPr lang="en-US" smtClean="0"/>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Another language: </a:t>
            </a:r>
            <a:r>
              <a:rPr lang="en-GB" dirty="0" err="1" smtClean="0"/>
              <a:t>Scala</a:t>
            </a:r>
            <a:endParaRPr lang="en-US" dirty="0"/>
          </a:p>
        </p:txBody>
      </p:sp>
      <p:sp>
        <p:nvSpPr>
          <p:cNvPr id="3" name="Content Placeholder 2"/>
          <p:cNvSpPr>
            <a:spLocks noGrp="1"/>
          </p:cNvSpPr>
          <p:nvPr>
            <p:ph idx="1"/>
          </p:nvPr>
        </p:nvSpPr>
        <p:spPr/>
        <p:txBody>
          <a:bodyPr>
            <a:normAutofit fontScale="47500" lnSpcReduction="20000"/>
          </a:bodyPr>
          <a:lstStyle/>
          <a:p>
            <a:r>
              <a:rPr lang="en-GB" sz="3400" dirty="0" err="1" smtClean="0"/>
              <a:t>Scala</a:t>
            </a:r>
            <a:r>
              <a:rPr lang="en-GB" sz="3400" dirty="0" smtClean="0"/>
              <a:t> is another programming language!</a:t>
            </a:r>
            <a:endParaRPr lang="en-US" sz="3400" dirty="0" smtClean="0"/>
          </a:p>
          <a:p>
            <a:r>
              <a:rPr lang="en-US" sz="3400" dirty="0" smtClean="0"/>
              <a:t>Uses Java Virtual Machine (JVM) during runtime which gives is some speed over Python in most cases.  Python is dynamically typed and this reduces the speed </a:t>
            </a:r>
          </a:p>
          <a:p>
            <a:r>
              <a:rPr lang="en-US" sz="3400" dirty="0" smtClean="0"/>
              <a:t>In case of Python, Spark libraries are called which require a lot of code processing and hence slower performance. In this scenario </a:t>
            </a:r>
            <a:r>
              <a:rPr lang="en-US" sz="3400" dirty="0" err="1" smtClean="0"/>
              <a:t>Scala</a:t>
            </a:r>
            <a:r>
              <a:rPr lang="en-US" sz="3400" dirty="0" smtClean="0"/>
              <a:t> works well for limited cores</a:t>
            </a:r>
          </a:p>
          <a:p>
            <a:r>
              <a:rPr lang="en-GB" sz="3400" dirty="0" err="1" smtClean="0"/>
              <a:t>Scala</a:t>
            </a:r>
            <a:r>
              <a:rPr lang="en-GB" sz="3400" dirty="0" smtClean="0"/>
              <a:t> learning curve is a bit more difficult versus python as there is so much out there for python</a:t>
            </a:r>
          </a:p>
          <a:p>
            <a:r>
              <a:rPr lang="en-US" sz="3400" dirty="0" err="1" smtClean="0"/>
              <a:t>Scala</a:t>
            </a:r>
            <a:r>
              <a:rPr lang="en-US" sz="3400" dirty="0" smtClean="0"/>
              <a:t> allows writing of code with multiple concurrency primitives, whereas  Python does support heavyweight process forking. Here, only one thread is active at a time. So whenever a new code is deployed, more processes must be restarted which increases the memory overhead.</a:t>
            </a:r>
          </a:p>
          <a:p>
            <a:r>
              <a:rPr lang="en-US" sz="3400" dirty="0" err="1" smtClean="0"/>
              <a:t>Scala</a:t>
            </a:r>
            <a:r>
              <a:rPr lang="en-US" sz="3400" dirty="0" smtClean="0"/>
              <a:t> does not have great support for ML libraries example NLP, Python is preferred. Visualization Python is better</a:t>
            </a:r>
          </a:p>
          <a:p>
            <a:r>
              <a:rPr lang="en-GB" sz="3400" dirty="0" smtClean="0"/>
              <a:t>Refactoring: </a:t>
            </a:r>
            <a:r>
              <a:rPr lang="en-US" sz="3400" dirty="0" err="1" smtClean="0"/>
              <a:t>Scala</a:t>
            </a:r>
            <a:r>
              <a:rPr lang="en-US" sz="3400" dirty="0" smtClean="0"/>
              <a:t> is a statically typed language which allows us to find compile time errors. whereas Python is a dynamically typed language. Python language is highly prone to bugs every time you make changes to the existing code. Hence refactoring the code for </a:t>
            </a:r>
            <a:r>
              <a:rPr lang="en-US" sz="3400" dirty="0" err="1" smtClean="0"/>
              <a:t>Scala</a:t>
            </a:r>
            <a:r>
              <a:rPr lang="en-US" sz="3400" dirty="0" smtClean="0"/>
              <a:t> is easier than refactoring for Python.</a:t>
            </a:r>
          </a:p>
          <a:p>
            <a:r>
              <a:rPr lang="en-US" sz="3400" b="1" dirty="0" smtClean="0"/>
              <a:t>Conclusion</a:t>
            </a:r>
          </a:p>
          <a:p>
            <a:pPr lvl="1"/>
            <a:r>
              <a:rPr lang="en-US" sz="3400" dirty="0" err="1" smtClean="0"/>
              <a:t>Scala</a:t>
            </a:r>
            <a:r>
              <a:rPr lang="en-US" sz="3400" dirty="0" smtClean="0"/>
              <a:t> might be beneficial to get more speed, and dealing with Apache Spark directly</a:t>
            </a:r>
          </a:p>
          <a:p>
            <a:endParaRPr lang="en-US" dirty="0" smtClean="0"/>
          </a:p>
          <a:p>
            <a:endParaRPr lang="en-US" dirty="0"/>
          </a:p>
        </p:txBody>
      </p:sp>
      <p:sp>
        <p:nvSpPr>
          <p:cNvPr id="4" name="Slide Number Placeholder 3"/>
          <p:cNvSpPr>
            <a:spLocks noGrp="1"/>
          </p:cNvSpPr>
          <p:nvPr>
            <p:ph type="sldNum" sz="quarter" idx="12"/>
          </p:nvPr>
        </p:nvSpPr>
        <p:spPr/>
        <p:txBody>
          <a:bodyPr/>
          <a:lstStyle/>
          <a:p>
            <a:fld id="{E229B451-6DD3-417E-A141-A9B0791E140C}" type="slidenum">
              <a:rPr lang="en-US" smtClean="0"/>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Outline</a:t>
            </a:r>
            <a:endParaRPr lang="en-US" dirty="0"/>
          </a:p>
        </p:txBody>
      </p:sp>
      <p:sp>
        <p:nvSpPr>
          <p:cNvPr id="3" name="Content Placeholder 2"/>
          <p:cNvSpPr>
            <a:spLocks noGrp="1"/>
          </p:cNvSpPr>
          <p:nvPr>
            <p:ph idx="1"/>
          </p:nvPr>
        </p:nvSpPr>
        <p:spPr/>
        <p:txBody>
          <a:bodyPr/>
          <a:lstStyle/>
          <a:p>
            <a:r>
              <a:rPr lang="en-GB" dirty="0" smtClean="0"/>
              <a:t>Machine learning is not just an “optimization” problem, real world is different than “</a:t>
            </a:r>
            <a:r>
              <a:rPr lang="en-GB" dirty="0" err="1" smtClean="0"/>
              <a:t>Kaggle</a:t>
            </a:r>
            <a:r>
              <a:rPr lang="en-GB" dirty="0" smtClean="0"/>
              <a:t>”</a:t>
            </a:r>
          </a:p>
          <a:p>
            <a:r>
              <a:rPr lang="en-GB" dirty="0" smtClean="0"/>
              <a:t>90% of the time is spend on data, visualization, and explanation of results</a:t>
            </a:r>
          </a:p>
          <a:p>
            <a:r>
              <a:rPr lang="en-GB" dirty="0" smtClean="0"/>
              <a:t>A data scientist needs significant knowledge in these areas</a:t>
            </a:r>
          </a:p>
          <a:p>
            <a:r>
              <a:rPr lang="en-GB" dirty="0" smtClean="0"/>
              <a:t>What are the latest toolsets capturing the full cycle of machine learning? </a:t>
            </a:r>
            <a:endParaRPr lang="en-US" dirty="0"/>
          </a:p>
        </p:txBody>
      </p:sp>
      <p:sp>
        <p:nvSpPr>
          <p:cNvPr id="4" name="Slide Number Placeholder 3"/>
          <p:cNvSpPr>
            <a:spLocks noGrp="1"/>
          </p:cNvSpPr>
          <p:nvPr>
            <p:ph type="sldNum" sz="quarter" idx="12"/>
          </p:nvPr>
        </p:nvSpPr>
        <p:spPr/>
        <p:txBody>
          <a:bodyPr/>
          <a:lstStyle/>
          <a:p>
            <a:fld id="{E229B451-6DD3-417E-A141-A9B0791E140C}" type="slidenum">
              <a:rPr 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Another Language: Julia</a:t>
            </a:r>
            <a:endParaRPr lang="en-US" dirty="0"/>
          </a:p>
        </p:txBody>
      </p:sp>
      <p:sp>
        <p:nvSpPr>
          <p:cNvPr id="3" name="Content Placeholder 2"/>
          <p:cNvSpPr>
            <a:spLocks noGrp="1"/>
          </p:cNvSpPr>
          <p:nvPr>
            <p:ph idx="1"/>
          </p:nvPr>
        </p:nvSpPr>
        <p:spPr/>
        <p:txBody>
          <a:bodyPr>
            <a:normAutofit fontScale="62500" lnSpcReduction="20000"/>
          </a:bodyPr>
          <a:lstStyle/>
          <a:p>
            <a:r>
              <a:rPr lang="en-GB" dirty="0" smtClean="0"/>
              <a:t>Compiled not interpreted.</a:t>
            </a:r>
          </a:p>
          <a:p>
            <a:r>
              <a:rPr lang="en-GB" dirty="0" smtClean="0"/>
              <a:t>Dynamically typed (similar to python)</a:t>
            </a:r>
          </a:p>
          <a:p>
            <a:r>
              <a:rPr lang="en-GB" dirty="0" smtClean="0"/>
              <a:t>Faster compared to </a:t>
            </a:r>
            <a:r>
              <a:rPr lang="en-GB" dirty="0" err="1" smtClean="0"/>
              <a:t>unoptimized</a:t>
            </a:r>
            <a:r>
              <a:rPr lang="en-GB" dirty="0" smtClean="0"/>
              <a:t> python</a:t>
            </a:r>
          </a:p>
          <a:p>
            <a:r>
              <a:rPr lang="en-GB" dirty="0" smtClean="0"/>
              <a:t>Uses mathematical syntax</a:t>
            </a:r>
          </a:p>
          <a:p>
            <a:endParaRPr lang="en-GB" dirty="0" smtClean="0"/>
          </a:p>
          <a:p>
            <a:endParaRPr lang="en-GB" dirty="0" smtClean="0"/>
          </a:p>
          <a:p>
            <a:endParaRPr lang="en-GB" dirty="0" smtClean="0"/>
          </a:p>
          <a:p>
            <a:r>
              <a:rPr lang="en-GB" dirty="0" smtClean="0"/>
              <a:t>Julia is still young, less community</a:t>
            </a:r>
          </a:p>
          <a:p>
            <a:r>
              <a:rPr lang="en-GB" dirty="0" smtClean="0"/>
              <a:t>Julia tries to not only replace R, Python, but the underlying C and C++ development in package development (for fast R/python packages).</a:t>
            </a:r>
          </a:p>
          <a:p>
            <a:r>
              <a:rPr lang="en-GB" dirty="0" smtClean="0"/>
              <a:t>Julia is not object oriented, but this feature of python is not mostly utilized for data science</a:t>
            </a:r>
          </a:p>
          <a:p>
            <a:r>
              <a:rPr lang="en-GB" dirty="0" smtClean="0"/>
              <a:t>Summary: At the current stage, python is significantly more useful than Julia, and investing time in learning Julia might be considered a hobby</a:t>
            </a:r>
            <a:endParaRPr lang="en-US" dirty="0"/>
          </a:p>
        </p:txBody>
      </p:sp>
      <p:sp>
        <p:nvSpPr>
          <p:cNvPr id="4" name="Slide Number Placeholder 3"/>
          <p:cNvSpPr>
            <a:spLocks noGrp="1"/>
          </p:cNvSpPr>
          <p:nvPr>
            <p:ph type="sldNum" sz="quarter" idx="12"/>
          </p:nvPr>
        </p:nvSpPr>
        <p:spPr/>
        <p:txBody>
          <a:bodyPr/>
          <a:lstStyle/>
          <a:p>
            <a:fld id="{E229B451-6DD3-417E-A141-A9B0791E140C}" type="slidenum">
              <a:rPr lang="en-US" smtClean="0"/>
              <a:pPr/>
              <a:t>20</a:t>
            </a:fld>
            <a:endParaRPr lang="en-US"/>
          </a:p>
        </p:txBody>
      </p:sp>
      <p:pic>
        <p:nvPicPr>
          <p:cNvPr id="7" name="Picture 2"/>
          <p:cNvPicPr>
            <a:picLocks noChangeAspect="1" noChangeArrowheads="1"/>
          </p:cNvPicPr>
          <p:nvPr/>
        </p:nvPicPr>
        <p:blipFill>
          <a:blip r:embed="rId3"/>
          <a:srcRect/>
          <a:stretch>
            <a:fillRect/>
          </a:stretch>
        </p:blipFill>
        <p:spPr bwMode="auto">
          <a:xfrm>
            <a:off x="5214942" y="2643182"/>
            <a:ext cx="3009900" cy="1097280"/>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Finally: Continuous Integration</a:t>
            </a:r>
            <a:endParaRPr lang="en-US" dirty="0"/>
          </a:p>
        </p:txBody>
      </p:sp>
      <p:sp>
        <p:nvSpPr>
          <p:cNvPr id="3" name="Content Placeholder 2"/>
          <p:cNvSpPr>
            <a:spLocks noGrp="1"/>
          </p:cNvSpPr>
          <p:nvPr>
            <p:ph idx="1"/>
          </p:nvPr>
        </p:nvSpPr>
        <p:spPr>
          <a:xfrm>
            <a:off x="457200" y="1600200"/>
            <a:ext cx="4686304" cy="4525963"/>
          </a:xfrm>
        </p:spPr>
        <p:txBody>
          <a:bodyPr>
            <a:normAutofit fontScale="85000" lnSpcReduction="10000"/>
          </a:bodyPr>
          <a:lstStyle/>
          <a:p>
            <a:r>
              <a:rPr lang="en-GB" sz="2000" dirty="0" smtClean="0"/>
              <a:t>Regardless of what toolset you use create repeatability!</a:t>
            </a:r>
          </a:p>
          <a:p>
            <a:r>
              <a:rPr lang="en-GB" sz="2000" dirty="0" smtClean="0"/>
              <a:t>Create consistent development environments in test and development machines</a:t>
            </a:r>
          </a:p>
          <a:p>
            <a:r>
              <a:rPr lang="en-GB" sz="2000" dirty="0" smtClean="0"/>
              <a:t>Merge all developer code to shared repository, automate build and make build self-testing. Capture not only modelling code changes but also data</a:t>
            </a:r>
          </a:p>
          <a:p>
            <a:r>
              <a:rPr lang="en-GB" sz="2000" dirty="0" smtClean="0"/>
              <a:t>Modelling process involves several repetitions of data merges, filtering, transformations</a:t>
            </a:r>
          </a:p>
          <a:p>
            <a:r>
              <a:rPr lang="en-GB" sz="2000" dirty="0" smtClean="0"/>
              <a:t>Repetitive fitting guarantees stable access to data, and impact of each data changes are monitored</a:t>
            </a:r>
          </a:p>
          <a:p>
            <a:pPr lvl="1"/>
            <a:r>
              <a:rPr lang="en-GB" sz="2000" dirty="0" smtClean="0"/>
              <a:t>Jenkins or </a:t>
            </a:r>
            <a:r>
              <a:rPr lang="en-GB" sz="2000" dirty="0" err="1" smtClean="0"/>
              <a:t>Teamcity</a:t>
            </a:r>
            <a:endParaRPr lang="en-GB" sz="2000" dirty="0" smtClean="0"/>
          </a:p>
          <a:p>
            <a:pPr lvl="1"/>
            <a:r>
              <a:rPr lang="en-GB" sz="2000" dirty="0" smtClean="0"/>
              <a:t>R </a:t>
            </a:r>
            <a:r>
              <a:rPr lang="en-GB" sz="2000" dirty="0" err="1" smtClean="0"/>
              <a:t>testthat</a:t>
            </a:r>
            <a:r>
              <a:rPr lang="en-GB" sz="2000" dirty="0" smtClean="0"/>
              <a:t>, Python </a:t>
            </a:r>
            <a:r>
              <a:rPr lang="en-GB" sz="2000" dirty="0" err="1" smtClean="0"/>
              <a:t>jenkinsapi</a:t>
            </a:r>
            <a:r>
              <a:rPr lang="en-GB" sz="2000" dirty="0" smtClean="0"/>
              <a:t>/</a:t>
            </a:r>
            <a:r>
              <a:rPr lang="en-GB" sz="2000" dirty="0" err="1" smtClean="0"/>
              <a:t>teamcity</a:t>
            </a:r>
            <a:r>
              <a:rPr lang="en-GB" sz="2000" dirty="0" smtClean="0"/>
              <a:t>-messages</a:t>
            </a:r>
            <a:endParaRPr lang="en-US" sz="2000" dirty="0"/>
          </a:p>
        </p:txBody>
      </p:sp>
      <p:sp>
        <p:nvSpPr>
          <p:cNvPr id="4" name="Slide Number Placeholder 3"/>
          <p:cNvSpPr>
            <a:spLocks noGrp="1"/>
          </p:cNvSpPr>
          <p:nvPr>
            <p:ph type="sldNum" sz="quarter" idx="12"/>
          </p:nvPr>
        </p:nvSpPr>
        <p:spPr/>
        <p:txBody>
          <a:bodyPr/>
          <a:lstStyle/>
          <a:p>
            <a:fld id="{E229B451-6DD3-417E-A141-A9B0791E140C}" type="slidenum">
              <a:rPr lang="en-US" smtClean="0"/>
              <a:pPr/>
              <a:t>21</a:t>
            </a:fld>
            <a:endParaRPr lang="en-US"/>
          </a:p>
        </p:txBody>
      </p:sp>
      <p:sp>
        <p:nvSpPr>
          <p:cNvPr id="45057" name="Rectangle 1"/>
          <p:cNvSpPr>
            <a:spLocks noChangeArrowheads="1"/>
          </p:cNvSpPr>
          <p:nvPr/>
        </p:nvSpPr>
        <p:spPr bwMode="auto">
          <a:xfrm>
            <a:off x="0" y="0"/>
            <a:ext cx="9144000" cy="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505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5064" name="AutoShape 8" descr="Image result for database"/>
          <p:cNvSpPr>
            <a:spLocks noChangeAspect="1" noChangeArrowheads="1"/>
          </p:cNvSpPr>
          <p:nvPr/>
        </p:nvSpPr>
        <p:spPr bwMode="auto">
          <a:xfrm>
            <a:off x="63500" y="-136525"/>
            <a:ext cx="1666875" cy="177165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5066" name="AutoShape 10" descr="Image result for database"/>
          <p:cNvSpPr>
            <a:spLocks noChangeAspect="1" noChangeArrowheads="1"/>
          </p:cNvSpPr>
          <p:nvPr/>
        </p:nvSpPr>
        <p:spPr bwMode="auto">
          <a:xfrm>
            <a:off x="63500" y="-136525"/>
            <a:ext cx="1666875" cy="1771650"/>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45068" name="Picture 12" descr="Image result for database">
            <a:hlinkClick r:id="rId2"/>
          </p:cNvPr>
          <p:cNvPicPr>
            <a:picLocks noChangeAspect="1" noChangeArrowheads="1"/>
          </p:cNvPicPr>
          <p:nvPr/>
        </p:nvPicPr>
        <p:blipFill>
          <a:blip r:embed="rId3"/>
          <a:srcRect/>
          <a:stretch>
            <a:fillRect/>
          </a:stretch>
        </p:blipFill>
        <p:spPr bwMode="auto">
          <a:xfrm>
            <a:off x="5286380" y="1214422"/>
            <a:ext cx="1442219" cy="1528752"/>
          </a:xfrm>
          <a:prstGeom prst="rect">
            <a:avLst/>
          </a:prstGeom>
          <a:noFill/>
        </p:spPr>
      </p:pic>
      <p:pic>
        <p:nvPicPr>
          <p:cNvPr id="15" name="Picture 12" descr="Image result for database">
            <a:hlinkClick r:id="rId2"/>
          </p:cNvPr>
          <p:cNvPicPr>
            <a:picLocks noChangeAspect="1" noChangeArrowheads="1"/>
          </p:cNvPicPr>
          <p:nvPr/>
        </p:nvPicPr>
        <p:blipFill>
          <a:blip r:embed="rId3"/>
          <a:srcRect/>
          <a:stretch>
            <a:fillRect/>
          </a:stretch>
        </p:blipFill>
        <p:spPr bwMode="auto">
          <a:xfrm>
            <a:off x="7358082" y="1285860"/>
            <a:ext cx="1442219" cy="1528752"/>
          </a:xfrm>
          <a:prstGeom prst="rect">
            <a:avLst/>
          </a:prstGeom>
          <a:noFill/>
        </p:spPr>
      </p:pic>
      <p:sp>
        <p:nvSpPr>
          <p:cNvPr id="16" name="TextBox 15"/>
          <p:cNvSpPr txBox="1"/>
          <p:nvPr/>
        </p:nvSpPr>
        <p:spPr>
          <a:xfrm>
            <a:off x="5500694" y="2571744"/>
            <a:ext cx="1228093" cy="369332"/>
          </a:xfrm>
          <a:prstGeom prst="rect">
            <a:avLst/>
          </a:prstGeom>
          <a:noFill/>
        </p:spPr>
        <p:txBody>
          <a:bodyPr wrap="none" rtlCol="0">
            <a:spAutoFit/>
          </a:bodyPr>
          <a:lstStyle/>
          <a:p>
            <a:r>
              <a:rPr lang="en-GB" dirty="0" smtClean="0"/>
              <a:t>Database 1</a:t>
            </a:r>
            <a:endParaRPr lang="en-US" dirty="0"/>
          </a:p>
        </p:txBody>
      </p:sp>
      <p:sp>
        <p:nvSpPr>
          <p:cNvPr id="17" name="TextBox 16"/>
          <p:cNvSpPr txBox="1"/>
          <p:nvPr/>
        </p:nvSpPr>
        <p:spPr>
          <a:xfrm>
            <a:off x="7500958" y="2714620"/>
            <a:ext cx="1228093" cy="369332"/>
          </a:xfrm>
          <a:prstGeom prst="rect">
            <a:avLst/>
          </a:prstGeom>
          <a:noFill/>
        </p:spPr>
        <p:txBody>
          <a:bodyPr wrap="none" rtlCol="0">
            <a:spAutoFit/>
          </a:bodyPr>
          <a:lstStyle/>
          <a:p>
            <a:r>
              <a:rPr lang="en-GB" dirty="0" smtClean="0"/>
              <a:t>Database 2</a:t>
            </a:r>
            <a:endParaRPr lang="en-US" dirty="0"/>
          </a:p>
        </p:txBody>
      </p:sp>
      <p:cxnSp>
        <p:nvCxnSpPr>
          <p:cNvPr id="19" name="Straight Arrow Connector 18"/>
          <p:cNvCxnSpPr/>
          <p:nvPr/>
        </p:nvCxnSpPr>
        <p:spPr>
          <a:xfrm rot="16200000" flipH="1">
            <a:off x="6036479" y="3178967"/>
            <a:ext cx="714380" cy="3571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rot="5400000">
            <a:off x="7179487" y="3107529"/>
            <a:ext cx="642942" cy="5715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6286512" y="4071942"/>
            <a:ext cx="1285884" cy="1214446"/>
          </a:xfrm>
          <a:prstGeom prst="ellipse">
            <a:avLst/>
          </a:prstGeom>
          <a:noFill/>
          <a:ln w="539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6215074" y="3714752"/>
            <a:ext cx="1316130" cy="369332"/>
          </a:xfrm>
          <a:prstGeom prst="rect">
            <a:avLst/>
          </a:prstGeom>
          <a:noFill/>
        </p:spPr>
        <p:txBody>
          <a:bodyPr wrap="none" rtlCol="0">
            <a:spAutoFit/>
          </a:bodyPr>
          <a:lstStyle/>
          <a:p>
            <a:r>
              <a:rPr lang="en-GB" dirty="0" smtClean="0"/>
              <a:t>Map/Merge</a:t>
            </a:r>
            <a:endParaRPr lang="en-US" dirty="0"/>
          </a:p>
        </p:txBody>
      </p:sp>
      <p:sp>
        <p:nvSpPr>
          <p:cNvPr id="24" name="TextBox 23"/>
          <p:cNvSpPr txBox="1"/>
          <p:nvPr/>
        </p:nvSpPr>
        <p:spPr>
          <a:xfrm>
            <a:off x="7500958" y="3857628"/>
            <a:ext cx="666273" cy="369332"/>
          </a:xfrm>
          <a:prstGeom prst="rect">
            <a:avLst/>
          </a:prstGeom>
          <a:noFill/>
        </p:spPr>
        <p:txBody>
          <a:bodyPr wrap="none" rtlCol="0">
            <a:spAutoFit/>
          </a:bodyPr>
          <a:lstStyle/>
          <a:p>
            <a:r>
              <a:rPr lang="en-GB" dirty="0" smtClean="0"/>
              <a:t>Filter</a:t>
            </a:r>
            <a:endParaRPr lang="en-US" dirty="0"/>
          </a:p>
        </p:txBody>
      </p:sp>
      <p:sp>
        <p:nvSpPr>
          <p:cNvPr id="25" name="TextBox 24"/>
          <p:cNvSpPr txBox="1"/>
          <p:nvPr/>
        </p:nvSpPr>
        <p:spPr>
          <a:xfrm>
            <a:off x="5929322" y="4643446"/>
            <a:ext cx="420308" cy="369332"/>
          </a:xfrm>
          <a:prstGeom prst="rect">
            <a:avLst/>
          </a:prstGeom>
          <a:noFill/>
        </p:spPr>
        <p:txBody>
          <a:bodyPr wrap="none" rtlCol="0">
            <a:spAutoFit/>
          </a:bodyPr>
          <a:lstStyle/>
          <a:p>
            <a:r>
              <a:rPr lang="en-GB" dirty="0" smtClean="0"/>
              <a:t>Fit</a:t>
            </a:r>
            <a:endParaRPr lang="en-US" dirty="0"/>
          </a:p>
        </p:txBody>
      </p:sp>
      <p:sp>
        <p:nvSpPr>
          <p:cNvPr id="26" name="TextBox 25"/>
          <p:cNvSpPr txBox="1"/>
          <p:nvPr/>
        </p:nvSpPr>
        <p:spPr>
          <a:xfrm>
            <a:off x="7429520" y="4857760"/>
            <a:ext cx="1130053" cy="369332"/>
          </a:xfrm>
          <a:prstGeom prst="rect">
            <a:avLst/>
          </a:prstGeom>
          <a:noFill/>
        </p:spPr>
        <p:txBody>
          <a:bodyPr wrap="none" rtlCol="0">
            <a:spAutoFit/>
          </a:bodyPr>
          <a:lstStyle/>
          <a:p>
            <a:r>
              <a:rPr lang="en-GB" dirty="0" smtClean="0"/>
              <a:t>Transform</a:t>
            </a:r>
            <a:endParaRPr lang="en-US" dirty="0"/>
          </a:p>
        </p:txBody>
      </p:sp>
      <p:cxnSp>
        <p:nvCxnSpPr>
          <p:cNvPr id="32" name="Straight Arrow Connector 31"/>
          <p:cNvCxnSpPr/>
          <p:nvPr/>
        </p:nvCxnSpPr>
        <p:spPr>
          <a:xfrm rot="5400000">
            <a:off x="5857884" y="5286388"/>
            <a:ext cx="500066" cy="714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5429256" y="5643578"/>
            <a:ext cx="2655022" cy="369332"/>
          </a:xfrm>
          <a:prstGeom prst="rect">
            <a:avLst/>
          </a:prstGeom>
          <a:noFill/>
        </p:spPr>
        <p:txBody>
          <a:bodyPr wrap="none" rtlCol="0">
            <a:spAutoFit/>
          </a:bodyPr>
          <a:lstStyle/>
          <a:p>
            <a:r>
              <a:rPr lang="en-GB" dirty="0" smtClean="0"/>
              <a:t>Deploy model &amp; run tests</a:t>
            </a:r>
            <a:endParaRPr lang="en-US" dirty="0"/>
          </a:p>
        </p:txBody>
      </p:sp>
      <p:sp>
        <p:nvSpPr>
          <p:cNvPr id="35" name="Rectangle 34"/>
          <p:cNvSpPr/>
          <p:nvPr/>
        </p:nvSpPr>
        <p:spPr>
          <a:xfrm>
            <a:off x="5214942" y="3357562"/>
            <a:ext cx="3571900" cy="2786082"/>
          </a:xfrm>
          <a:prstGeom prst="rect">
            <a:avLst/>
          </a:prstGeom>
          <a:solidFill>
            <a:schemeClr val="accent1">
              <a:alpha val="3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5214942" y="3357562"/>
            <a:ext cx="1014958" cy="369332"/>
          </a:xfrm>
          <a:prstGeom prst="rect">
            <a:avLst/>
          </a:prstGeom>
          <a:noFill/>
        </p:spPr>
        <p:txBody>
          <a:bodyPr wrap="none" rtlCol="0">
            <a:spAutoFit/>
          </a:bodyPr>
          <a:lstStyle/>
          <a:p>
            <a:r>
              <a:rPr lang="en-GB" b="1" i="1" dirty="0" smtClean="0"/>
              <a:t>CI server</a:t>
            </a:r>
            <a:endParaRPr lang="en-US" b="1" i="1"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Conclusion</a:t>
            </a:r>
            <a:endParaRPr lang="en-US" dirty="0"/>
          </a:p>
        </p:txBody>
      </p:sp>
      <p:sp>
        <p:nvSpPr>
          <p:cNvPr id="3" name="Content Placeholder 2"/>
          <p:cNvSpPr>
            <a:spLocks noGrp="1"/>
          </p:cNvSpPr>
          <p:nvPr>
            <p:ph idx="1"/>
          </p:nvPr>
        </p:nvSpPr>
        <p:spPr/>
        <p:txBody>
          <a:bodyPr>
            <a:normAutofit fontScale="92500" lnSpcReduction="10000"/>
          </a:bodyPr>
          <a:lstStyle/>
          <a:p>
            <a:r>
              <a:rPr lang="en-GB" dirty="0" smtClean="0"/>
              <a:t>Python and R are generally doing the same things, though Python got an edge with new NN packages. It is useful to know both at this stage, and common packages make them interchangeable.</a:t>
            </a:r>
          </a:p>
          <a:p>
            <a:r>
              <a:rPr lang="en-GB" dirty="0" smtClean="0"/>
              <a:t>R might be more user friendly and efficient for small data problems</a:t>
            </a:r>
          </a:p>
          <a:p>
            <a:r>
              <a:rPr lang="en-GB" dirty="0" smtClean="0"/>
              <a:t>Julia or </a:t>
            </a:r>
            <a:r>
              <a:rPr lang="en-GB" dirty="0" err="1" smtClean="0"/>
              <a:t>Scala</a:t>
            </a:r>
            <a:r>
              <a:rPr lang="en-GB" dirty="0" smtClean="0"/>
              <a:t> are far behind in terms of available packages for machine learning, visualization and data manipulations.</a:t>
            </a:r>
          </a:p>
          <a:p>
            <a:endParaRPr lang="en-US" dirty="0"/>
          </a:p>
        </p:txBody>
      </p:sp>
      <p:sp>
        <p:nvSpPr>
          <p:cNvPr id="4" name="Slide Number Placeholder 3"/>
          <p:cNvSpPr>
            <a:spLocks noGrp="1"/>
          </p:cNvSpPr>
          <p:nvPr>
            <p:ph type="sldNum" sz="quarter" idx="12"/>
          </p:nvPr>
        </p:nvSpPr>
        <p:spPr/>
        <p:txBody>
          <a:bodyPr/>
          <a:lstStyle/>
          <a:p>
            <a:fld id="{E229B451-6DD3-417E-A141-A9B0791E140C}" type="slidenum">
              <a:rPr lang="en-US" smtClean="0"/>
              <a:pPr/>
              <a:t>22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is hot now??</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Amazing Machine Learning Open Source of the Year (v.2019)</a:t>
            </a:r>
          </a:p>
          <a:p>
            <a:r>
              <a:rPr lang="en-US" dirty="0" smtClean="0"/>
              <a:t>Top 49 Tools &amp; Projects. Average </a:t>
            </a:r>
            <a:r>
              <a:rPr lang="en-US" dirty="0" err="1" smtClean="0"/>
              <a:t>Github</a:t>
            </a:r>
            <a:endParaRPr lang="en-US" dirty="0" smtClean="0"/>
          </a:p>
          <a:p>
            <a:pPr lvl="1"/>
            <a:r>
              <a:rPr lang="en-US" dirty="0" smtClean="0"/>
              <a:t>Computer Vision </a:t>
            </a:r>
          </a:p>
          <a:p>
            <a:pPr lvl="1"/>
            <a:r>
              <a:rPr lang="en-US" dirty="0" smtClean="0"/>
              <a:t>Reinforcement Learning </a:t>
            </a:r>
          </a:p>
          <a:p>
            <a:pPr lvl="1"/>
            <a:r>
              <a:rPr lang="en-US" dirty="0" smtClean="0"/>
              <a:t>NLP </a:t>
            </a:r>
          </a:p>
          <a:p>
            <a:pPr lvl="1"/>
            <a:r>
              <a:rPr lang="en-US" dirty="0" smtClean="0"/>
              <a:t>Generative adversarial network (GAN) </a:t>
            </a:r>
          </a:p>
          <a:p>
            <a:pPr lvl="1"/>
            <a:r>
              <a:rPr lang="en-US" dirty="0" smtClean="0"/>
              <a:t>Neural Network</a:t>
            </a:r>
          </a:p>
          <a:p>
            <a:pPr lvl="1"/>
            <a:r>
              <a:rPr lang="en-US" dirty="0" smtClean="0"/>
              <a:t>Toolkits</a:t>
            </a:r>
          </a:p>
          <a:p>
            <a:r>
              <a:rPr lang="en-US" dirty="0" smtClean="0">
                <a:hlinkClick r:id="rId3"/>
              </a:rPr>
              <a:t>https://medium.mybridge.co/amazing-machine-learning-open-source-tools-projects-of-the-year-v-2019-95d772e4e985</a:t>
            </a:r>
            <a:endParaRPr lang="en-US" dirty="0" smtClean="0"/>
          </a:p>
          <a:p>
            <a:r>
              <a:rPr lang="en-GB" dirty="0" smtClean="0"/>
              <a:t>Almost all in python! A few in </a:t>
            </a:r>
            <a:r>
              <a:rPr lang="en-GB" dirty="0" err="1" smtClean="0"/>
              <a:t>javascript</a:t>
            </a:r>
            <a:r>
              <a:rPr lang="en-GB" dirty="0" smtClean="0"/>
              <a:t>, clear python domination</a:t>
            </a:r>
          </a:p>
        </p:txBody>
      </p:sp>
      <p:sp>
        <p:nvSpPr>
          <p:cNvPr id="4" name="Slide Number Placeholder 3"/>
          <p:cNvSpPr>
            <a:spLocks noGrp="1"/>
          </p:cNvSpPr>
          <p:nvPr>
            <p:ph type="sldNum" sz="quarter" idx="12"/>
          </p:nvPr>
        </p:nvSpPr>
        <p:spPr/>
        <p:txBody>
          <a:bodyPr/>
          <a:lstStyle/>
          <a:p>
            <a:fld id="{E229B451-6DD3-417E-A141-A9B0791E140C}"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33" name="Picture 17" descr="R">
            <a:hlinkClick r:id="rId2"/>
          </p:cNvPr>
          <p:cNvPicPr>
            <a:picLocks noChangeAspect="1" noChangeArrowheads="1"/>
          </p:cNvPicPr>
          <p:nvPr/>
        </p:nvPicPr>
        <p:blipFill>
          <a:blip r:embed="rId3" cstate="print"/>
          <a:srcRect/>
          <a:stretch>
            <a:fillRect/>
          </a:stretch>
        </p:blipFill>
        <p:spPr bwMode="auto">
          <a:xfrm>
            <a:off x="6215074" y="2643182"/>
            <a:ext cx="586152" cy="457199"/>
          </a:xfrm>
          <a:prstGeom prst="rect">
            <a:avLst/>
          </a:prstGeom>
          <a:noFill/>
        </p:spPr>
      </p:pic>
      <p:pic>
        <p:nvPicPr>
          <p:cNvPr id="26" name="Picture 4" descr="Image result for python">
            <a:hlinkClick r:id="rId4"/>
          </p:cNvPr>
          <p:cNvPicPr>
            <a:picLocks noChangeAspect="1" noChangeArrowheads="1"/>
          </p:cNvPicPr>
          <p:nvPr/>
        </p:nvPicPr>
        <p:blipFill>
          <a:blip r:embed="rId5" cstate="print"/>
          <a:srcRect/>
          <a:stretch>
            <a:fillRect/>
          </a:stretch>
        </p:blipFill>
        <p:spPr bwMode="auto">
          <a:xfrm>
            <a:off x="1714480" y="2643182"/>
            <a:ext cx="1739894" cy="587685"/>
          </a:xfrm>
          <a:prstGeom prst="rect">
            <a:avLst/>
          </a:prstGeom>
          <a:noFill/>
        </p:spPr>
      </p:pic>
      <p:sp>
        <p:nvSpPr>
          <p:cNvPr id="5" name="Title 4"/>
          <p:cNvSpPr>
            <a:spLocks noGrp="1"/>
          </p:cNvSpPr>
          <p:nvPr>
            <p:ph type="title"/>
          </p:nvPr>
        </p:nvSpPr>
        <p:spPr/>
        <p:txBody>
          <a:bodyPr/>
          <a:lstStyle/>
          <a:p>
            <a:r>
              <a:rPr lang="en-GB" dirty="0" err="1" smtClean="0"/>
              <a:t>Github</a:t>
            </a:r>
            <a:r>
              <a:rPr lang="en-GB" dirty="0" smtClean="0"/>
              <a:t> stats</a:t>
            </a:r>
            <a:endParaRPr lang="en-US" dirty="0"/>
          </a:p>
        </p:txBody>
      </p:sp>
      <p:sp>
        <p:nvSpPr>
          <p:cNvPr id="2" name="Slide Number Placeholder 1"/>
          <p:cNvSpPr>
            <a:spLocks noGrp="1"/>
          </p:cNvSpPr>
          <p:nvPr>
            <p:ph type="sldNum" sz="quarter" idx="12"/>
          </p:nvPr>
        </p:nvSpPr>
        <p:spPr/>
        <p:txBody>
          <a:bodyPr/>
          <a:lstStyle/>
          <a:p>
            <a:fld id="{E229B451-6DD3-417E-A141-A9B0791E140C}" type="slidenum">
              <a:rPr lang="en-US" smtClean="0"/>
              <a:pPr/>
              <a:t>4</a:t>
            </a:fld>
            <a:endParaRPr lang="en-US"/>
          </a:p>
        </p:txBody>
      </p:sp>
      <p:sp>
        <p:nvSpPr>
          <p:cNvPr id="9" name="TextBox 8"/>
          <p:cNvSpPr txBox="1"/>
          <p:nvPr/>
        </p:nvSpPr>
        <p:spPr>
          <a:xfrm>
            <a:off x="357158" y="1071546"/>
            <a:ext cx="8572559" cy="1754326"/>
          </a:xfrm>
          <a:prstGeom prst="rect">
            <a:avLst/>
          </a:prstGeom>
          <a:noFill/>
        </p:spPr>
        <p:txBody>
          <a:bodyPr wrap="square" rtlCol="0">
            <a:spAutoFit/>
          </a:bodyPr>
          <a:lstStyle/>
          <a:p>
            <a:pPr>
              <a:buFont typeface="Arial" pitchFamily="34" charset="0"/>
              <a:buChar char="•"/>
            </a:pPr>
            <a:r>
              <a:rPr lang="en-GB" sz="1200" dirty="0" smtClean="0"/>
              <a:t> Measure developers interest in major data science libraries</a:t>
            </a:r>
          </a:p>
          <a:p>
            <a:pPr lvl="1">
              <a:buFont typeface="Arial" pitchFamily="34" charset="0"/>
              <a:buChar char="•"/>
            </a:pPr>
            <a:r>
              <a:rPr lang="en-GB" sz="1200" dirty="0" smtClean="0"/>
              <a:t> Commits; # of commits  in last year</a:t>
            </a:r>
          </a:p>
          <a:p>
            <a:pPr lvl="1">
              <a:buFont typeface="Arial" pitchFamily="34" charset="0"/>
              <a:buChar char="•"/>
            </a:pPr>
            <a:r>
              <a:rPr lang="en-GB" sz="1200" dirty="0" smtClean="0"/>
              <a:t> Forks: #  of other repos copied</a:t>
            </a:r>
          </a:p>
          <a:p>
            <a:pPr lvl="1">
              <a:buFont typeface="Arial" pitchFamily="34" charset="0"/>
              <a:buChar char="•"/>
            </a:pPr>
            <a:r>
              <a:rPr lang="en-GB" sz="1200" dirty="0" smtClean="0"/>
              <a:t> Stars: # of bookmarkers</a:t>
            </a:r>
          </a:p>
          <a:p>
            <a:pPr lvl="1">
              <a:buFont typeface="Arial" pitchFamily="34" charset="0"/>
              <a:buChar char="•"/>
            </a:pPr>
            <a:r>
              <a:rPr lang="en-GB" sz="1200" dirty="0" smtClean="0"/>
              <a:t> Watchers: #  of people in change message list</a:t>
            </a:r>
          </a:p>
          <a:p>
            <a:pPr>
              <a:buFont typeface="Arial" pitchFamily="34" charset="0"/>
              <a:buChar char="•"/>
            </a:pPr>
            <a:r>
              <a:rPr lang="en-GB" sz="1200" dirty="0" smtClean="0"/>
              <a:t> Clear domination of python, with emphasize in NN.  </a:t>
            </a:r>
          </a:p>
          <a:p>
            <a:pPr>
              <a:buFont typeface="Arial" pitchFamily="34" charset="0"/>
              <a:buChar char="•"/>
            </a:pPr>
            <a:r>
              <a:rPr lang="en-GB" sz="1200" dirty="0" smtClean="0"/>
              <a:t> This list is not an true indicator of usages, installation lists ; </a:t>
            </a:r>
            <a:r>
              <a:rPr lang="en-US" sz="1200" dirty="0" smtClean="0"/>
              <a:t> </a:t>
            </a:r>
            <a:r>
              <a:rPr lang="en-US" sz="1200" dirty="0" err="1" smtClean="0"/>
              <a:t>pypi</a:t>
            </a:r>
            <a:r>
              <a:rPr lang="en-US" sz="1200" dirty="0" smtClean="0"/>
              <a:t> load counts =&gt; vanity, </a:t>
            </a:r>
            <a:r>
              <a:rPr lang="en-US" sz="1200" dirty="0" err="1" smtClean="0"/>
              <a:t>cran</a:t>
            </a:r>
            <a:r>
              <a:rPr lang="en-US" sz="1200" dirty="0" smtClean="0"/>
              <a:t> downloads counts =&gt; </a:t>
            </a:r>
            <a:r>
              <a:rPr lang="en-US" sz="1200" dirty="0" err="1" smtClean="0"/>
              <a:t>cranlogs</a:t>
            </a:r>
            <a:r>
              <a:rPr lang="en-US" sz="1200" dirty="0" smtClean="0"/>
              <a:t>. Installation is not a true indicator of usage though; ex </a:t>
            </a:r>
            <a:r>
              <a:rPr lang="en-US" sz="1200" dirty="0" err="1" smtClean="0"/>
              <a:t>venv</a:t>
            </a:r>
            <a:r>
              <a:rPr lang="en-US" sz="1200" dirty="0" smtClean="0"/>
              <a:t>…</a:t>
            </a:r>
          </a:p>
          <a:p>
            <a:endParaRPr lang="en-GB" sz="1200" dirty="0" smtClean="0"/>
          </a:p>
        </p:txBody>
      </p:sp>
      <p:sp>
        <p:nvSpPr>
          <p:cNvPr id="12" name="TextBox 11"/>
          <p:cNvSpPr txBox="1"/>
          <p:nvPr/>
        </p:nvSpPr>
        <p:spPr>
          <a:xfrm>
            <a:off x="2143108" y="6429396"/>
            <a:ext cx="4857784" cy="261610"/>
          </a:xfrm>
          <a:prstGeom prst="rect">
            <a:avLst/>
          </a:prstGeom>
          <a:noFill/>
        </p:spPr>
        <p:txBody>
          <a:bodyPr wrap="square" rtlCol="0">
            <a:spAutoFit/>
          </a:bodyPr>
          <a:lstStyle/>
          <a:p>
            <a:r>
              <a:rPr lang="en-GB" sz="1100" dirty="0" smtClean="0"/>
              <a:t>data manipulation        machine learning          mathematics        visualizations</a:t>
            </a:r>
            <a:endParaRPr lang="en-US" sz="1100" dirty="0"/>
          </a:p>
        </p:txBody>
      </p:sp>
      <p:pic>
        <p:nvPicPr>
          <p:cNvPr id="34821" name="Picture 5" descr="C:\Users\erdem\Documents\code\quantMinds2019\gitHubStats4.png"/>
          <p:cNvPicPr>
            <a:picLocks noChangeAspect="1" noChangeArrowheads="1"/>
          </p:cNvPicPr>
          <p:nvPr/>
        </p:nvPicPr>
        <p:blipFill>
          <a:blip r:embed="rId6"/>
          <a:srcRect/>
          <a:stretch>
            <a:fillRect/>
          </a:stretch>
        </p:blipFill>
        <p:spPr bwMode="auto">
          <a:xfrm>
            <a:off x="571472" y="3357562"/>
            <a:ext cx="8118890" cy="2952324"/>
          </a:xfrm>
          <a:prstGeom prst="rect">
            <a:avLst/>
          </a:prstGeom>
          <a:noFill/>
        </p:spPr>
      </p:pic>
      <p:pic>
        <p:nvPicPr>
          <p:cNvPr id="34822" name="Picture 6"/>
          <p:cNvPicPr>
            <a:picLocks noChangeAspect="1" noChangeArrowheads="1"/>
          </p:cNvPicPr>
          <p:nvPr/>
        </p:nvPicPr>
        <p:blipFill>
          <a:blip r:embed="rId7"/>
          <a:srcRect/>
          <a:stretch>
            <a:fillRect/>
          </a:stretch>
        </p:blipFill>
        <p:spPr bwMode="auto">
          <a:xfrm>
            <a:off x="6572264" y="6500834"/>
            <a:ext cx="161925" cy="161925"/>
          </a:xfrm>
          <a:prstGeom prst="rect">
            <a:avLst/>
          </a:prstGeom>
          <a:noFill/>
          <a:ln w="9525">
            <a:noFill/>
            <a:miter lim="800000"/>
            <a:headEnd/>
            <a:tailEnd/>
          </a:ln>
          <a:effectLst/>
        </p:spPr>
      </p:pic>
      <p:pic>
        <p:nvPicPr>
          <p:cNvPr id="34823" name="Picture 7"/>
          <p:cNvPicPr>
            <a:picLocks noChangeAspect="1" noChangeArrowheads="1"/>
          </p:cNvPicPr>
          <p:nvPr/>
        </p:nvPicPr>
        <p:blipFill>
          <a:blip r:embed="rId8"/>
          <a:srcRect/>
          <a:stretch>
            <a:fillRect/>
          </a:stretch>
        </p:blipFill>
        <p:spPr bwMode="auto">
          <a:xfrm>
            <a:off x="5572132" y="6500834"/>
            <a:ext cx="161925" cy="161925"/>
          </a:xfrm>
          <a:prstGeom prst="rect">
            <a:avLst/>
          </a:prstGeom>
          <a:noFill/>
          <a:ln w="9525">
            <a:noFill/>
            <a:miter lim="800000"/>
            <a:headEnd/>
            <a:tailEnd/>
          </a:ln>
          <a:effectLst/>
        </p:spPr>
      </p:pic>
      <p:pic>
        <p:nvPicPr>
          <p:cNvPr id="34824" name="Picture 8"/>
          <p:cNvPicPr>
            <a:picLocks noChangeAspect="1" noChangeArrowheads="1"/>
          </p:cNvPicPr>
          <p:nvPr/>
        </p:nvPicPr>
        <p:blipFill>
          <a:blip r:embed="rId9"/>
          <a:srcRect/>
          <a:stretch>
            <a:fillRect/>
          </a:stretch>
        </p:blipFill>
        <p:spPr bwMode="auto">
          <a:xfrm>
            <a:off x="3286116" y="6500834"/>
            <a:ext cx="161925" cy="161925"/>
          </a:xfrm>
          <a:prstGeom prst="rect">
            <a:avLst/>
          </a:prstGeom>
          <a:noFill/>
          <a:ln w="9525">
            <a:noFill/>
            <a:miter lim="800000"/>
            <a:headEnd/>
            <a:tailEnd/>
          </a:ln>
          <a:effectLst/>
        </p:spPr>
      </p:pic>
      <p:pic>
        <p:nvPicPr>
          <p:cNvPr id="34825" name="Picture 9"/>
          <p:cNvPicPr>
            <a:picLocks noChangeAspect="1" noChangeArrowheads="1"/>
          </p:cNvPicPr>
          <p:nvPr/>
        </p:nvPicPr>
        <p:blipFill>
          <a:blip r:embed="rId10"/>
          <a:srcRect/>
          <a:stretch>
            <a:fillRect/>
          </a:stretch>
        </p:blipFill>
        <p:spPr bwMode="auto">
          <a:xfrm>
            <a:off x="4572000" y="6500834"/>
            <a:ext cx="161925" cy="161925"/>
          </a:xfrm>
          <a:prstGeom prst="rect">
            <a:avLst/>
          </a:prstGeom>
          <a:noFill/>
          <a:ln w="9525">
            <a:noFill/>
            <a:miter lim="800000"/>
            <a:headEnd/>
            <a:tailEnd/>
          </a:ln>
          <a:effectLst/>
        </p:spPr>
      </p:pic>
      <p:sp>
        <p:nvSpPr>
          <p:cNvPr id="18" name="TextBox 17"/>
          <p:cNvSpPr txBox="1"/>
          <p:nvPr/>
        </p:nvSpPr>
        <p:spPr>
          <a:xfrm>
            <a:off x="1071538" y="3071810"/>
            <a:ext cx="3358612" cy="261610"/>
          </a:xfrm>
          <a:prstGeom prst="rect">
            <a:avLst/>
          </a:prstGeom>
          <a:noFill/>
        </p:spPr>
        <p:txBody>
          <a:bodyPr wrap="none" rtlCol="0">
            <a:spAutoFit/>
          </a:bodyPr>
          <a:lstStyle/>
          <a:p>
            <a:r>
              <a:rPr lang="en-GB" sz="1100" dirty="0" smtClean="0"/>
              <a:t>commits          forks                      stars                  watchers</a:t>
            </a:r>
            <a:endParaRPr lang="en-US" sz="1100" dirty="0"/>
          </a:p>
        </p:txBody>
      </p:sp>
      <p:sp>
        <p:nvSpPr>
          <p:cNvPr id="19" name="TextBox 18"/>
          <p:cNvSpPr txBox="1"/>
          <p:nvPr/>
        </p:nvSpPr>
        <p:spPr>
          <a:xfrm>
            <a:off x="5143504" y="3071810"/>
            <a:ext cx="3358612" cy="261610"/>
          </a:xfrm>
          <a:prstGeom prst="rect">
            <a:avLst/>
          </a:prstGeom>
          <a:noFill/>
        </p:spPr>
        <p:txBody>
          <a:bodyPr wrap="none" rtlCol="0">
            <a:spAutoFit/>
          </a:bodyPr>
          <a:lstStyle/>
          <a:p>
            <a:r>
              <a:rPr lang="en-GB" sz="1100" dirty="0" smtClean="0"/>
              <a:t>commits          forks                      stars                  watchers</a:t>
            </a:r>
            <a:endParaRPr lang="en-US" sz="1100" dirty="0"/>
          </a:p>
        </p:txBody>
      </p:sp>
      <p:sp>
        <p:nvSpPr>
          <p:cNvPr id="34829" name="AutoShape 13" descr="Image result for python"/>
          <p:cNvSpPr>
            <a:spLocks noChangeAspect="1" noChangeArrowheads="1"/>
          </p:cNvSpPr>
          <p:nvPr/>
        </p:nvSpPr>
        <p:spPr bwMode="auto">
          <a:xfrm>
            <a:off x="63500" y="-136525"/>
            <a:ext cx="1438275" cy="47625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Data: Python pandas</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Good: Having an R-style </a:t>
            </a:r>
            <a:r>
              <a:rPr lang="en-US" dirty="0" err="1" smtClean="0"/>
              <a:t>dataframe</a:t>
            </a:r>
            <a:r>
              <a:rPr lang="en-US" dirty="0" smtClean="0"/>
              <a:t> (</a:t>
            </a:r>
            <a:r>
              <a:rPr lang="en-US" dirty="0" err="1" smtClean="0"/>
              <a:t>csv</a:t>
            </a:r>
            <a:r>
              <a:rPr lang="en-US" dirty="0" smtClean="0"/>
              <a:t> like table with column names) can help a lot in keeping track of your data.</a:t>
            </a:r>
          </a:p>
          <a:p>
            <a:r>
              <a:rPr lang="en-US" dirty="0" smtClean="0"/>
              <a:t>Bad: hidden memory killers in the project, like the way that we use Python objects (like strings) for many internal details, so it's not unusual to see a dataset that is 5GB on disk take up 20GB or more in memory. It's an overall bad situation for large datasets.” Pandas rule of thumb: Wes </a:t>
            </a:r>
            <a:r>
              <a:rPr lang="en-US" dirty="0" err="1" smtClean="0"/>
              <a:t>Mckinney</a:t>
            </a:r>
            <a:r>
              <a:rPr lang="en-US" dirty="0" smtClean="0"/>
              <a:t>  "have 5 to 10 times as much RAM as the size of your dataset“</a:t>
            </a:r>
          </a:p>
          <a:p>
            <a:pPr lvl="1"/>
            <a:r>
              <a:rPr lang="en-US" dirty="0" smtClean="0"/>
              <a:t>an array of strings is an array of </a:t>
            </a:r>
            <a:r>
              <a:rPr lang="en-US" dirty="0" err="1" smtClean="0"/>
              <a:t>PyObject</a:t>
            </a:r>
            <a:r>
              <a:rPr lang="en-US" dirty="0" smtClean="0"/>
              <a:t> pointers, and the actual string data lives inside </a:t>
            </a:r>
            <a:r>
              <a:rPr lang="en-US" dirty="0" err="1" smtClean="0"/>
              <a:t>PyBytes</a:t>
            </a:r>
            <a:r>
              <a:rPr lang="en-US" dirty="0" smtClean="0"/>
              <a:t> or </a:t>
            </a:r>
            <a:r>
              <a:rPr lang="en-US" dirty="0" err="1" smtClean="0"/>
              <a:t>PyUnicode</a:t>
            </a:r>
            <a:r>
              <a:rPr lang="en-US" dirty="0" smtClean="0"/>
              <a:t> </a:t>
            </a:r>
            <a:r>
              <a:rPr lang="en-US" dirty="0" err="1" smtClean="0"/>
              <a:t>structs</a:t>
            </a:r>
            <a:r>
              <a:rPr lang="en-US" dirty="0" smtClean="0"/>
              <a:t> that live all over the process heap. As developers, we are hamstrung by the bloated, memory-bound nature of processing these objects. In Python, the simple string '</a:t>
            </a:r>
            <a:r>
              <a:rPr lang="en-US" dirty="0" err="1" smtClean="0"/>
              <a:t>wes</a:t>
            </a:r>
            <a:r>
              <a:rPr lang="en-US" dirty="0" smtClean="0"/>
              <a:t>' occupies 52 bytes of memory. '' occupies 49 bytes.</a:t>
            </a:r>
          </a:p>
          <a:p>
            <a:pPr lvl="1"/>
            <a:r>
              <a:rPr lang="en-US" dirty="0" smtClean="0"/>
              <a:t>pandas is the requirement that data must be loaded completely into RAM to be processed. No memory mapping</a:t>
            </a:r>
          </a:p>
          <a:p>
            <a:pPr lvl="1"/>
            <a:r>
              <a:rPr lang="en-US" dirty="0" smtClean="0"/>
              <a:t>missing data (NULL) storage is not explicit</a:t>
            </a:r>
          </a:p>
          <a:p>
            <a:pPr lvl="1"/>
            <a:r>
              <a:rPr lang="en-US" dirty="0" smtClean="0"/>
              <a:t>In pandas, all memory is owned either by </a:t>
            </a:r>
            <a:r>
              <a:rPr lang="en-US" dirty="0" err="1" smtClean="0"/>
              <a:t>NumPy</a:t>
            </a:r>
            <a:r>
              <a:rPr lang="en-US" dirty="0" smtClean="0"/>
              <a:t> or the Python interpreter, anything missing in </a:t>
            </a:r>
            <a:r>
              <a:rPr lang="en-US" dirty="0" err="1" smtClean="0"/>
              <a:t>Numpy</a:t>
            </a:r>
            <a:r>
              <a:rPr lang="en-US" dirty="0" smtClean="0"/>
              <a:t> ex </a:t>
            </a:r>
            <a:r>
              <a:rPr lang="en-US" dirty="0" err="1" smtClean="0"/>
              <a:t>pandas.Categorical</a:t>
            </a:r>
            <a:r>
              <a:rPr lang="en-US" dirty="0" smtClean="0"/>
              <a:t> is supported separately outside </a:t>
            </a:r>
            <a:r>
              <a:rPr lang="en-US" dirty="0" err="1" smtClean="0"/>
              <a:t>Numpy</a:t>
            </a:r>
            <a:endParaRPr lang="en-US" dirty="0" smtClean="0"/>
          </a:p>
          <a:p>
            <a:pPr lvl="1"/>
            <a:r>
              <a:rPr lang="en-US" dirty="0" smtClean="0"/>
              <a:t>Pandas query planning is series of temporary tables </a:t>
            </a:r>
            <a:r>
              <a:rPr lang="en-US" dirty="0" err="1" smtClean="0"/>
              <a:t>df</a:t>
            </a:r>
            <a:r>
              <a:rPr lang="en-US" dirty="0" smtClean="0"/>
              <a:t>[</a:t>
            </a:r>
            <a:r>
              <a:rPr lang="en-US" dirty="0" err="1" smtClean="0"/>
              <a:t>df.c</a:t>
            </a:r>
            <a:r>
              <a:rPr lang="en-US" dirty="0" smtClean="0"/>
              <a:t> &lt; 0].</a:t>
            </a:r>
            <a:r>
              <a:rPr lang="en-US" dirty="0" err="1" smtClean="0"/>
              <a:t>d.sum</a:t>
            </a:r>
            <a:r>
              <a:rPr lang="en-US" dirty="0" smtClean="0"/>
              <a:t>(), pandas creates a temporary </a:t>
            </a:r>
            <a:r>
              <a:rPr lang="en-US" dirty="0" err="1" smtClean="0"/>
              <a:t>DataFrame</a:t>
            </a:r>
            <a:r>
              <a:rPr lang="en-US" dirty="0" smtClean="0"/>
              <a:t> </a:t>
            </a:r>
            <a:r>
              <a:rPr lang="en-US" dirty="0" err="1" smtClean="0"/>
              <a:t>df</a:t>
            </a:r>
            <a:r>
              <a:rPr lang="en-US" dirty="0" smtClean="0"/>
              <a:t>[</a:t>
            </a:r>
            <a:r>
              <a:rPr lang="en-US" dirty="0" err="1" smtClean="0"/>
              <a:t>df.c</a:t>
            </a:r>
            <a:r>
              <a:rPr lang="en-US" dirty="0" smtClean="0"/>
              <a:t> &lt; 0], not efficient…</a:t>
            </a:r>
          </a:p>
          <a:p>
            <a:pPr lvl="1"/>
            <a:endParaRPr lang="en-US" dirty="0"/>
          </a:p>
        </p:txBody>
      </p:sp>
      <p:sp>
        <p:nvSpPr>
          <p:cNvPr id="4" name="Slide Number Placeholder 3"/>
          <p:cNvSpPr>
            <a:spLocks noGrp="1"/>
          </p:cNvSpPr>
          <p:nvPr>
            <p:ph type="sldNum" sz="quarter" idx="12"/>
          </p:nvPr>
        </p:nvSpPr>
        <p:spPr/>
        <p:txBody>
          <a:bodyPr/>
          <a:lstStyle/>
          <a:p>
            <a:fld id="{E229B451-6DD3-417E-A141-A9B0791E140C}" type="slidenum">
              <a:rPr lang="en-US" smtClean="0"/>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Data: Python </a:t>
            </a:r>
            <a:r>
              <a:rPr lang="en-GB" dirty="0" err="1" smtClean="0"/>
              <a:t>Dask</a:t>
            </a:r>
            <a:endParaRPr lang="en-US" dirty="0"/>
          </a:p>
        </p:txBody>
      </p:sp>
      <p:sp>
        <p:nvSpPr>
          <p:cNvPr id="3" name="Content Placeholder 2"/>
          <p:cNvSpPr>
            <a:spLocks noGrp="1"/>
          </p:cNvSpPr>
          <p:nvPr>
            <p:ph idx="1"/>
          </p:nvPr>
        </p:nvSpPr>
        <p:spPr>
          <a:xfrm>
            <a:off x="457200" y="1600201"/>
            <a:ext cx="8229600" cy="1400172"/>
          </a:xfrm>
        </p:spPr>
        <p:txBody>
          <a:bodyPr>
            <a:normAutofit fontScale="70000" lnSpcReduction="20000"/>
          </a:bodyPr>
          <a:lstStyle/>
          <a:p>
            <a:r>
              <a:rPr lang="en-GB" dirty="0" smtClean="0"/>
              <a:t>Improving the speed through parallelization in python</a:t>
            </a:r>
            <a:endParaRPr lang="en-US" dirty="0" smtClean="0"/>
          </a:p>
          <a:p>
            <a:r>
              <a:rPr lang="en-US" dirty="0" smtClean="0"/>
              <a:t>minimal code changes you can run the code in parallel taking advantage of the processing power</a:t>
            </a:r>
            <a:br>
              <a:rPr lang="en-US" dirty="0" smtClean="0"/>
            </a:br>
            <a:r>
              <a:rPr lang="en-US" dirty="0" smtClean="0"/>
              <a:t/>
            </a:r>
            <a:br>
              <a:rPr lang="en-US" dirty="0" smtClean="0"/>
            </a:br>
            <a:endParaRPr lang="en-US" sz="1900" dirty="0"/>
          </a:p>
        </p:txBody>
      </p:sp>
      <p:sp>
        <p:nvSpPr>
          <p:cNvPr id="4" name="Slide Number Placeholder 3"/>
          <p:cNvSpPr>
            <a:spLocks noGrp="1"/>
          </p:cNvSpPr>
          <p:nvPr>
            <p:ph type="sldNum" sz="quarter" idx="12"/>
          </p:nvPr>
        </p:nvSpPr>
        <p:spPr/>
        <p:txBody>
          <a:bodyPr/>
          <a:lstStyle/>
          <a:p>
            <a:fld id="{E229B451-6DD3-417E-A141-A9B0791E140C}" type="slidenum">
              <a:rPr lang="en-US" smtClean="0"/>
              <a:pPr/>
              <a:t>6</a:t>
            </a:fld>
            <a:endParaRPr lang="en-US"/>
          </a:p>
        </p:txBody>
      </p:sp>
      <p:pic>
        <p:nvPicPr>
          <p:cNvPr id="27650" name="Picture 2" descr="https://cdn-images-1.medium.com/max/600/1*cWs4VxYaAvwgKbvW1XatOg.png"/>
          <p:cNvPicPr>
            <a:picLocks noChangeAspect="1" noChangeArrowheads="1"/>
          </p:cNvPicPr>
          <p:nvPr/>
        </p:nvPicPr>
        <p:blipFill>
          <a:blip r:embed="rId2"/>
          <a:srcRect/>
          <a:stretch>
            <a:fillRect/>
          </a:stretch>
        </p:blipFill>
        <p:spPr bwMode="auto">
          <a:xfrm>
            <a:off x="4929190" y="3000372"/>
            <a:ext cx="2684935" cy="3038451"/>
          </a:xfrm>
          <a:prstGeom prst="rect">
            <a:avLst/>
          </a:prstGeom>
          <a:noFill/>
        </p:spPr>
      </p:pic>
      <p:sp>
        <p:nvSpPr>
          <p:cNvPr id="6" name="TextBox 5"/>
          <p:cNvSpPr txBox="1"/>
          <p:nvPr/>
        </p:nvSpPr>
        <p:spPr>
          <a:xfrm>
            <a:off x="428596" y="2672239"/>
            <a:ext cx="4357718" cy="3108543"/>
          </a:xfrm>
          <a:prstGeom prst="rect">
            <a:avLst/>
          </a:prstGeom>
          <a:noFill/>
        </p:spPr>
        <p:txBody>
          <a:bodyPr wrap="square" rtlCol="0">
            <a:spAutoFit/>
          </a:bodyPr>
          <a:lstStyle/>
          <a:p>
            <a:r>
              <a:rPr lang="en-US" sz="1400" i="1" dirty="0" smtClean="0"/>
              <a:t>@delayed</a:t>
            </a:r>
            <a:br>
              <a:rPr lang="en-US" sz="1400" i="1" dirty="0" smtClean="0"/>
            </a:br>
            <a:r>
              <a:rPr lang="en-US" sz="1400" i="1" dirty="0" smtClean="0"/>
              <a:t>def square(num):</a:t>
            </a:r>
            <a:br>
              <a:rPr lang="en-US" sz="1400" i="1" dirty="0" smtClean="0"/>
            </a:br>
            <a:r>
              <a:rPr lang="en-US" sz="1400" i="1" dirty="0" smtClean="0"/>
              <a:t>    print("square fn:", num)</a:t>
            </a:r>
            <a:br>
              <a:rPr lang="en-US" sz="1400" i="1" dirty="0" smtClean="0"/>
            </a:br>
            <a:r>
              <a:rPr lang="en-US" sz="1400" i="1" dirty="0" smtClean="0"/>
              <a:t>    print()</a:t>
            </a:r>
            <a:br>
              <a:rPr lang="en-US" sz="1400" i="1" dirty="0" smtClean="0"/>
            </a:br>
            <a:r>
              <a:rPr lang="en-US" sz="1400" i="1" dirty="0" smtClean="0"/>
              <a:t>    return num * num</a:t>
            </a:r>
            <a:br>
              <a:rPr lang="en-US" sz="1400" i="1" dirty="0" smtClean="0"/>
            </a:br>
            <a:r>
              <a:rPr lang="en-US" sz="1400" i="1" dirty="0" smtClean="0"/>
              <a:t/>
            </a:r>
            <a:br>
              <a:rPr lang="en-US" sz="1400" i="1" dirty="0" smtClean="0"/>
            </a:br>
            <a:r>
              <a:rPr lang="en-US" sz="1400" i="1" dirty="0" smtClean="0"/>
              <a:t>@delayed</a:t>
            </a:r>
            <a:br>
              <a:rPr lang="en-US" sz="1400" i="1" dirty="0" smtClean="0"/>
            </a:br>
            <a:r>
              <a:rPr lang="en-US" sz="1400" i="1" dirty="0" smtClean="0"/>
              <a:t>def </a:t>
            </a:r>
            <a:r>
              <a:rPr lang="en-US" sz="1400" i="1" dirty="0" err="1" smtClean="0"/>
              <a:t>sum_list</a:t>
            </a:r>
            <a:r>
              <a:rPr lang="en-US" sz="1400" i="1" dirty="0" smtClean="0"/>
              <a:t>(</a:t>
            </a:r>
            <a:r>
              <a:rPr lang="en-US" sz="1400" i="1" dirty="0" err="1" smtClean="0"/>
              <a:t>args</a:t>
            </a:r>
            <a:r>
              <a:rPr lang="en-US" sz="1400" i="1" dirty="0" smtClean="0"/>
              <a:t>):</a:t>
            </a:r>
            <a:br>
              <a:rPr lang="en-US" sz="1400" i="1" dirty="0" smtClean="0"/>
            </a:br>
            <a:r>
              <a:rPr lang="en-US" sz="1400" i="1" dirty="0" smtClean="0"/>
              <a:t>    print("</a:t>
            </a:r>
            <a:r>
              <a:rPr lang="en-US" sz="1400" i="1" dirty="0" err="1" smtClean="0"/>
              <a:t>sum_list</a:t>
            </a:r>
            <a:r>
              <a:rPr lang="en-US" sz="1400" i="1" dirty="0" smtClean="0"/>
              <a:t> fn:", </a:t>
            </a:r>
            <a:r>
              <a:rPr lang="en-US" sz="1400" i="1" dirty="0" err="1" smtClean="0"/>
              <a:t>args</a:t>
            </a:r>
            <a:r>
              <a:rPr lang="en-US" sz="1400" i="1" dirty="0" smtClean="0"/>
              <a:t>)</a:t>
            </a:r>
            <a:br>
              <a:rPr lang="en-US" sz="1400" i="1" dirty="0" smtClean="0"/>
            </a:br>
            <a:r>
              <a:rPr lang="en-US" sz="1400" i="1" dirty="0" smtClean="0"/>
              <a:t>    return sum(</a:t>
            </a:r>
            <a:r>
              <a:rPr lang="en-US" sz="1400" i="1" dirty="0" err="1" smtClean="0"/>
              <a:t>args</a:t>
            </a:r>
            <a:r>
              <a:rPr lang="en-US" sz="1400" i="1" dirty="0" smtClean="0"/>
              <a:t>)</a:t>
            </a:r>
            <a:br>
              <a:rPr lang="en-US" sz="1400" i="1" dirty="0" smtClean="0"/>
            </a:br>
            <a:r>
              <a:rPr lang="en-US" sz="1400" i="1" dirty="0" smtClean="0"/>
              <a:t/>
            </a:r>
            <a:br>
              <a:rPr lang="en-US" sz="1400" i="1" dirty="0" smtClean="0"/>
            </a:br>
            <a:r>
              <a:rPr lang="en-US" sz="1400" i="1" dirty="0" smtClean="0"/>
              <a:t>items = [1, 2, 3]</a:t>
            </a:r>
          </a:p>
          <a:p>
            <a:pPr>
              <a:buNone/>
            </a:pPr>
            <a:r>
              <a:rPr lang="en-US" sz="1400" i="1" dirty="0" err="1" smtClean="0"/>
              <a:t>computation_graph</a:t>
            </a:r>
            <a:r>
              <a:rPr lang="en-US" sz="1400" i="1" dirty="0" smtClean="0"/>
              <a:t> = </a:t>
            </a:r>
            <a:r>
              <a:rPr lang="en-US" sz="1400" i="1" dirty="0" err="1" smtClean="0"/>
              <a:t>sum_list</a:t>
            </a:r>
            <a:r>
              <a:rPr lang="en-US" sz="1400" i="1" dirty="0" smtClean="0"/>
              <a:t>([square(</a:t>
            </a:r>
            <a:r>
              <a:rPr lang="en-US" sz="1400" i="1" dirty="0" err="1" smtClean="0"/>
              <a:t>i</a:t>
            </a:r>
            <a:r>
              <a:rPr lang="en-US" sz="1400" i="1" dirty="0" smtClean="0"/>
              <a:t>) for </a:t>
            </a:r>
            <a:r>
              <a:rPr lang="en-US" sz="1400" i="1" dirty="0" err="1" smtClean="0"/>
              <a:t>i</a:t>
            </a:r>
            <a:r>
              <a:rPr lang="en-US" sz="1400" i="1" dirty="0" smtClean="0"/>
              <a:t> in items])</a:t>
            </a:r>
          </a:p>
          <a:p>
            <a:endParaRPr lang="en-US" sz="14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Data :R </a:t>
            </a:r>
            <a:r>
              <a:rPr lang="en-GB" dirty="0" err="1" smtClean="0"/>
              <a:t>data.table</a:t>
            </a:r>
            <a:endParaRPr lang="en-US" dirty="0"/>
          </a:p>
        </p:txBody>
      </p:sp>
      <p:sp>
        <p:nvSpPr>
          <p:cNvPr id="4" name="Content Placeholder 3"/>
          <p:cNvSpPr>
            <a:spLocks noGrp="1"/>
          </p:cNvSpPr>
          <p:nvPr>
            <p:ph idx="1"/>
          </p:nvPr>
        </p:nvSpPr>
        <p:spPr/>
        <p:txBody>
          <a:bodyPr>
            <a:normAutofit fontScale="70000" lnSpcReduction="20000"/>
          </a:bodyPr>
          <a:lstStyle/>
          <a:p>
            <a:r>
              <a:rPr lang="en-US" dirty="0" smtClean="0"/>
              <a:t>It is widely used for fast aggregation of large datasets, low latency add/update/remove of columns, quicker ordered joins, and a fast file reader</a:t>
            </a:r>
          </a:p>
          <a:p>
            <a:r>
              <a:rPr lang="en-US" dirty="0" smtClean="0"/>
              <a:t>fast primary ordered indexing and its automatic secondary indexing</a:t>
            </a:r>
          </a:p>
          <a:p>
            <a:r>
              <a:rPr lang="en-US" dirty="0" smtClean="0"/>
              <a:t>a memory efficient combined join and group by.</a:t>
            </a:r>
          </a:p>
          <a:p>
            <a:r>
              <a:rPr lang="en-US" dirty="0" smtClean="0"/>
              <a:t>in addition to standard </a:t>
            </a:r>
            <a:r>
              <a:rPr lang="en-US" dirty="0" err="1" smtClean="0"/>
              <a:t>sql</a:t>
            </a:r>
            <a:r>
              <a:rPr lang="en-US" dirty="0" smtClean="0"/>
              <a:t> joins (right, left, inner, full outer), allows rolling joins, non-equivalent joins</a:t>
            </a:r>
            <a:br>
              <a:rPr lang="en-US" dirty="0" smtClean="0"/>
            </a:br>
            <a:endParaRPr lang="en-US" dirty="0" smtClean="0"/>
          </a:p>
          <a:p>
            <a:pPr>
              <a:buNone/>
            </a:pPr>
            <a:r>
              <a:rPr lang="en-US" sz="2100" dirty="0" smtClean="0"/>
              <a:t>	Syntax : DT[where, </a:t>
            </a:r>
            <a:r>
              <a:rPr lang="en-US" sz="2100" dirty="0" err="1" smtClean="0"/>
              <a:t>select|update|do</a:t>
            </a:r>
            <a:r>
              <a:rPr lang="en-US" sz="2100" dirty="0" smtClean="0"/>
              <a:t>, by]</a:t>
            </a:r>
            <a:br>
              <a:rPr lang="en-US" sz="2100" dirty="0" smtClean="0"/>
            </a:br>
            <a:r>
              <a:rPr lang="en-US" sz="2100" dirty="0" smtClean="0"/>
              <a:t>For example: &gt; </a:t>
            </a:r>
          </a:p>
          <a:p>
            <a:pPr>
              <a:buNone/>
            </a:pPr>
            <a:r>
              <a:rPr lang="en-US" sz="2100" dirty="0" smtClean="0"/>
              <a:t>	</a:t>
            </a:r>
            <a:r>
              <a:rPr lang="en-US" sz="2100" i="1" dirty="0" smtClean="0"/>
              <a:t>DT[,sum(v),by=x]</a:t>
            </a:r>
            <a:br>
              <a:rPr lang="en-US" sz="2100" i="1" dirty="0" smtClean="0"/>
            </a:br>
            <a:r>
              <a:rPr lang="en-US" sz="2100" dirty="0" smtClean="0"/>
              <a:t>    x    V</a:t>
            </a:r>
            <a:br>
              <a:rPr lang="en-US" sz="2100" dirty="0" smtClean="0"/>
            </a:br>
            <a:r>
              <a:rPr lang="en-US" sz="2100" dirty="0" smtClean="0"/>
              <a:t>1:  A    192213.2</a:t>
            </a:r>
            <a:br>
              <a:rPr lang="en-US" sz="2100" dirty="0" smtClean="0"/>
            </a:br>
            <a:r>
              <a:rPr lang="en-US" sz="2100" dirty="0" smtClean="0"/>
              <a:t>2:  B    192183.3</a:t>
            </a:r>
            <a:br>
              <a:rPr lang="en-US" sz="2100" dirty="0" smtClean="0"/>
            </a:br>
            <a:r>
              <a:rPr lang="en-US" sz="2100" dirty="0" smtClean="0"/>
              <a:t>3:  C    192601.7</a:t>
            </a:r>
            <a:br>
              <a:rPr lang="en-US" sz="2100" dirty="0" smtClean="0"/>
            </a:br>
            <a:r>
              <a:rPr lang="en-US" sz="2100" dirty="0" smtClean="0"/>
              <a:t/>
            </a:r>
            <a:br>
              <a:rPr lang="en-US" sz="2100" dirty="0" smtClean="0"/>
            </a:br>
            <a:r>
              <a:rPr lang="en-US" sz="2100" i="1" dirty="0" smtClean="0"/>
              <a:t>DT[X, on=.(y&lt;=</a:t>
            </a:r>
            <a:r>
              <a:rPr lang="en-US" sz="2100" i="1" dirty="0" err="1" smtClean="0"/>
              <a:t>foo</a:t>
            </a:r>
            <a:r>
              <a:rPr lang="en-US" sz="2100" i="1" dirty="0" smtClean="0"/>
              <a:t>)]       </a:t>
            </a:r>
            <a:r>
              <a:rPr lang="en-US" sz="2100" dirty="0" smtClean="0"/>
              <a:t>Joins X to DT (right join X to DT)</a:t>
            </a:r>
            <a:br>
              <a:rPr lang="en-US" sz="2100" dirty="0" smtClean="0"/>
            </a:br>
            <a:r>
              <a:rPr lang="en-US" sz="2100" i="1" dirty="0" smtClean="0"/>
              <a:t>DT[X, on=.(x, y&lt;=</a:t>
            </a:r>
            <a:r>
              <a:rPr lang="en-US" sz="2100" i="1" dirty="0" err="1" smtClean="0"/>
              <a:t>foo</a:t>
            </a:r>
            <a:r>
              <a:rPr lang="en-US" sz="2100" i="1" dirty="0" smtClean="0"/>
              <a:t>)]   </a:t>
            </a:r>
            <a:r>
              <a:rPr lang="en-US" sz="2100" dirty="0" smtClean="0"/>
              <a:t>Joins X to DT (right join X to DT) on column x and </a:t>
            </a:r>
            <a:r>
              <a:rPr lang="en-US" sz="2100" dirty="0" err="1" smtClean="0"/>
              <a:t>DT.y</a:t>
            </a:r>
            <a:r>
              <a:rPr lang="en-US" sz="2100" dirty="0" smtClean="0"/>
              <a:t> &lt;= X.foo</a:t>
            </a:r>
          </a:p>
        </p:txBody>
      </p:sp>
      <p:sp>
        <p:nvSpPr>
          <p:cNvPr id="2" name="Slide Number Placeholder 1"/>
          <p:cNvSpPr>
            <a:spLocks noGrp="1"/>
          </p:cNvSpPr>
          <p:nvPr>
            <p:ph type="sldNum" sz="quarter" idx="12"/>
          </p:nvPr>
        </p:nvSpPr>
        <p:spPr/>
        <p:txBody>
          <a:bodyPr/>
          <a:lstStyle/>
          <a:p>
            <a:fld id="{E229B451-6DD3-417E-A141-A9B0791E140C}" type="slidenum">
              <a:rPr lang="en-US" smtClean="0"/>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Data: R </a:t>
            </a:r>
            <a:r>
              <a:rPr lang="en-GB" dirty="0" err="1" smtClean="0"/>
              <a:t>data.table</a:t>
            </a:r>
            <a:endParaRPr lang="en-US" dirty="0"/>
          </a:p>
        </p:txBody>
      </p:sp>
      <p:sp>
        <p:nvSpPr>
          <p:cNvPr id="4" name="Content Placeholder 3"/>
          <p:cNvSpPr>
            <a:spLocks noGrp="1"/>
          </p:cNvSpPr>
          <p:nvPr>
            <p:ph idx="1"/>
          </p:nvPr>
        </p:nvSpPr>
        <p:spPr>
          <a:xfrm>
            <a:off x="500034" y="1071547"/>
            <a:ext cx="8229600" cy="2286015"/>
          </a:xfrm>
        </p:spPr>
        <p:txBody>
          <a:bodyPr>
            <a:normAutofit fontScale="70000" lnSpcReduction="20000"/>
          </a:bodyPr>
          <a:lstStyle/>
          <a:p>
            <a:r>
              <a:rPr lang="en-US" dirty="0" smtClean="0">
                <a:hlinkClick r:id="rId2"/>
              </a:rPr>
              <a:t>https://h2oai.github.io/db-benchmark/</a:t>
            </a:r>
            <a:endParaRPr lang="en-US" dirty="0" smtClean="0"/>
          </a:p>
          <a:p>
            <a:r>
              <a:rPr lang="en-US" i="1" dirty="0" err="1" smtClean="0"/>
              <a:t>groupby</a:t>
            </a:r>
            <a:r>
              <a:rPr lang="en-US" dirty="0" smtClean="0"/>
              <a:t> task benchmark for various data sizes and various data </a:t>
            </a:r>
            <a:r>
              <a:rPr lang="en-US" dirty="0" err="1" smtClean="0"/>
              <a:t>characteristis</a:t>
            </a:r>
            <a:r>
              <a:rPr lang="en-US" dirty="0" smtClean="0"/>
              <a:t> (cardinality, percentage of missing values, pre-sorted input). There are 10 different questions run for each input data, questions are categorized into two groups</a:t>
            </a:r>
          </a:p>
          <a:p>
            <a:r>
              <a:rPr lang="en-GB" dirty="0" err="1" smtClean="0"/>
              <a:t>data.table</a:t>
            </a:r>
            <a:r>
              <a:rPr lang="en-GB" dirty="0" smtClean="0"/>
              <a:t> performs significantly faster than other alternatives, has the most efficient use of memory </a:t>
            </a:r>
            <a:endParaRPr lang="en-US" dirty="0" smtClean="0"/>
          </a:p>
          <a:p>
            <a:endParaRPr lang="en-US" dirty="0"/>
          </a:p>
        </p:txBody>
      </p:sp>
      <p:sp>
        <p:nvSpPr>
          <p:cNvPr id="2" name="Slide Number Placeholder 1"/>
          <p:cNvSpPr>
            <a:spLocks noGrp="1"/>
          </p:cNvSpPr>
          <p:nvPr>
            <p:ph type="sldNum" sz="quarter" idx="12"/>
          </p:nvPr>
        </p:nvSpPr>
        <p:spPr/>
        <p:txBody>
          <a:bodyPr/>
          <a:lstStyle/>
          <a:p>
            <a:fld id="{E229B451-6DD3-417E-A141-A9B0791E140C}" type="slidenum">
              <a:rPr lang="en-US" smtClean="0"/>
              <a:pPr/>
              <a:t>8</a:t>
            </a:fld>
            <a:endParaRPr lang="en-US" dirty="0"/>
          </a:p>
        </p:txBody>
      </p:sp>
      <p:pic>
        <p:nvPicPr>
          <p:cNvPr id="23555" name="Picture 3"/>
          <p:cNvPicPr>
            <a:picLocks noChangeAspect="1" noChangeArrowheads="1"/>
          </p:cNvPicPr>
          <p:nvPr/>
        </p:nvPicPr>
        <p:blipFill>
          <a:blip r:embed="rId3"/>
          <a:srcRect/>
          <a:stretch>
            <a:fillRect/>
          </a:stretch>
        </p:blipFill>
        <p:spPr bwMode="auto">
          <a:xfrm>
            <a:off x="857224" y="3429000"/>
            <a:ext cx="3625554" cy="3180155"/>
          </a:xfrm>
          <a:prstGeom prst="rect">
            <a:avLst/>
          </a:prstGeom>
          <a:noFill/>
          <a:ln w="9525">
            <a:noFill/>
            <a:miter lim="800000"/>
            <a:headEnd/>
            <a:tailEnd/>
          </a:ln>
          <a:effectLst/>
        </p:spPr>
      </p:pic>
      <p:pic>
        <p:nvPicPr>
          <p:cNvPr id="23556" name="Picture 4"/>
          <p:cNvPicPr>
            <a:picLocks noChangeAspect="1" noChangeArrowheads="1"/>
          </p:cNvPicPr>
          <p:nvPr/>
        </p:nvPicPr>
        <p:blipFill>
          <a:blip r:embed="rId4"/>
          <a:srcRect/>
          <a:stretch>
            <a:fillRect/>
          </a:stretch>
        </p:blipFill>
        <p:spPr bwMode="auto">
          <a:xfrm>
            <a:off x="4929190" y="3429000"/>
            <a:ext cx="3714721" cy="328363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Visualization: ggplot2 R (and Python)</a:t>
            </a:r>
            <a:endParaRPr lang="en-US" dirty="0"/>
          </a:p>
        </p:txBody>
      </p:sp>
      <p:sp>
        <p:nvSpPr>
          <p:cNvPr id="3" name="Content Placeholder 2"/>
          <p:cNvSpPr>
            <a:spLocks noGrp="1"/>
          </p:cNvSpPr>
          <p:nvPr>
            <p:ph idx="1"/>
          </p:nvPr>
        </p:nvSpPr>
        <p:spPr>
          <a:xfrm>
            <a:off x="457200" y="1600200"/>
            <a:ext cx="4400552" cy="4525963"/>
          </a:xfrm>
        </p:spPr>
        <p:txBody>
          <a:bodyPr>
            <a:normAutofit fontScale="85000" lnSpcReduction="20000"/>
          </a:bodyPr>
          <a:lstStyle/>
          <a:p>
            <a:r>
              <a:rPr lang="en-US" dirty="0" smtClean="0"/>
              <a:t>ggplot2 is based on the grammar of graphics</a:t>
            </a:r>
          </a:p>
          <a:p>
            <a:r>
              <a:rPr lang="en-US" dirty="0" smtClean="0"/>
              <a:t>the idea that you can build every graph from the same few components: a data set, a set of </a:t>
            </a:r>
            <a:r>
              <a:rPr lang="en-US" dirty="0" err="1" smtClean="0"/>
              <a:t>geoms</a:t>
            </a:r>
            <a:r>
              <a:rPr lang="en-US" dirty="0" smtClean="0"/>
              <a:t>—visual marks that represent data points, and a coordinate system.</a:t>
            </a:r>
            <a:br>
              <a:rPr lang="en-US" dirty="0" smtClean="0"/>
            </a:br>
            <a:r>
              <a:rPr lang="en-US" dirty="0" smtClean="0"/>
              <a:t/>
            </a:r>
            <a:br>
              <a:rPr lang="en-US" dirty="0" smtClean="0"/>
            </a:br>
            <a:r>
              <a:rPr lang="en-US" dirty="0" smtClean="0"/>
              <a:t/>
            </a:r>
            <a:br>
              <a:rPr lang="en-US" dirty="0" smtClean="0"/>
            </a:br>
            <a:endParaRPr lang="en-US" dirty="0"/>
          </a:p>
        </p:txBody>
      </p:sp>
      <p:sp>
        <p:nvSpPr>
          <p:cNvPr id="4" name="Slide Number Placeholder 3"/>
          <p:cNvSpPr>
            <a:spLocks noGrp="1"/>
          </p:cNvSpPr>
          <p:nvPr>
            <p:ph type="sldNum" sz="quarter" idx="12"/>
          </p:nvPr>
        </p:nvSpPr>
        <p:spPr/>
        <p:txBody>
          <a:bodyPr/>
          <a:lstStyle/>
          <a:p>
            <a:fld id="{E229B451-6DD3-417E-A141-A9B0791E140C}" type="slidenum">
              <a:rPr lang="en-US" smtClean="0"/>
              <a:pPr/>
              <a:t>9</a:t>
            </a:fld>
            <a:endParaRPr lang="en-US"/>
          </a:p>
        </p:txBody>
      </p:sp>
      <p:pic>
        <p:nvPicPr>
          <p:cNvPr id="30722" name="Picture 2"/>
          <p:cNvPicPr>
            <a:picLocks noChangeAspect="1" noChangeArrowheads="1"/>
          </p:cNvPicPr>
          <p:nvPr/>
        </p:nvPicPr>
        <p:blipFill>
          <a:blip r:embed="rId2"/>
          <a:srcRect/>
          <a:stretch>
            <a:fillRect/>
          </a:stretch>
        </p:blipFill>
        <p:spPr bwMode="auto">
          <a:xfrm>
            <a:off x="5715008" y="1071546"/>
            <a:ext cx="2200275" cy="2686050"/>
          </a:xfrm>
          <a:prstGeom prst="rect">
            <a:avLst/>
          </a:prstGeom>
          <a:noFill/>
          <a:ln w="9525">
            <a:noFill/>
            <a:miter lim="800000"/>
            <a:headEnd/>
            <a:tailEnd/>
          </a:ln>
          <a:effectLst/>
        </p:spPr>
      </p:pic>
      <p:pic>
        <p:nvPicPr>
          <p:cNvPr id="30726" name="Picture 6" descr="https://cdn-images-1.medium.com/max/600/1*MzQeO1JUq4AINkr86x7wJw.jpeg"/>
          <p:cNvPicPr>
            <a:picLocks noChangeAspect="1" noChangeArrowheads="1"/>
          </p:cNvPicPr>
          <p:nvPr/>
        </p:nvPicPr>
        <p:blipFill>
          <a:blip r:embed="rId3"/>
          <a:srcRect/>
          <a:stretch>
            <a:fillRect/>
          </a:stretch>
        </p:blipFill>
        <p:spPr bwMode="auto">
          <a:xfrm>
            <a:off x="4714876" y="3929066"/>
            <a:ext cx="4143364" cy="2610319"/>
          </a:xfrm>
          <a:prstGeom prst="rect">
            <a:avLst/>
          </a:prstGeom>
          <a:noFill/>
        </p:spPr>
      </p:pic>
      <p:pic>
        <p:nvPicPr>
          <p:cNvPr id="30727" name="Picture 7"/>
          <p:cNvPicPr>
            <a:picLocks noChangeAspect="1" noChangeArrowheads="1"/>
          </p:cNvPicPr>
          <p:nvPr/>
        </p:nvPicPr>
        <p:blipFill>
          <a:blip r:embed="rId4"/>
          <a:srcRect/>
          <a:stretch>
            <a:fillRect/>
          </a:stretch>
        </p:blipFill>
        <p:spPr bwMode="auto">
          <a:xfrm>
            <a:off x="1214414" y="4929198"/>
            <a:ext cx="3038475" cy="762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38830</TotalTime>
  <Words>1239</Words>
  <Application>Microsoft Office PowerPoint</Application>
  <PresentationFormat>On-screen Show (4:3)</PresentationFormat>
  <Paragraphs>177</Paragraphs>
  <Slides>22</Slides>
  <Notes>4</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Machine learning in python vs. …</vt:lpstr>
      <vt:lpstr>Outline</vt:lpstr>
      <vt:lpstr>What is hot now??</vt:lpstr>
      <vt:lpstr>Github stats</vt:lpstr>
      <vt:lpstr>Data: Python pandas</vt:lpstr>
      <vt:lpstr>Data: Python Dask</vt:lpstr>
      <vt:lpstr>Data :R data.table</vt:lpstr>
      <vt:lpstr>Data: R data.table</vt:lpstr>
      <vt:lpstr>Visualization: ggplot2 R (and Python)</vt:lpstr>
      <vt:lpstr>Visualization: ggplot2 R (and Python)</vt:lpstr>
      <vt:lpstr>Visualization: Matplotlib, Seaborn, and Pandas (Python)</vt:lpstr>
      <vt:lpstr>Visualisation-Interactive: plotly</vt:lpstr>
      <vt:lpstr>Learning Algorithms: scikit-learn vs caret (or mlr)</vt:lpstr>
      <vt:lpstr>Learning Algorithms:  scikitlearn vs caret</vt:lpstr>
      <vt:lpstr>NN: Tensorflow </vt:lpstr>
      <vt:lpstr>NN: Keras</vt:lpstr>
      <vt:lpstr>Distributed learning: H20</vt:lpstr>
      <vt:lpstr>Big Data: Apache Spark</vt:lpstr>
      <vt:lpstr>Another language: Scala</vt:lpstr>
      <vt:lpstr>Another Language: Julia</vt:lpstr>
      <vt:lpstr>Finally: Continuous Integration</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erdem erdem</dc:creator>
  <cp:lastModifiedBy>erdem erdem</cp:lastModifiedBy>
  <cp:revision>89</cp:revision>
  <dcterms:created xsi:type="dcterms:W3CDTF">2019-04-13T04:52:56Z</dcterms:created>
  <dcterms:modified xsi:type="dcterms:W3CDTF">2019-05-13T21:43:37Z</dcterms:modified>
</cp:coreProperties>
</file>