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3"/>
  </p:notesMasterIdLst>
  <p:handoutMasterIdLst>
    <p:handoutMasterId r:id="rId24"/>
  </p:handoutMasterIdLst>
  <p:sldIdLst>
    <p:sldId id="355" r:id="rId7"/>
    <p:sldId id="380" r:id="rId8"/>
    <p:sldId id="378" r:id="rId9"/>
    <p:sldId id="379" r:id="rId10"/>
    <p:sldId id="382" r:id="rId11"/>
    <p:sldId id="381" r:id="rId12"/>
    <p:sldId id="383" r:id="rId13"/>
    <p:sldId id="384" r:id="rId14"/>
    <p:sldId id="385" r:id="rId15"/>
    <p:sldId id="389" r:id="rId16"/>
    <p:sldId id="390" r:id="rId17"/>
    <p:sldId id="386" r:id="rId18"/>
    <p:sldId id="387" r:id="rId19"/>
    <p:sldId id="391" r:id="rId20"/>
    <p:sldId id="393" r:id="rId21"/>
    <p:sldId id="395" r:id="rId22"/>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88272" autoAdjust="0"/>
  </p:normalViewPr>
  <p:slideViewPr>
    <p:cSldViewPr snapToGrid="0">
      <p:cViewPr varScale="1">
        <p:scale>
          <a:sx n="174" d="100"/>
          <a:sy n="174" d="100"/>
        </p:scale>
        <p:origin x="184" y="1816"/>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09/06/2021</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09/06/2021</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Parallel Programming SS21 Final Project | Group &lt; Your group number &gt; | &lt;Group member 1 &gt;, &lt;Group member2&gt;, &lt;Group member3&gt;</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Parallel Programming SS21 Final Project | Group &lt; Your group number &gt; | &lt;Group member 1 &gt;, &lt;Group member2&gt;, &lt;Group member3&gt;</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Parallel Programming SS21 Final Project | Group &lt; Your group number &gt; | &lt;Group member 1 &gt;, &lt;Group member2&gt;, &lt;Group member3&gt;</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Parallel Programming SS21 Final Project | Group &lt; Your group number &gt; | &lt;Group member 1 &gt;, &lt;Group member2&gt;, &lt;Group member3&gt;</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Parallel Programming SS21 Final Project | Group &lt; Your group number &gt; | &lt;Group member 1 &gt;, &lt;Group member2&gt;, &lt;Group member3&gt;</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Parallel Programming SS21 Final Project | Group &lt; Your group number &gt; | &lt;Group member 1 &gt;, &lt;Group member2&gt;, &lt;Group member3&gt;</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Parallel Programming SS21 Final Project | Group &lt; Your group number &gt; | &lt;Group member 1 &gt;, &lt;Group member2&gt;, &lt;Group member3&gt;</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Parallel Programming SS21 Final Project | Group &lt; Your group number &gt; | &lt;Group member 1 &gt;, &lt;Group member2&gt;, &lt;Group member3&gt;</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Parallel Programming SS21 Final Project | Group &lt; Your group number &gt; | &lt;Group member 1 &gt;, &lt;Group member2&gt;, &lt;Group member3&gt;</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Parallel Programming SS21 Final Project | Group &lt; Your group number &gt; | &lt;Group member 1 &gt;, &lt;Group member2&gt;, &lt;Group member3&gt;</a:t>
            </a:r>
            <a:endParaRPr lang="en-US"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Parallel Programming SS21 Final Project | Group &lt; Your group number &gt; | &lt;Group member 1 &gt;, &lt;Group member2&gt;, &lt;Group member3&gt;</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Parallel Programming SS21 Final Project | Group &lt; Your group number &gt; | &lt;Group member 1 &gt;, &lt;Group member2&gt;, &lt;Group member3&gt;</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Parallel Programming SS21 Final Project | Group &lt; Your group number &gt; | &lt;Group member 1 &gt;, &lt;Group member2&gt;, &lt;Group member3&gt;</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Parallel Programming SS21 Final Project | Group &lt; Your group number &gt; | &lt;Group member 1 &gt;, &lt;Group member2&gt;, &lt;Group member3&gt;</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Parallel Programming SS21 Final Project | Group &lt; Your group number &gt; | &lt;Group member 1 &gt;, &lt;Group member2&gt;, &lt;Group member3&gt;</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Parallel Programming SS21 Final Project | Group &lt; Your group number &gt; | &lt;Group member 1 &gt;, &lt;Group member2&gt;, &lt;Group member3&gt;</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a:solidFill>
                  <a:schemeClr val="tx2"/>
                </a:solidFill>
                <a:latin typeface="+mn-lt"/>
              </a:rPr>
              <a:t>Lehrstuhl für Mustertechnik</a:t>
            </a:r>
          </a:p>
          <a:p>
            <a:pPr>
              <a:lnSpc>
                <a:spcPts val="900"/>
              </a:lnSpc>
            </a:pPr>
            <a:r>
              <a:rPr lang="de-DE" sz="800" dirty="0">
                <a:solidFill>
                  <a:schemeClr val="tx2"/>
                </a:solidFill>
                <a:latin typeface="+mn-lt"/>
              </a:rPr>
              <a:t>Fakultät für Musterverfahren</a:t>
            </a:r>
          </a:p>
          <a:p>
            <a:pPr>
              <a:lnSpc>
                <a:spcPts val="900"/>
              </a:lnSpc>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Parallel Programming SS21 Final Project | Group &lt; Your group number &gt; | &lt;Group member 1 &gt;, &lt;Group member2&gt;, &lt;Group member3&gt;</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Parallel Programming SS21 Final Project | Group &lt; Your group number &gt; | &lt;Group member 1 &gt;, &lt;Group member2&gt;, &lt;Group member3&gt;</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Parallel Programming SS21 Final Project | Group &lt; Your group number &gt; | &lt;Group member 1 &gt;, &lt;Group member2&gt;, &lt;Group member3&gt;</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p:txBody>
          <a:bodyPr/>
          <a:lstStyle/>
          <a:p>
            <a:r>
              <a:rPr lang="de-DE" dirty="0"/>
              <a:t>Parallel </a:t>
            </a:r>
            <a:r>
              <a:rPr lang="de-DE" dirty="0" err="1"/>
              <a:t>Programming</a:t>
            </a:r>
            <a:r>
              <a:rPr lang="de-DE" dirty="0"/>
              <a:t> SS21 Final Project</a:t>
            </a:r>
          </a:p>
        </p:txBody>
      </p:sp>
      <p:sp>
        <p:nvSpPr>
          <p:cNvPr id="3" name="Inhaltsplatzhalter 2"/>
          <p:cNvSpPr>
            <a:spLocks noGrp="1"/>
          </p:cNvSpPr>
          <p:nvPr>
            <p:ph idx="10"/>
          </p:nvPr>
        </p:nvSpPr>
        <p:spPr>
          <a:xfrm>
            <a:off x="319088" y="1484040"/>
            <a:ext cx="8508999" cy="2014534"/>
          </a:xfrm>
        </p:spPr>
        <p:txBody>
          <a:bodyPr/>
          <a:lstStyle/>
          <a:p>
            <a:r>
              <a:rPr lang="de-DE" dirty="0">
                <a:solidFill>
                  <a:schemeClr val="accent6"/>
                </a:solidFill>
              </a:rPr>
              <a:t>&lt;Project </a:t>
            </a:r>
            <a:r>
              <a:rPr lang="de-DE" dirty="0" err="1">
                <a:solidFill>
                  <a:schemeClr val="accent6"/>
                </a:solidFill>
              </a:rPr>
              <a:t>Number</a:t>
            </a:r>
            <a:r>
              <a:rPr lang="de-DE" dirty="0">
                <a:solidFill>
                  <a:schemeClr val="accent6"/>
                </a:solidFill>
              </a:rPr>
              <a:t>&gt; &lt; </a:t>
            </a:r>
            <a:r>
              <a:rPr lang="de-DE" dirty="0" err="1">
                <a:solidFill>
                  <a:schemeClr val="accent6"/>
                </a:solidFill>
              </a:rPr>
              <a:t>Application</a:t>
            </a:r>
            <a:r>
              <a:rPr lang="de-DE" dirty="0">
                <a:solidFill>
                  <a:schemeClr val="accent6"/>
                </a:solidFill>
              </a:rPr>
              <a:t> Name &gt;</a:t>
            </a:r>
          </a:p>
          <a:p>
            <a:r>
              <a:rPr lang="de-DE" dirty="0"/>
              <a:t>Group </a:t>
            </a:r>
            <a:r>
              <a:rPr lang="de-DE" dirty="0">
                <a:solidFill>
                  <a:schemeClr val="accent6"/>
                </a:solidFill>
              </a:rPr>
              <a:t>&lt; </a:t>
            </a:r>
            <a:r>
              <a:rPr lang="de-DE" dirty="0" err="1">
                <a:solidFill>
                  <a:schemeClr val="accent6"/>
                </a:solidFill>
              </a:rPr>
              <a:t>your</a:t>
            </a:r>
            <a:r>
              <a:rPr lang="de-DE" dirty="0">
                <a:solidFill>
                  <a:schemeClr val="accent6"/>
                </a:solidFill>
              </a:rPr>
              <a:t> </a:t>
            </a:r>
            <a:r>
              <a:rPr lang="de-DE" dirty="0" err="1">
                <a:solidFill>
                  <a:schemeClr val="accent6"/>
                </a:solidFill>
              </a:rPr>
              <a:t>group</a:t>
            </a:r>
            <a:r>
              <a:rPr lang="de-DE" dirty="0">
                <a:solidFill>
                  <a:schemeClr val="accent6"/>
                </a:solidFill>
              </a:rPr>
              <a:t> </a:t>
            </a:r>
            <a:r>
              <a:rPr lang="de-DE" dirty="0" err="1">
                <a:solidFill>
                  <a:schemeClr val="accent6"/>
                </a:solidFill>
              </a:rPr>
              <a:t>number</a:t>
            </a:r>
            <a:r>
              <a:rPr lang="de-DE" dirty="0">
                <a:solidFill>
                  <a:schemeClr val="accent6"/>
                </a:solidFill>
              </a:rPr>
              <a:t> &gt;</a:t>
            </a:r>
          </a:p>
          <a:p>
            <a:r>
              <a:rPr lang="de-DE" dirty="0">
                <a:solidFill>
                  <a:schemeClr val="accent6"/>
                </a:solidFill>
              </a:rPr>
              <a:t>&lt;Date&gt;</a:t>
            </a:r>
          </a:p>
          <a:p>
            <a:r>
              <a:rPr lang="de-DE" dirty="0">
                <a:solidFill>
                  <a:schemeClr val="accent6"/>
                </a:solidFill>
              </a:rPr>
              <a:t>&lt;Group </a:t>
            </a:r>
            <a:r>
              <a:rPr lang="de-DE" dirty="0" err="1">
                <a:solidFill>
                  <a:schemeClr val="accent6"/>
                </a:solidFill>
              </a:rPr>
              <a:t>member</a:t>
            </a:r>
            <a:r>
              <a:rPr lang="de-DE" dirty="0">
                <a:solidFill>
                  <a:schemeClr val="accent6"/>
                </a:solidFill>
              </a:rPr>
              <a:t> 1&gt;</a:t>
            </a:r>
          </a:p>
          <a:p>
            <a:r>
              <a:rPr lang="de-DE" dirty="0">
                <a:solidFill>
                  <a:schemeClr val="accent6"/>
                </a:solidFill>
              </a:rPr>
              <a:t>&lt;Group </a:t>
            </a:r>
            <a:r>
              <a:rPr lang="de-DE" dirty="0" err="1">
                <a:solidFill>
                  <a:schemeClr val="accent6"/>
                </a:solidFill>
              </a:rPr>
              <a:t>member</a:t>
            </a:r>
            <a:r>
              <a:rPr lang="de-DE" dirty="0">
                <a:solidFill>
                  <a:schemeClr val="accent6"/>
                </a:solidFill>
              </a:rPr>
              <a:t> 2&gt;</a:t>
            </a:r>
          </a:p>
          <a:p>
            <a:r>
              <a:rPr lang="de-DE" dirty="0">
                <a:solidFill>
                  <a:schemeClr val="accent6"/>
                </a:solidFill>
              </a:rPr>
              <a:t>&lt;Group </a:t>
            </a:r>
            <a:r>
              <a:rPr lang="de-DE" dirty="0" err="1">
                <a:solidFill>
                  <a:schemeClr val="accent6"/>
                </a:solidFill>
              </a:rPr>
              <a:t>member</a:t>
            </a:r>
            <a:r>
              <a:rPr lang="de-DE" dirty="0">
                <a:solidFill>
                  <a:schemeClr val="accent6"/>
                </a:solidFill>
              </a:rPr>
              <a:t> 3&gt;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791114"/>
          </a:xfrm>
        </p:spPr>
        <p:txBody>
          <a:bodyPr/>
          <a:lstStyle/>
          <a:p>
            <a:r>
              <a:rPr lang="en-US" dirty="0"/>
              <a:t>MPI - </a:t>
            </a:r>
            <a:r>
              <a:rPr lang="en-US" sz="2800" dirty="0"/>
              <a:t>Intermediate </a:t>
            </a:r>
            <a:r>
              <a:rPr lang="en-US" dirty="0"/>
              <a:t>Speed-up results, profiling</a:t>
            </a: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10</a:t>
            </a:fld>
            <a:endParaRPr lang="de-DE" dirty="0"/>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
        <p:nvSpPr>
          <p:cNvPr id="8" name="Textplatzhalter 2">
            <a:extLst>
              <a:ext uri="{FF2B5EF4-FFF2-40B4-BE49-F238E27FC236}">
                <a16:creationId xmlns:a16="http://schemas.microsoft.com/office/drawing/2014/main" id="{04F61F54-22F3-744E-9BA8-86CF99225FC6}"/>
              </a:ext>
            </a:extLst>
          </p:cNvPr>
          <p:cNvSpPr>
            <a:spLocks noGrp="1"/>
          </p:cNvSpPr>
          <p:nvPr>
            <p:ph type="body" sz="quarter" idx="18"/>
          </p:nvPr>
        </p:nvSpPr>
        <p:spPr>
          <a:xfrm>
            <a:off x="311162" y="871329"/>
            <a:ext cx="8508999" cy="3932584"/>
          </a:xfrm>
          <a:prstGeom prst="rect">
            <a:avLst/>
          </a:prstGeom>
        </p:spPr>
        <p:txBody>
          <a:bodyPr/>
          <a:lstStyle/>
          <a:p>
            <a:r>
              <a:rPr lang="en-GB" dirty="0">
                <a:solidFill>
                  <a:schemeClr val="accent5"/>
                </a:solidFill>
              </a:rPr>
              <a:t>For this slide use the implementation from previous slide (slide 9 in this template - about first implementation approach). </a:t>
            </a:r>
          </a:p>
          <a:p>
            <a:endParaRPr lang="en-GB" dirty="0">
              <a:solidFill>
                <a:schemeClr val="accent5"/>
              </a:solidFill>
            </a:endParaRPr>
          </a:p>
          <a:p>
            <a:r>
              <a:rPr lang="en-GB" dirty="0">
                <a:solidFill>
                  <a:schemeClr val="accent5"/>
                </a:solidFill>
              </a:rPr>
              <a:t>Using a profiling tool (minimum Perf) identify the bottlenecks in your code and calculate speed-up. </a:t>
            </a:r>
          </a:p>
          <a:p>
            <a:endParaRPr lang="en-GB" dirty="0">
              <a:solidFill>
                <a:schemeClr val="accent5"/>
              </a:solidFill>
            </a:endParaRPr>
          </a:p>
          <a:p>
            <a:r>
              <a:rPr lang="en-GB" dirty="0">
                <a:solidFill>
                  <a:schemeClr val="accent5"/>
                </a:solidFill>
              </a:rPr>
              <a:t>Explain if and how these bottlenecks can be optimised and removed further.  </a:t>
            </a:r>
          </a:p>
          <a:p>
            <a:endParaRPr lang="en-GB" dirty="0">
              <a:solidFill>
                <a:schemeClr val="accent5"/>
              </a:solidFill>
            </a:endParaRPr>
          </a:p>
          <a:p>
            <a:r>
              <a:rPr lang="en-GB" dirty="0">
                <a:solidFill>
                  <a:schemeClr val="accent5"/>
                </a:solidFill>
              </a:rPr>
              <a:t>Keeping the presentation time limit in mind, one intermediate result is enough to show your solution progress and different things you tried to improve your code. Which is something we like seeing. </a:t>
            </a:r>
          </a:p>
          <a:p>
            <a:endParaRPr lang="en-GB" dirty="0">
              <a:solidFill>
                <a:schemeClr val="accent5"/>
              </a:solidFill>
            </a:endParaRPr>
          </a:p>
          <a:p>
            <a:r>
              <a:rPr lang="en-GB" dirty="0">
                <a:solidFill>
                  <a:schemeClr val="accent5"/>
                </a:solidFill>
              </a:rPr>
              <a:t>If you think your first approach and implementation gave you the best results show the profile results and speed-up of that implementation. </a:t>
            </a:r>
            <a:endParaRPr lang="de-DE" dirty="0">
              <a:solidFill>
                <a:schemeClr val="accent5"/>
              </a:solidFill>
            </a:endParaRPr>
          </a:p>
        </p:txBody>
      </p:sp>
    </p:spTree>
    <p:extLst>
      <p:ext uri="{BB962C8B-B14F-4D97-AF65-F5344CB8AC3E}">
        <p14:creationId xmlns:p14="http://schemas.microsoft.com/office/powerpoint/2010/main" val="365769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791179"/>
          </a:xfrm>
        </p:spPr>
        <p:txBody>
          <a:bodyPr/>
          <a:lstStyle/>
          <a:p>
            <a:r>
              <a:rPr lang="en-US" dirty="0"/>
              <a:t>MPI </a:t>
            </a:r>
            <a:r>
              <a:rPr lang="en-US" dirty="0">
                <a:solidFill>
                  <a:prstClr val="black"/>
                </a:solidFill>
              </a:rPr>
              <a:t>-</a:t>
            </a:r>
            <a:r>
              <a:rPr lang="en-US" dirty="0"/>
              <a:t> </a:t>
            </a:r>
            <a:r>
              <a:rPr lang="en-US" sz="2000" dirty="0"/>
              <a:t>Final Implementation improvements and new speed-up</a:t>
            </a: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11</a:t>
            </a:fld>
            <a:endParaRPr lang="de-DE" dirty="0"/>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
        <p:nvSpPr>
          <p:cNvPr id="8" name="Textplatzhalter 2">
            <a:extLst>
              <a:ext uri="{FF2B5EF4-FFF2-40B4-BE49-F238E27FC236}">
                <a16:creationId xmlns:a16="http://schemas.microsoft.com/office/drawing/2014/main" id="{2931019C-0752-6F4B-B454-141A2B1363AC}"/>
              </a:ext>
            </a:extLst>
          </p:cNvPr>
          <p:cNvSpPr>
            <a:spLocks noGrp="1"/>
          </p:cNvSpPr>
          <p:nvPr>
            <p:ph type="body" sz="quarter" idx="18"/>
          </p:nvPr>
        </p:nvSpPr>
        <p:spPr>
          <a:xfrm>
            <a:off x="311162" y="925286"/>
            <a:ext cx="8508999" cy="3878627"/>
          </a:xfrm>
          <a:prstGeom prst="rect">
            <a:avLst/>
          </a:prstGeom>
        </p:spPr>
        <p:txBody>
          <a:bodyPr/>
          <a:lstStyle/>
          <a:p>
            <a:r>
              <a:rPr lang="en-GB" dirty="0">
                <a:solidFill>
                  <a:schemeClr val="accent5"/>
                </a:solidFill>
              </a:rPr>
              <a:t>If you had speed-up improvements after trying a different approach ( you explained in previous slide – slide 10 in template ) present new speed-up results here. </a:t>
            </a:r>
          </a:p>
          <a:p>
            <a:endParaRPr lang="en-GB" dirty="0">
              <a:solidFill>
                <a:schemeClr val="accent5"/>
              </a:solidFill>
            </a:endParaRPr>
          </a:p>
          <a:p>
            <a:endParaRPr lang="en-GB" dirty="0">
              <a:solidFill>
                <a:schemeClr val="accent5"/>
              </a:solidFill>
            </a:endParaRPr>
          </a:p>
          <a:p>
            <a:r>
              <a:rPr lang="en-GB" dirty="0">
                <a:solidFill>
                  <a:schemeClr val="accent5"/>
                </a:solidFill>
              </a:rPr>
              <a:t>In any case show that you reached a theoretical parallelization limit. Explain why you cannot improve speed-up any further and support your claim with comparison to Amdahl’s law.  </a:t>
            </a:r>
            <a:endParaRPr lang="de-DE" dirty="0">
              <a:solidFill>
                <a:schemeClr val="accent5"/>
              </a:solidFill>
            </a:endParaRPr>
          </a:p>
        </p:txBody>
      </p:sp>
    </p:spTree>
    <p:extLst>
      <p:ext uri="{BB962C8B-B14F-4D97-AF65-F5344CB8AC3E}">
        <p14:creationId xmlns:p14="http://schemas.microsoft.com/office/powerpoint/2010/main" val="142936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791114"/>
          </a:xfrm>
        </p:spPr>
        <p:txBody>
          <a:bodyPr/>
          <a:lstStyle/>
          <a:p>
            <a:r>
              <a:rPr lang="en-US" dirty="0"/>
              <a:t>Hybrid - Parallelized implementation and approach</a:t>
            </a: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12</a:t>
            </a:fld>
            <a:endParaRPr lang="de-DE" dirty="0"/>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
        <p:nvSpPr>
          <p:cNvPr id="8" name="Textplatzhalter 2">
            <a:extLst>
              <a:ext uri="{FF2B5EF4-FFF2-40B4-BE49-F238E27FC236}">
                <a16:creationId xmlns:a16="http://schemas.microsoft.com/office/drawing/2014/main" id="{28F067E0-E6AB-3542-B401-DDAE04A6A37C}"/>
              </a:ext>
            </a:extLst>
          </p:cNvPr>
          <p:cNvSpPr>
            <a:spLocks noGrp="1"/>
          </p:cNvSpPr>
          <p:nvPr>
            <p:ph type="body" sz="quarter" idx="18"/>
          </p:nvPr>
        </p:nvSpPr>
        <p:spPr>
          <a:xfrm>
            <a:off x="311162" y="871329"/>
            <a:ext cx="8508999" cy="3932584"/>
          </a:xfrm>
          <a:prstGeom prst="rect">
            <a:avLst/>
          </a:prstGeom>
        </p:spPr>
        <p:txBody>
          <a:bodyPr/>
          <a:lstStyle/>
          <a:p>
            <a:r>
              <a:rPr lang="en-GB" dirty="0">
                <a:solidFill>
                  <a:schemeClr val="accent5"/>
                </a:solidFill>
              </a:rPr>
              <a:t>Present your </a:t>
            </a:r>
            <a:r>
              <a:rPr lang="en-GB" dirty="0" err="1">
                <a:solidFill>
                  <a:schemeClr val="accent5"/>
                </a:solidFill>
              </a:rPr>
              <a:t>parallelizations</a:t>
            </a:r>
            <a:r>
              <a:rPr lang="en-GB" dirty="0">
                <a:solidFill>
                  <a:schemeClr val="accent5"/>
                </a:solidFill>
              </a:rPr>
              <a:t> and justify your parallelization approach (nested parallelism/ scheduling schemes/ data decomposition etc. ). Explain your approach and why you choose this approach. </a:t>
            </a:r>
          </a:p>
          <a:p>
            <a:endParaRPr lang="en-GB" dirty="0">
              <a:solidFill>
                <a:schemeClr val="accent5"/>
              </a:solidFill>
            </a:endParaRPr>
          </a:p>
          <a:p>
            <a:r>
              <a:rPr lang="en-GB" dirty="0">
                <a:solidFill>
                  <a:schemeClr val="accent5"/>
                </a:solidFill>
              </a:rPr>
              <a:t>In the next slide you will use this approach to show performance results.</a:t>
            </a:r>
            <a:endParaRPr lang="de-DE" dirty="0">
              <a:solidFill>
                <a:schemeClr val="accent5"/>
              </a:solidFill>
            </a:endParaRPr>
          </a:p>
          <a:p>
            <a:endParaRPr lang="de-DE" dirty="0"/>
          </a:p>
        </p:txBody>
      </p:sp>
    </p:spTree>
    <p:extLst>
      <p:ext uri="{BB962C8B-B14F-4D97-AF65-F5344CB8AC3E}">
        <p14:creationId xmlns:p14="http://schemas.microsoft.com/office/powerpoint/2010/main" val="344821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791114"/>
          </a:xfrm>
        </p:spPr>
        <p:txBody>
          <a:bodyPr/>
          <a:lstStyle/>
          <a:p>
            <a:r>
              <a:rPr lang="en-US" dirty="0"/>
              <a:t>Hybrid - Final Performance Results</a:t>
            </a: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13</a:t>
            </a:fld>
            <a:endParaRPr lang="de-DE" dirty="0"/>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
        <p:nvSpPr>
          <p:cNvPr id="9" name="Textplatzhalter 2">
            <a:extLst>
              <a:ext uri="{FF2B5EF4-FFF2-40B4-BE49-F238E27FC236}">
                <a16:creationId xmlns:a16="http://schemas.microsoft.com/office/drawing/2014/main" id="{E72296FC-D634-9543-942B-E02B780ECD0B}"/>
              </a:ext>
            </a:extLst>
          </p:cNvPr>
          <p:cNvSpPr>
            <a:spLocks noGrp="1"/>
          </p:cNvSpPr>
          <p:nvPr>
            <p:ph type="body" sz="quarter" idx="18"/>
          </p:nvPr>
        </p:nvSpPr>
        <p:spPr>
          <a:xfrm>
            <a:off x="311162" y="871329"/>
            <a:ext cx="8508999" cy="3932584"/>
          </a:xfrm>
          <a:prstGeom prst="rect">
            <a:avLst/>
          </a:prstGeom>
        </p:spPr>
        <p:txBody>
          <a:bodyPr/>
          <a:lstStyle/>
          <a:p>
            <a:r>
              <a:rPr lang="en-GB" dirty="0">
                <a:solidFill>
                  <a:schemeClr val="accent5"/>
                </a:solidFill>
              </a:rPr>
              <a:t>For this slide use the implementation from previous slide (slide 12 in this template - about first implementation approach). </a:t>
            </a:r>
          </a:p>
          <a:p>
            <a:endParaRPr lang="en-GB" dirty="0">
              <a:solidFill>
                <a:schemeClr val="accent5"/>
              </a:solidFill>
            </a:endParaRPr>
          </a:p>
          <a:p>
            <a:r>
              <a:rPr lang="en-GB" dirty="0">
                <a:solidFill>
                  <a:schemeClr val="accent5"/>
                </a:solidFill>
              </a:rPr>
              <a:t>Using a profiling tool (minimum Perf) identify the bottlenecks in your code and calculate speed-up. </a:t>
            </a:r>
          </a:p>
          <a:p>
            <a:endParaRPr lang="en-GB" dirty="0">
              <a:solidFill>
                <a:schemeClr val="accent5"/>
              </a:solidFill>
            </a:endParaRPr>
          </a:p>
          <a:p>
            <a:r>
              <a:rPr lang="en-GB" dirty="0">
                <a:solidFill>
                  <a:schemeClr val="accent5"/>
                </a:solidFill>
              </a:rPr>
              <a:t>Show that you reached a theoretical parallelization limit. Explain why you cannot improve speed-up any further and support your claim with comparison to Amdahl’s law.  </a:t>
            </a:r>
          </a:p>
          <a:p>
            <a:endParaRPr lang="en-GB" dirty="0">
              <a:solidFill>
                <a:schemeClr val="accent5"/>
              </a:solidFill>
            </a:endParaRPr>
          </a:p>
        </p:txBody>
      </p:sp>
    </p:spTree>
    <p:extLst>
      <p:ext uri="{BB962C8B-B14F-4D97-AF65-F5344CB8AC3E}">
        <p14:creationId xmlns:p14="http://schemas.microsoft.com/office/powerpoint/2010/main" val="283084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791179"/>
          </a:xfrm>
        </p:spPr>
        <p:txBody>
          <a:bodyPr/>
          <a:lstStyle/>
          <a:p>
            <a:r>
              <a:rPr lang="en-US" dirty="0"/>
              <a:t>Bonus </a:t>
            </a:r>
            <a:r>
              <a:rPr lang="en-US" sz="1400" dirty="0">
                <a:solidFill>
                  <a:prstClr val="black">
                    <a:lumMod val="50000"/>
                    <a:lumOff val="50000"/>
                  </a:prstClr>
                </a:solidFill>
              </a:rPr>
              <a:t>(Optional) </a:t>
            </a:r>
            <a:r>
              <a:rPr lang="en-US" dirty="0"/>
              <a:t>- Parallelized implementation and approach</a:t>
            </a: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14</a:t>
            </a:fld>
            <a:endParaRPr lang="de-DE" dirty="0"/>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
        <p:nvSpPr>
          <p:cNvPr id="8" name="Textplatzhalter 2">
            <a:extLst>
              <a:ext uri="{FF2B5EF4-FFF2-40B4-BE49-F238E27FC236}">
                <a16:creationId xmlns:a16="http://schemas.microsoft.com/office/drawing/2014/main" id="{28F067E0-E6AB-3542-B401-DDAE04A6A37C}"/>
              </a:ext>
            </a:extLst>
          </p:cNvPr>
          <p:cNvSpPr>
            <a:spLocks noGrp="1"/>
          </p:cNvSpPr>
          <p:nvPr>
            <p:ph type="body" sz="quarter" idx="18"/>
          </p:nvPr>
        </p:nvSpPr>
        <p:spPr>
          <a:xfrm>
            <a:off x="311162" y="871329"/>
            <a:ext cx="8508999" cy="3932584"/>
          </a:xfrm>
          <a:prstGeom prst="rect">
            <a:avLst/>
          </a:prstGeom>
        </p:spPr>
        <p:txBody>
          <a:bodyPr/>
          <a:lstStyle/>
          <a:p>
            <a:r>
              <a:rPr lang="en-GB" dirty="0">
                <a:solidFill>
                  <a:schemeClr val="accent5"/>
                </a:solidFill>
              </a:rPr>
              <a:t>Present your </a:t>
            </a:r>
            <a:r>
              <a:rPr lang="en-GB" dirty="0" err="1">
                <a:solidFill>
                  <a:schemeClr val="accent5"/>
                </a:solidFill>
              </a:rPr>
              <a:t>parallelizations</a:t>
            </a:r>
            <a:r>
              <a:rPr lang="en-GB" dirty="0">
                <a:solidFill>
                  <a:schemeClr val="accent5"/>
                </a:solidFill>
              </a:rPr>
              <a:t> and justify your parallelization approach (nested parallelism/ scheduling schemes/ data decomposition etc. ). Explain your approach and why you choose this approach. </a:t>
            </a:r>
          </a:p>
          <a:p>
            <a:endParaRPr lang="en-GB" dirty="0">
              <a:solidFill>
                <a:schemeClr val="accent5"/>
              </a:solidFill>
            </a:endParaRPr>
          </a:p>
          <a:p>
            <a:r>
              <a:rPr lang="en-GB" dirty="0">
                <a:solidFill>
                  <a:schemeClr val="accent5"/>
                </a:solidFill>
              </a:rPr>
              <a:t>In the next slide you will use this approach to show performance results.</a:t>
            </a:r>
            <a:endParaRPr lang="de-DE" dirty="0">
              <a:solidFill>
                <a:schemeClr val="accent5"/>
              </a:solidFill>
            </a:endParaRPr>
          </a:p>
          <a:p>
            <a:endParaRPr lang="de-DE" dirty="0"/>
          </a:p>
        </p:txBody>
      </p:sp>
    </p:spTree>
    <p:extLst>
      <p:ext uri="{BB962C8B-B14F-4D97-AF65-F5344CB8AC3E}">
        <p14:creationId xmlns:p14="http://schemas.microsoft.com/office/powerpoint/2010/main" val="266423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8"/>
            <a:ext cx="8508999" cy="380810"/>
          </a:xfrm>
        </p:spPr>
        <p:txBody>
          <a:bodyPr/>
          <a:lstStyle/>
          <a:p>
            <a:r>
              <a:rPr lang="en-US" dirty="0"/>
              <a:t>Bonus </a:t>
            </a:r>
            <a:r>
              <a:rPr lang="en-US" sz="1400" dirty="0">
                <a:solidFill>
                  <a:schemeClr val="tx1">
                    <a:lumMod val="50000"/>
                    <a:lumOff val="50000"/>
                  </a:schemeClr>
                </a:solidFill>
              </a:rPr>
              <a:t>(Optional) </a:t>
            </a:r>
            <a:r>
              <a:rPr lang="en-US" dirty="0">
                <a:solidFill>
                  <a:prstClr val="black"/>
                </a:solidFill>
              </a:rPr>
              <a:t>– </a:t>
            </a:r>
            <a:r>
              <a:rPr lang="en-US" dirty="0"/>
              <a:t>Final Performance Results</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15</a:t>
            </a:fld>
            <a:endParaRPr lang="de-DE" dirty="0"/>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
        <p:nvSpPr>
          <p:cNvPr id="8" name="Textplatzhalter 2">
            <a:extLst>
              <a:ext uri="{FF2B5EF4-FFF2-40B4-BE49-F238E27FC236}">
                <a16:creationId xmlns:a16="http://schemas.microsoft.com/office/drawing/2014/main" id="{BD7C67CA-98B9-3D42-A4C5-83544469592C}"/>
              </a:ext>
            </a:extLst>
          </p:cNvPr>
          <p:cNvSpPr>
            <a:spLocks noGrp="1"/>
          </p:cNvSpPr>
          <p:nvPr>
            <p:ph type="body" sz="quarter" idx="18"/>
          </p:nvPr>
        </p:nvSpPr>
        <p:spPr>
          <a:xfrm>
            <a:off x="311162" y="1088571"/>
            <a:ext cx="8508999" cy="3715342"/>
          </a:xfrm>
          <a:prstGeom prst="rect">
            <a:avLst/>
          </a:prstGeom>
        </p:spPr>
        <p:txBody>
          <a:bodyPr/>
          <a:lstStyle/>
          <a:p>
            <a:r>
              <a:rPr lang="en-GB" dirty="0">
                <a:solidFill>
                  <a:schemeClr val="accent5"/>
                </a:solidFill>
              </a:rPr>
              <a:t>For this slide use the implementation from previous slide (slide 14 in this template - about first implementation approach). </a:t>
            </a:r>
          </a:p>
          <a:p>
            <a:endParaRPr lang="en-GB" dirty="0">
              <a:solidFill>
                <a:schemeClr val="accent5"/>
              </a:solidFill>
            </a:endParaRPr>
          </a:p>
          <a:p>
            <a:r>
              <a:rPr lang="en-GB" dirty="0">
                <a:solidFill>
                  <a:schemeClr val="accent5"/>
                </a:solidFill>
              </a:rPr>
              <a:t>Using a profiling tool (minimum Perf) identify the bottlenecks in your code and calculate speed-up. </a:t>
            </a:r>
          </a:p>
          <a:p>
            <a:endParaRPr lang="en-GB" dirty="0">
              <a:solidFill>
                <a:schemeClr val="accent5"/>
              </a:solidFill>
            </a:endParaRPr>
          </a:p>
          <a:p>
            <a:r>
              <a:rPr lang="en-GB" dirty="0">
                <a:solidFill>
                  <a:schemeClr val="accent5"/>
                </a:solidFill>
              </a:rPr>
              <a:t>Show that you reached a theoretical parallelization limit. Explain why you cannot improve speed-up any further and support your claim with comparison to Amdahl’s law.  </a:t>
            </a:r>
          </a:p>
        </p:txBody>
      </p:sp>
    </p:spTree>
    <p:extLst>
      <p:ext uri="{BB962C8B-B14F-4D97-AF65-F5344CB8AC3E}">
        <p14:creationId xmlns:p14="http://schemas.microsoft.com/office/powerpoint/2010/main" val="3678138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9"/>
            <a:ext cx="8508999" cy="481822"/>
          </a:xfrm>
        </p:spPr>
        <p:txBody>
          <a:bodyPr/>
          <a:lstStyle/>
          <a:p>
            <a:r>
              <a:rPr lang="en-US" dirty="0"/>
              <a:t>Conclusion</a:t>
            </a: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
        <p:nvSpPr>
          <p:cNvPr id="8" name="Textplatzhalter 2">
            <a:extLst>
              <a:ext uri="{FF2B5EF4-FFF2-40B4-BE49-F238E27FC236}">
                <a16:creationId xmlns:a16="http://schemas.microsoft.com/office/drawing/2014/main" id="{BD7C67CA-98B9-3D42-A4C5-83544469592C}"/>
              </a:ext>
            </a:extLst>
          </p:cNvPr>
          <p:cNvSpPr>
            <a:spLocks noGrp="1"/>
          </p:cNvSpPr>
          <p:nvPr>
            <p:ph type="body" sz="quarter" idx="18"/>
          </p:nvPr>
        </p:nvSpPr>
        <p:spPr>
          <a:xfrm>
            <a:off x="311162" y="887186"/>
            <a:ext cx="8508999" cy="3916727"/>
          </a:xfrm>
          <a:prstGeom prst="rect">
            <a:avLst/>
          </a:prstGeom>
        </p:spPr>
        <p:txBody>
          <a:bodyPr/>
          <a:lstStyle/>
          <a:p>
            <a:endParaRPr lang="de-DE" dirty="0"/>
          </a:p>
        </p:txBody>
      </p:sp>
    </p:spTree>
    <p:extLst>
      <p:ext uri="{BB962C8B-B14F-4D97-AF65-F5344CB8AC3E}">
        <p14:creationId xmlns:p14="http://schemas.microsoft.com/office/powerpoint/2010/main" val="24681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791114"/>
          </a:xfrm>
        </p:spPr>
        <p:txBody>
          <a:bodyPr/>
          <a:lstStyle/>
          <a:p>
            <a:r>
              <a:rPr lang="en-US" dirty="0">
                <a:solidFill>
                  <a:schemeClr val="accent1"/>
                </a:solidFill>
              </a:rPr>
              <a:t>Please </a:t>
            </a:r>
            <a:r>
              <a:rPr lang="en-US" b="1" dirty="0">
                <a:solidFill>
                  <a:schemeClr val="accent1"/>
                </a:solidFill>
              </a:rPr>
              <a:t>read</a:t>
            </a:r>
            <a:r>
              <a:rPr lang="en-US" dirty="0">
                <a:solidFill>
                  <a:schemeClr val="accent1"/>
                </a:solidFill>
              </a:rPr>
              <a:t> through this slide </a:t>
            </a:r>
            <a:r>
              <a:rPr lang="en-US" b="1" dirty="0">
                <a:solidFill>
                  <a:schemeClr val="accent1"/>
                </a:solidFill>
              </a:rPr>
              <a:t>and delete </a:t>
            </a:r>
            <a:r>
              <a:rPr lang="en-US" dirty="0">
                <a:solidFill>
                  <a:schemeClr val="accent1"/>
                </a:solidFill>
              </a:rPr>
              <a:t>it before your presentation</a:t>
            </a:r>
          </a:p>
        </p:txBody>
      </p:sp>
      <p:sp>
        <p:nvSpPr>
          <p:cNvPr id="5" name="Foliennummernplatzhalter 4"/>
          <p:cNvSpPr>
            <a:spLocks noGrp="1"/>
          </p:cNvSpPr>
          <p:nvPr>
            <p:ph type="sldNum" sz="quarter" idx="15"/>
          </p:nvPr>
        </p:nvSpPr>
        <p:spPr/>
        <p:txBody>
          <a:bodyPr/>
          <a:lstStyle/>
          <a:p>
            <a:fld id="{CE58CB1E-F828-4F11-99E0-327109AF9DA4}" type="slidenum">
              <a:rPr lang="en-US" smtClean="0"/>
              <a:pPr/>
              <a:t>2</a:t>
            </a:fld>
            <a:endParaRPr lang="en-US" dirty="0"/>
          </a:p>
        </p:txBody>
      </p:sp>
      <p:sp>
        <p:nvSpPr>
          <p:cNvPr id="3" name="Textplatzhalter 2"/>
          <p:cNvSpPr>
            <a:spLocks noGrp="1"/>
          </p:cNvSpPr>
          <p:nvPr>
            <p:ph type="body" sz="quarter" idx="18"/>
          </p:nvPr>
        </p:nvSpPr>
        <p:spPr>
          <a:xfrm>
            <a:off x="311162" y="1071291"/>
            <a:ext cx="8508999" cy="3732622"/>
          </a:xfrm>
          <a:prstGeom prst="rect">
            <a:avLst/>
          </a:prstGeom>
        </p:spPr>
        <p:txBody>
          <a:bodyPr/>
          <a:lstStyle/>
          <a:p>
            <a:pPr marL="285750" indent="-285750">
              <a:lnSpc>
                <a:spcPct val="100000"/>
              </a:lnSpc>
              <a:buFont typeface="Arial" panose="020B0604020202020204" pitchFamily="34" charset="0"/>
              <a:buChar char="•"/>
            </a:pPr>
            <a:endParaRPr lang="en-US" sz="1100" dirty="0">
              <a:solidFill>
                <a:schemeClr val="accent1"/>
              </a:solidFill>
            </a:endParaRPr>
          </a:p>
          <a:p>
            <a:pPr marL="285750" indent="-285750">
              <a:lnSpc>
                <a:spcPct val="100000"/>
              </a:lnSpc>
              <a:buFont typeface="Arial" panose="020B0604020202020204" pitchFamily="34" charset="0"/>
              <a:buChar char="•"/>
            </a:pPr>
            <a:r>
              <a:rPr lang="en-US" sz="1100" dirty="0">
                <a:solidFill>
                  <a:schemeClr val="accent1"/>
                </a:solidFill>
              </a:rPr>
              <a:t>Please </a:t>
            </a:r>
            <a:r>
              <a:rPr lang="en-US" sz="1100" dirty="0">
                <a:solidFill>
                  <a:srgbClr val="FF0000"/>
                </a:solidFill>
              </a:rPr>
              <a:t>submit/push your slides </a:t>
            </a:r>
            <a:r>
              <a:rPr lang="en-US" sz="1100" dirty="0">
                <a:solidFill>
                  <a:schemeClr val="accent1"/>
                </a:solidFill>
              </a:rPr>
              <a:t>to your submission repository </a:t>
            </a:r>
            <a:r>
              <a:rPr lang="en-US" sz="1100">
                <a:solidFill>
                  <a:srgbClr val="FF0000"/>
                </a:solidFill>
              </a:rPr>
              <a:t>until </a:t>
            </a:r>
            <a:r>
              <a:rPr lang="en-US" sz="1100">
                <a:solidFill>
                  <a:srgbClr val="FF0000"/>
                </a:solidFill>
                <a:latin typeface="Helvetica" pitchFamily="2" charset="0"/>
              </a:rPr>
              <a:t>06.07.2021 </a:t>
            </a:r>
            <a:r>
              <a:rPr lang="en-US" sz="1100" dirty="0">
                <a:solidFill>
                  <a:srgbClr val="FF0000"/>
                </a:solidFill>
                <a:latin typeface="Helvetica" pitchFamily="2" charset="0"/>
              </a:rPr>
              <a:t>23:59</a:t>
            </a:r>
            <a:endParaRPr lang="en-US" sz="1100" dirty="0">
              <a:solidFill>
                <a:srgbClr val="FF0000"/>
              </a:solidFill>
            </a:endParaRPr>
          </a:p>
          <a:p>
            <a:pPr marL="285750" indent="-285750">
              <a:lnSpc>
                <a:spcPct val="100000"/>
              </a:lnSpc>
              <a:buFont typeface="Arial" panose="020B0604020202020204" pitchFamily="34" charset="0"/>
              <a:buChar char="•"/>
            </a:pPr>
            <a:endParaRPr lang="en-US" sz="1100" dirty="0">
              <a:solidFill>
                <a:schemeClr val="accent1"/>
              </a:solidFill>
            </a:endParaRPr>
          </a:p>
          <a:p>
            <a:pPr marL="285750" indent="-285750">
              <a:lnSpc>
                <a:spcPct val="100000"/>
              </a:lnSpc>
              <a:buFont typeface="Arial" panose="020B0604020202020204" pitchFamily="34" charset="0"/>
              <a:buChar char="•"/>
            </a:pPr>
            <a:r>
              <a:rPr lang="en-US" sz="1100" dirty="0">
                <a:solidFill>
                  <a:schemeClr val="accent1"/>
                </a:solidFill>
              </a:rPr>
              <a:t>The content of this template slide deck includes the minimum expectations from your final presentation.</a:t>
            </a:r>
          </a:p>
          <a:p>
            <a:pPr marL="285750" indent="-285750">
              <a:lnSpc>
                <a:spcPct val="100000"/>
              </a:lnSpc>
              <a:buFont typeface="Arial" panose="020B0604020202020204" pitchFamily="34" charset="0"/>
              <a:buChar char="•"/>
            </a:pPr>
            <a:endParaRPr lang="en-US" sz="1100" dirty="0">
              <a:solidFill>
                <a:schemeClr val="accent1"/>
              </a:solidFill>
            </a:endParaRPr>
          </a:p>
          <a:p>
            <a:pPr marL="285750" indent="-285750">
              <a:lnSpc>
                <a:spcPct val="100000"/>
              </a:lnSpc>
              <a:buFont typeface="Arial" panose="020B0604020202020204" pitchFamily="34" charset="0"/>
              <a:buChar char="•"/>
            </a:pPr>
            <a:r>
              <a:rPr lang="en-US" sz="1100" dirty="0">
                <a:solidFill>
                  <a:schemeClr val="accent1"/>
                </a:solidFill>
              </a:rPr>
              <a:t>You are expected to at least cover all the topics and answer the questions in this deck.</a:t>
            </a:r>
          </a:p>
          <a:p>
            <a:pPr marL="285750" indent="-285750">
              <a:lnSpc>
                <a:spcPct val="100000"/>
              </a:lnSpc>
              <a:buFont typeface="Arial" panose="020B0604020202020204" pitchFamily="34" charset="0"/>
              <a:buChar char="•"/>
            </a:pPr>
            <a:endParaRPr lang="en-US" sz="1100" dirty="0">
              <a:solidFill>
                <a:schemeClr val="accent1"/>
              </a:solidFill>
            </a:endParaRPr>
          </a:p>
          <a:p>
            <a:pPr marL="285750" indent="-285750">
              <a:lnSpc>
                <a:spcPct val="100000"/>
              </a:lnSpc>
              <a:buFont typeface="Arial" panose="020B0604020202020204" pitchFamily="34" charset="0"/>
              <a:buChar char="•"/>
            </a:pPr>
            <a:r>
              <a:rPr lang="en-US" sz="1100" dirty="0">
                <a:solidFill>
                  <a:schemeClr val="accent1"/>
                </a:solidFill>
              </a:rPr>
              <a:t>You can extend the topics in this template or change the order of the slides. BUT removing topics or skipping questions will reduce your grade.</a:t>
            </a:r>
          </a:p>
          <a:p>
            <a:pPr marL="285750" indent="-285750">
              <a:lnSpc>
                <a:spcPct val="100000"/>
              </a:lnSpc>
              <a:buFont typeface="Arial" panose="020B0604020202020204" pitchFamily="34" charset="0"/>
              <a:buChar char="•"/>
            </a:pPr>
            <a:endParaRPr lang="en-US" sz="1100" dirty="0">
              <a:solidFill>
                <a:schemeClr val="accent1"/>
              </a:solidFill>
            </a:endParaRPr>
          </a:p>
          <a:p>
            <a:pPr marL="285750" indent="-285750">
              <a:lnSpc>
                <a:spcPct val="100000"/>
              </a:lnSpc>
              <a:buFont typeface="Arial" panose="020B0604020202020204" pitchFamily="34" charset="0"/>
              <a:buChar char="•"/>
            </a:pPr>
            <a:r>
              <a:rPr lang="en-US" sz="1100" dirty="0">
                <a:solidFill>
                  <a:schemeClr val="accent1"/>
                </a:solidFill>
              </a:rPr>
              <a:t>Before your presentation, please replace the </a:t>
            </a:r>
            <a:r>
              <a:rPr lang="en-US" sz="1100" dirty="0">
                <a:solidFill>
                  <a:schemeClr val="accent5"/>
                </a:solidFill>
              </a:rPr>
              <a:t>orange</a:t>
            </a:r>
            <a:r>
              <a:rPr lang="en-US" sz="1100" dirty="0">
                <a:solidFill>
                  <a:schemeClr val="accent1"/>
                </a:solidFill>
              </a:rPr>
              <a:t> marked text with relevant information </a:t>
            </a:r>
          </a:p>
          <a:p>
            <a:pPr marL="285750" indent="-285750">
              <a:lnSpc>
                <a:spcPct val="100000"/>
              </a:lnSpc>
              <a:buFont typeface="Arial" panose="020B0604020202020204" pitchFamily="34" charset="0"/>
              <a:buChar char="•"/>
            </a:pPr>
            <a:endParaRPr lang="en-US" sz="1100" dirty="0">
              <a:solidFill>
                <a:schemeClr val="accent1"/>
              </a:solidFill>
            </a:endParaRPr>
          </a:p>
          <a:p>
            <a:pPr marL="285750" indent="-285750">
              <a:lnSpc>
                <a:spcPct val="100000"/>
              </a:lnSpc>
              <a:buFont typeface="Arial" panose="020B0604020202020204" pitchFamily="34" charset="0"/>
              <a:buChar char="•"/>
            </a:pPr>
            <a:r>
              <a:rPr lang="en-US" sz="1100" dirty="0">
                <a:solidFill>
                  <a:schemeClr val="accent1"/>
                </a:solidFill>
              </a:rPr>
              <a:t>The complete presentation session consists of the following parts: </a:t>
            </a:r>
          </a:p>
          <a:p>
            <a:pPr>
              <a:lnSpc>
                <a:spcPct val="100000"/>
              </a:lnSpc>
            </a:pPr>
            <a:r>
              <a:rPr lang="en-US" sz="1100" dirty="0">
                <a:solidFill>
                  <a:schemeClr val="accent1"/>
                </a:solidFill>
              </a:rPr>
              <a:t>	Your group presentation (15 minutes), </a:t>
            </a:r>
          </a:p>
          <a:p>
            <a:pPr>
              <a:lnSpc>
                <a:spcPct val="100000"/>
              </a:lnSpc>
            </a:pPr>
            <a:r>
              <a:rPr lang="en-US" sz="1100" dirty="0">
                <a:solidFill>
                  <a:schemeClr val="accent1"/>
                </a:solidFill>
              </a:rPr>
              <a:t>	Q&amp;A about presentation (~5 minutes), </a:t>
            </a:r>
          </a:p>
          <a:p>
            <a:pPr>
              <a:lnSpc>
                <a:spcPct val="100000"/>
              </a:lnSpc>
            </a:pPr>
            <a:r>
              <a:rPr lang="en-US" sz="1100" dirty="0">
                <a:solidFill>
                  <a:schemeClr val="accent1"/>
                </a:solidFill>
              </a:rPr>
              <a:t>	Theoretical questions (~5 minutes)</a:t>
            </a:r>
          </a:p>
          <a:p>
            <a:pPr marL="285750" indent="-285750">
              <a:lnSpc>
                <a:spcPct val="100000"/>
              </a:lnSpc>
              <a:buFont typeface="Arial" panose="020B0604020202020204" pitchFamily="34" charset="0"/>
              <a:buChar char="•"/>
            </a:pPr>
            <a:endParaRPr lang="en-US" sz="1100" dirty="0">
              <a:solidFill>
                <a:schemeClr val="accent1"/>
              </a:solidFill>
            </a:endParaRPr>
          </a:p>
          <a:p>
            <a:pPr marL="285750" indent="-285750">
              <a:lnSpc>
                <a:spcPct val="100000"/>
              </a:lnSpc>
              <a:buFont typeface="Arial" panose="020B0604020202020204" pitchFamily="34" charset="0"/>
              <a:buChar char="•"/>
            </a:pPr>
            <a:r>
              <a:rPr lang="en-US" sz="1100" dirty="0">
                <a:solidFill>
                  <a:schemeClr val="accent1"/>
                </a:solidFill>
              </a:rPr>
              <a:t>All group members are expected to present an equal amount of work during the presentation. Every team member is graded individually on their contribution to the submissions and the presentation. Not showing up for the presentation or not contributing will reflect on your individual grade.</a:t>
            </a:r>
          </a:p>
          <a:p>
            <a:pPr marL="285750" indent="-285750">
              <a:lnSpc>
                <a:spcPct val="100000"/>
              </a:lnSpc>
              <a:buFont typeface="Arial" panose="020B0604020202020204" pitchFamily="34" charset="0"/>
              <a:buChar char="•"/>
            </a:pPr>
            <a:endParaRPr lang="en-US" sz="1100" dirty="0">
              <a:solidFill>
                <a:schemeClr val="accent1"/>
              </a:solidFill>
            </a:endParaRPr>
          </a:p>
          <a:p>
            <a:pPr marL="285750" indent="-285750">
              <a:lnSpc>
                <a:spcPct val="100000"/>
              </a:lnSpc>
              <a:buFont typeface="Arial" panose="020B0604020202020204" pitchFamily="34" charset="0"/>
              <a:buChar char="•"/>
            </a:pPr>
            <a:r>
              <a:rPr lang="en-US" sz="1100" dirty="0">
                <a:solidFill>
                  <a:schemeClr val="accent1"/>
                </a:solidFill>
              </a:rPr>
              <a:t>During the presentation Q&amp;A, you are expected to be able to answer questions about any part of the complete project work. </a:t>
            </a:r>
          </a:p>
          <a:p>
            <a:pPr marL="285750" indent="-285750">
              <a:lnSpc>
                <a:spcPct val="100000"/>
              </a:lnSpc>
              <a:buFont typeface="Arial" panose="020B0604020202020204" pitchFamily="34" charset="0"/>
              <a:buChar char="•"/>
            </a:pPr>
            <a:endParaRPr lang="en-US" sz="1100" dirty="0">
              <a:solidFill>
                <a:schemeClr val="accent1"/>
              </a:solidFill>
            </a:endParaRPr>
          </a:p>
          <a:p>
            <a:pPr marL="285750" indent="-285750">
              <a:lnSpc>
                <a:spcPct val="100000"/>
              </a:lnSpc>
              <a:buFont typeface="Arial" panose="020B0604020202020204" pitchFamily="34" charset="0"/>
              <a:buChar char="•"/>
            </a:pPr>
            <a:endParaRPr lang="en-US" sz="1100" dirty="0">
              <a:solidFill>
                <a:schemeClr val="accent1"/>
              </a:solidFill>
            </a:endParaRPr>
          </a:p>
        </p:txBody>
      </p:sp>
    </p:spTree>
    <p:extLst>
      <p:ext uri="{BB962C8B-B14F-4D97-AF65-F5344CB8AC3E}">
        <p14:creationId xmlns:p14="http://schemas.microsoft.com/office/powerpoint/2010/main" val="35029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380810"/>
          </a:xfrm>
        </p:spPr>
        <p:txBody>
          <a:bodyPr/>
          <a:lstStyle/>
          <a:p>
            <a:r>
              <a:rPr lang="de-DE" dirty="0"/>
              <a:t>Outline</a:t>
            </a:r>
          </a:p>
        </p:txBody>
      </p:sp>
      <p:sp>
        <p:nvSpPr>
          <p:cNvPr id="5" name="Foliennummernplatzhalter 4"/>
          <p:cNvSpPr>
            <a:spLocks noGrp="1"/>
          </p:cNvSpPr>
          <p:nvPr>
            <p:ph type="sldNum" sz="quarter" idx="15"/>
          </p:nvPr>
        </p:nvSpPr>
        <p:spPr/>
        <p:txBody>
          <a:bodyPr/>
          <a:lstStyle/>
          <a:p>
            <a:fld id="{CE58CB1E-F828-4F11-99E0-327109AF9DA4}" type="slidenum">
              <a:rPr lang="de-DE" smtClean="0"/>
              <a:pPr/>
              <a:t>3</a:t>
            </a:fld>
            <a:endParaRPr lang="de-DE" dirty="0"/>
          </a:p>
        </p:txBody>
      </p:sp>
      <p:sp>
        <p:nvSpPr>
          <p:cNvPr id="3" name="Textplatzhalter 2"/>
          <p:cNvSpPr>
            <a:spLocks noGrp="1"/>
          </p:cNvSpPr>
          <p:nvPr>
            <p:ph type="body" sz="quarter" idx="18"/>
          </p:nvPr>
        </p:nvSpPr>
        <p:spPr>
          <a:xfrm>
            <a:off x="259952" y="1015717"/>
            <a:ext cx="8508999" cy="4084881"/>
          </a:xfrm>
          <a:prstGeom prst="rect">
            <a:avLst/>
          </a:prstGeom>
        </p:spPr>
        <p:txBody>
          <a:bodyPr/>
          <a:lstStyle/>
          <a:p>
            <a:pPr marL="342900" indent="-342900">
              <a:buFont typeface="+mj-lt"/>
              <a:buAutoNum type="arabicPeriod"/>
            </a:pPr>
            <a:r>
              <a:rPr lang="en-US" dirty="0"/>
              <a:t>Sequential code analysis  - Profile</a:t>
            </a:r>
          </a:p>
          <a:p>
            <a:pPr marL="342900" indent="-342900">
              <a:buFont typeface="+mj-lt"/>
              <a:buAutoNum type="arabicPeriod"/>
            </a:pPr>
            <a:r>
              <a:rPr lang="en-US" dirty="0"/>
              <a:t>Sequential code analysis  -  Amdahl‘s law </a:t>
            </a:r>
          </a:p>
          <a:p>
            <a:pPr marL="342900" indent="-342900">
              <a:buFont typeface="+mj-lt"/>
              <a:buAutoNum type="arabicPeriod"/>
            </a:pPr>
            <a:r>
              <a:rPr lang="en-US" dirty="0"/>
              <a:t>OpenMP</a:t>
            </a:r>
          </a:p>
          <a:p>
            <a:pPr marL="760413" lvl="2" indent="-400050">
              <a:buFont typeface="+mj-lt"/>
              <a:buAutoNum type="romanLcPeriod"/>
            </a:pPr>
            <a:r>
              <a:rPr lang="en-US" sz="1000" dirty="0"/>
              <a:t>Parallelized implementation and approach</a:t>
            </a:r>
          </a:p>
          <a:p>
            <a:pPr marL="760413" lvl="2" indent="-400050">
              <a:buFont typeface="+mj-lt"/>
              <a:buAutoNum type="romanLcPeriod"/>
            </a:pPr>
            <a:r>
              <a:rPr lang="en-US" sz="1000" dirty="0"/>
              <a:t>Intermediate Speed-up results and profiling</a:t>
            </a:r>
          </a:p>
          <a:p>
            <a:pPr marL="760413" lvl="2" indent="-400050">
              <a:buFont typeface="+mj-lt"/>
              <a:buAutoNum type="romanLcPeriod"/>
            </a:pPr>
            <a:r>
              <a:rPr lang="en-US" sz="1000" dirty="0"/>
              <a:t>Final Implementation improvements and new speed-up (or Theoretical Analysis of Improvement limits with OMP) </a:t>
            </a:r>
          </a:p>
          <a:p>
            <a:pPr marL="342900" indent="-342900">
              <a:buFont typeface="+mj-lt"/>
              <a:buAutoNum type="arabicPeriod"/>
            </a:pPr>
            <a:r>
              <a:rPr lang="en-US" dirty="0"/>
              <a:t>Message Passing Interface (MPI)</a:t>
            </a:r>
          </a:p>
          <a:p>
            <a:pPr marL="760413" lvl="2" indent="-400050">
              <a:buFont typeface="+mj-lt"/>
              <a:buAutoNum type="romanLcPeriod"/>
            </a:pPr>
            <a:r>
              <a:rPr lang="en-US" sz="1000" dirty="0"/>
              <a:t>Parallelized implementation and approach</a:t>
            </a:r>
          </a:p>
          <a:p>
            <a:pPr marL="760413" lvl="2" indent="-400050">
              <a:buFont typeface="+mj-lt"/>
              <a:buAutoNum type="romanLcPeriod"/>
            </a:pPr>
            <a:r>
              <a:rPr lang="en-US" sz="1000" dirty="0"/>
              <a:t>Intermediate Speed-up results and profiling</a:t>
            </a:r>
          </a:p>
          <a:p>
            <a:pPr marL="760413" lvl="2" indent="-400050">
              <a:buFont typeface="+mj-lt"/>
              <a:buAutoNum type="romanLcPeriod"/>
            </a:pPr>
            <a:r>
              <a:rPr lang="en-US" sz="1000" dirty="0"/>
              <a:t>Final Implementation improvements  and new speed-up (or Theoretical Analysis of Improvement limits with MPI) </a:t>
            </a:r>
          </a:p>
          <a:p>
            <a:pPr marL="342900" indent="-342900">
              <a:buFont typeface="+mj-lt"/>
              <a:buAutoNum type="arabicPeriod"/>
            </a:pPr>
            <a:r>
              <a:rPr lang="en-US" dirty="0"/>
              <a:t>Hybrid ( OpenMP + MPI)</a:t>
            </a:r>
          </a:p>
          <a:p>
            <a:pPr marL="760413" lvl="2" indent="-400050">
              <a:buFont typeface="+mj-lt"/>
              <a:buAutoNum type="romanLcPeriod"/>
            </a:pPr>
            <a:r>
              <a:rPr lang="en-US" sz="1000" dirty="0"/>
              <a:t>Parallelized implementation and approach</a:t>
            </a:r>
          </a:p>
          <a:p>
            <a:pPr marL="760413" lvl="2" indent="-400050">
              <a:buFont typeface="+mj-lt"/>
              <a:buAutoNum type="romanLcPeriod"/>
            </a:pPr>
            <a:r>
              <a:rPr lang="en-US" sz="1000" dirty="0"/>
              <a:t>Final performance results</a:t>
            </a:r>
          </a:p>
          <a:p>
            <a:pPr marL="342900" indent="-342900">
              <a:buFont typeface="+mj-lt"/>
              <a:buAutoNum type="arabicPeriod"/>
            </a:pPr>
            <a:r>
              <a:rPr lang="en-US" dirty="0"/>
              <a:t>Bonus</a:t>
            </a:r>
            <a:r>
              <a:rPr lang="en-US" dirty="0">
                <a:solidFill>
                  <a:schemeClr val="tx1">
                    <a:lumMod val="50000"/>
                    <a:lumOff val="50000"/>
                  </a:schemeClr>
                </a:solidFill>
              </a:rPr>
              <a:t> (Optional)</a:t>
            </a:r>
          </a:p>
          <a:p>
            <a:pPr marL="760413" lvl="2" indent="-400050">
              <a:buFont typeface="+mj-lt"/>
              <a:buAutoNum type="romanLcPeriod"/>
            </a:pPr>
            <a:r>
              <a:rPr lang="en-US" sz="1000" dirty="0"/>
              <a:t>Parallelized implementation and approach</a:t>
            </a:r>
          </a:p>
          <a:p>
            <a:pPr marL="760413" lvl="2" indent="-400050">
              <a:buFont typeface="+mj-lt"/>
              <a:buAutoNum type="romanLcPeriod"/>
            </a:pPr>
            <a:r>
              <a:rPr lang="en-US" sz="1000" dirty="0"/>
              <a:t>Final performance results</a:t>
            </a:r>
          </a:p>
          <a:p>
            <a:pPr marL="342900" indent="-342900">
              <a:buFont typeface="+mj-lt"/>
              <a:buAutoNum type="arabicPeriod"/>
            </a:pPr>
            <a:r>
              <a:rPr lang="en-US" dirty="0"/>
              <a:t>Conclusion</a:t>
            </a:r>
          </a:p>
        </p:txBody>
      </p:sp>
      <p:sp>
        <p:nvSpPr>
          <p:cNvPr id="6" name="Titel 3">
            <a:extLst>
              <a:ext uri="{FF2B5EF4-FFF2-40B4-BE49-F238E27FC236}">
                <a16:creationId xmlns:a16="http://schemas.microsoft.com/office/drawing/2014/main" id="{542849C9-384A-8C42-B3D1-CE4FE49694A2}"/>
              </a:ext>
            </a:extLst>
          </p:cNvPr>
          <p:cNvSpPr txBox="1">
            <a:spLocks/>
          </p:cNvSpPr>
          <p:nvPr/>
        </p:nvSpPr>
        <p:spPr>
          <a:xfrm>
            <a:off x="2193756" y="201049"/>
            <a:ext cx="6575195" cy="7881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25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r>
              <a:rPr lang="en-US" sz="2400" dirty="0">
                <a:solidFill>
                  <a:schemeClr val="accent1"/>
                </a:solidFill>
              </a:rPr>
              <a:t>Please </a:t>
            </a:r>
            <a:r>
              <a:rPr lang="en-US" sz="2400" b="1" dirty="0">
                <a:solidFill>
                  <a:schemeClr val="accent1"/>
                </a:solidFill>
              </a:rPr>
              <a:t>read</a:t>
            </a:r>
            <a:r>
              <a:rPr lang="en-US" sz="2400" dirty="0">
                <a:solidFill>
                  <a:schemeClr val="accent1"/>
                </a:solidFill>
              </a:rPr>
              <a:t> through this slide </a:t>
            </a:r>
            <a:r>
              <a:rPr lang="en-US" sz="2400" b="1" dirty="0">
                <a:solidFill>
                  <a:schemeClr val="accent1"/>
                </a:solidFill>
              </a:rPr>
              <a:t>and delete </a:t>
            </a:r>
            <a:r>
              <a:rPr lang="en-US" sz="2400" dirty="0">
                <a:solidFill>
                  <a:schemeClr val="accent1"/>
                </a:solidFill>
              </a:rPr>
              <a:t>it before your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791114"/>
          </a:xfrm>
        </p:spPr>
        <p:txBody>
          <a:bodyPr/>
          <a:lstStyle/>
          <a:p>
            <a:r>
              <a:rPr lang="en-US" dirty="0"/>
              <a:t>Sequential code analysis  - Profiling</a:t>
            </a: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4</a:t>
            </a:fld>
            <a:endParaRPr lang="de-DE" dirty="0"/>
          </a:p>
        </p:txBody>
      </p:sp>
      <p:sp>
        <p:nvSpPr>
          <p:cNvPr id="3" name="Textplatzhalter 2"/>
          <p:cNvSpPr>
            <a:spLocks noGrp="1"/>
          </p:cNvSpPr>
          <p:nvPr>
            <p:ph type="body" sz="quarter" idx="18"/>
          </p:nvPr>
        </p:nvSpPr>
        <p:spPr>
          <a:xfrm>
            <a:off x="311162" y="871329"/>
            <a:ext cx="8508999" cy="3932584"/>
          </a:xfrm>
          <a:prstGeom prst="rect">
            <a:avLst/>
          </a:prstGeom>
        </p:spPr>
        <p:txBody>
          <a:bodyPr/>
          <a:lstStyle/>
          <a:p>
            <a:r>
              <a:rPr lang="en-GB" dirty="0">
                <a:solidFill>
                  <a:schemeClr val="accent5"/>
                </a:solidFill>
              </a:rPr>
              <a:t>Use at minimum perf profiling tool to profile the sequential code. Determine which part takes what percent of the whole runtime. Determine bottlenecks in the code.</a:t>
            </a:r>
          </a:p>
        </p:txBody>
      </p:sp>
      <p:sp>
        <p:nvSpPr>
          <p:cNvPr id="6" name="Fußzeilenplatzhalter 4">
            <a:extLst>
              <a:ext uri="{FF2B5EF4-FFF2-40B4-BE49-F238E27FC236}">
                <a16:creationId xmlns:a16="http://schemas.microsoft.com/office/drawing/2014/main" id="{287ED028-33E1-8345-ABF4-C964E831158C}"/>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Tree>
    <p:extLst>
      <p:ext uri="{BB962C8B-B14F-4D97-AF65-F5344CB8AC3E}">
        <p14:creationId xmlns:p14="http://schemas.microsoft.com/office/powerpoint/2010/main" val="375495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380810"/>
          </a:xfrm>
        </p:spPr>
        <p:txBody>
          <a:bodyPr/>
          <a:lstStyle/>
          <a:p>
            <a:r>
              <a:rPr lang="en-US" dirty="0"/>
              <a:t>Sequential code analysis  -  Amdahl‘s law</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5</a:t>
            </a:fld>
            <a:endParaRPr lang="de-DE" dirty="0"/>
          </a:p>
        </p:txBody>
      </p:sp>
      <p:sp>
        <p:nvSpPr>
          <p:cNvPr id="3" name="Textplatzhalter 2"/>
          <p:cNvSpPr>
            <a:spLocks noGrp="1"/>
          </p:cNvSpPr>
          <p:nvPr>
            <p:ph type="body" sz="quarter" idx="18"/>
          </p:nvPr>
        </p:nvSpPr>
        <p:spPr>
          <a:xfrm>
            <a:off x="311162" y="871329"/>
            <a:ext cx="8508999" cy="3932584"/>
          </a:xfrm>
          <a:prstGeom prst="rect">
            <a:avLst/>
          </a:prstGeom>
        </p:spPr>
        <p:txBody>
          <a:bodyPr/>
          <a:lstStyle/>
          <a:p>
            <a:r>
              <a:rPr lang="en-GB" dirty="0">
                <a:solidFill>
                  <a:schemeClr val="accent5"/>
                </a:solidFill>
              </a:rPr>
              <a:t>Predict theoretically how much of your algorithm can be parallelised and by using Amdahl’s law predict the theoretical speed-up limit. Show and explain your steps here.</a:t>
            </a:r>
          </a:p>
          <a:p>
            <a:endParaRPr lang="de-DE" dirty="0"/>
          </a:p>
        </p:txBody>
      </p:sp>
      <p:sp>
        <p:nvSpPr>
          <p:cNvPr id="6" name="Fußzeilenplatzhalter 4">
            <a:extLst>
              <a:ext uri="{FF2B5EF4-FFF2-40B4-BE49-F238E27FC236}">
                <a16:creationId xmlns:a16="http://schemas.microsoft.com/office/drawing/2014/main" id="{A00ADD26-7C7E-FE48-AC10-A17CB9833E85}"/>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Tree>
    <p:extLst>
      <p:ext uri="{BB962C8B-B14F-4D97-AF65-F5344CB8AC3E}">
        <p14:creationId xmlns:p14="http://schemas.microsoft.com/office/powerpoint/2010/main" val="247569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1201483"/>
          </a:xfrm>
        </p:spPr>
        <p:txBody>
          <a:bodyPr/>
          <a:lstStyle/>
          <a:p>
            <a:r>
              <a:rPr lang="en-US" dirty="0"/>
              <a:t>OpenMP - Parallelized implementation and approach</a:t>
            </a:r>
            <a:br>
              <a:rPr lang="en-US" sz="2800" dirty="0"/>
            </a:b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6</a:t>
            </a:fld>
            <a:endParaRPr lang="de-DE" dirty="0"/>
          </a:p>
        </p:txBody>
      </p:sp>
      <p:sp>
        <p:nvSpPr>
          <p:cNvPr id="3" name="Textplatzhalter 2"/>
          <p:cNvSpPr>
            <a:spLocks noGrp="1"/>
          </p:cNvSpPr>
          <p:nvPr>
            <p:ph type="body" sz="quarter" idx="18"/>
          </p:nvPr>
        </p:nvSpPr>
        <p:spPr>
          <a:xfrm>
            <a:off x="311162" y="871329"/>
            <a:ext cx="8508999" cy="3932584"/>
          </a:xfrm>
          <a:prstGeom prst="rect">
            <a:avLst/>
          </a:prstGeom>
        </p:spPr>
        <p:txBody>
          <a:bodyPr/>
          <a:lstStyle/>
          <a:p>
            <a:r>
              <a:rPr lang="en-GB" dirty="0">
                <a:solidFill>
                  <a:schemeClr val="accent5"/>
                </a:solidFill>
              </a:rPr>
              <a:t>Present your initial </a:t>
            </a:r>
            <a:r>
              <a:rPr lang="en-GB" dirty="0" err="1">
                <a:solidFill>
                  <a:schemeClr val="accent5"/>
                </a:solidFill>
              </a:rPr>
              <a:t>parallelizations</a:t>
            </a:r>
            <a:r>
              <a:rPr lang="en-GB" dirty="0">
                <a:solidFill>
                  <a:schemeClr val="accent5"/>
                </a:solidFill>
              </a:rPr>
              <a:t> and justify your initial parallelization approach (nested parallelism/ scheduling schemes/ data decomposition etc. ). Explain your approach and why you choose this approach. </a:t>
            </a:r>
          </a:p>
          <a:p>
            <a:endParaRPr lang="en-GB" dirty="0">
              <a:solidFill>
                <a:schemeClr val="accent5"/>
              </a:solidFill>
            </a:endParaRPr>
          </a:p>
          <a:p>
            <a:r>
              <a:rPr lang="en-GB" dirty="0">
                <a:solidFill>
                  <a:schemeClr val="accent5"/>
                </a:solidFill>
              </a:rPr>
              <a:t>In the next slide you will use this approach to show performance results.</a:t>
            </a:r>
            <a:endParaRPr lang="de-DE" dirty="0">
              <a:solidFill>
                <a:schemeClr val="accent5"/>
              </a:solidFill>
            </a:endParaRPr>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Tree>
    <p:extLst>
      <p:ext uri="{BB962C8B-B14F-4D97-AF65-F5344CB8AC3E}">
        <p14:creationId xmlns:p14="http://schemas.microsoft.com/office/powerpoint/2010/main" val="229939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1201483"/>
          </a:xfrm>
        </p:spPr>
        <p:txBody>
          <a:bodyPr/>
          <a:lstStyle/>
          <a:p>
            <a:r>
              <a:rPr lang="en-US" dirty="0"/>
              <a:t>OpenMP - </a:t>
            </a:r>
            <a:r>
              <a:rPr lang="en-US" sz="2800" dirty="0"/>
              <a:t>Intermediate </a:t>
            </a:r>
            <a:r>
              <a:rPr lang="en-US" dirty="0"/>
              <a:t>Speed-up results, profiling</a:t>
            </a:r>
            <a:br>
              <a:rPr lang="en-US" sz="2800" dirty="0"/>
            </a:b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7</a:t>
            </a:fld>
            <a:endParaRPr lang="de-DE" dirty="0"/>
          </a:p>
        </p:txBody>
      </p:sp>
      <p:sp>
        <p:nvSpPr>
          <p:cNvPr id="3" name="Textplatzhalter 2"/>
          <p:cNvSpPr>
            <a:spLocks noGrp="1"/>
          </p:cNvSpPr>
          <p:nvPr>
            <p:ph type="body" sz="quarter" idx="18"/>
          </p:nvPr>
        </p:nvSpPr>
        <p:spPr>
          <a:xfrm>
            <a:off x="311162" y="871329"/>
            <a:ext cx="8508999" cy="3932584"/>
          </a:xfrm>
          <a:prstGeom prst="rect">
            <a:avLst/>
          </a:prstGeom>
        </p:spPr>
        <p:txBody>
          <a:bodyPr/>
          <a:lstStyle/>
          <a:p>
            <a:r>
              <a:rPr lang="en-GB" dirty="0">
                <a:solidFill>
                  <a:schemeClr val="accent5"/>
                </a:solidFill>
              </a:rPr>
              <a:t>For this slide use the implementation from previous slide (slide 6 in this template - about first implementation approach). </a:t>
            </a:r>
          </a:p>
          <a:p>
            <a:endParaRPr lang="en-GB" dirty="0">
              <a:solidFill>
                <a:schemeClr val="accent5"/>
              </a:solidFill>
            </a:endParaRPr>
          </a:p>
          <a:p>
            <a:r>
              <a:rPr lang="en-GB" dirty="0">
                <a:solidFill>
                  <a:schemeClr val="accent5"/>
                </a:solidFill>
              </a:rPr>
              <a:t>Using a profiling tool (minimum Perf) identify the bottlenecks in your code and calculate speed-up. </a:t>
            </a:r>
          </a:p>
          <a:p>
            <a:endParaRPr lang="en-GB" dirty="0">
              <a:solidFill>
                <a:schemeClr val="accent5"/>
              </a:solidFill>
            </a:endParaRPr>
          </a:p>
          <a:p>
            <a:r>
              <a:rPr lang="en-GB" dirty="0">
                <a:solidFill>
                  <a:schemeClr val="accent5"/>
                </a:solidFill>
              </a:rPr>
              <a:t>Explain if and how these bottlenecks can be optimised and removed further.  </a:t>
            </a:r>
          </a:p>
          <a:p>
            <a:endParaRPr lang="en-GB" dirty="0">
              <a:solidFill>
                <a:schemeClr val="accent5"/>
              </a:solidFill>
            </a:endParaRPr>
          </a:p>
          <a:p>
            <a:r>
              <a:rPr lang="en-GB" dirty="0">
                <a:solidFill>
                  <a:schemeClr val="accent5"/>
                </a:solidFill>
              </a:rPr>
              <a:t>Keeping the presentation time limit in mind, one intermediate result is enough to show your solution progress and different things you tried to improve your code. Which is something we like seeing. </a:t>
            </a:r>
          </a:p>
          <a:p>
            <a:endParaRPr lang="en-GB" dirty="0">
              <a:solidFill>
                <a:schemeClr val="accent5"/>
              </a:solidFill>
            </a:endParaRPr>
          </a:p>
          <a:p>
            <a:r>
              <a:rPr lang="en-GB" dirty="0">
                <a:solidFill>
                  <a:schemeClr val="accent5"/>
                </a:solidFill>
              </a:rPr>
              <a:t>If you think your first approach and implementation gave you the best results show the profile results and speed-up of that implementation. </a:t>
            </a:r>
            <a:endParaRPr lang="de-DE" dirty="0">
              <a:solidFill>
                <a:schemeClr val="accent5"/>
              </a:solidFill>
            </a:endParaRPr>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Tree>
    <p:extLst>
      <p:ext uri="{BB962C8B-B14F-4D97-AF65-F5344CB8AC3E}">
        <p14:creationId xmlns:p14="http://schemas.microsoft.com/office/powerpoint/2010/main" val="265847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8"/>
            <a:ext cx="8508999" cy="514480"/>
          </a:xfrm>
        </p:spPr>
        <p:txBody>
          <a:bodyPr/>
          <a:lstStyle/>
          <a:p>
            <a:r>
              <a:rPr lang="en-US" dirty="0"/>
              <a:t>OpenMP - </a:t>
            </a:r>
            <a:r>
              <a:rPr lang="en-US" sz="2000" dirty="0"/>
              <a:t>Final Implementation improvements and new speed-up</a:t>
            </a:r>
            <a:br>
              <a:rPr lang="en-US" sz="2800" dirty="0"/>
            </a:b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8</a:t>
            </a:fld>
            <a:endParaRPr lang="de-DE" dirty="0"/>
          </a:p>
        </p:txBody>
      </p:sp>
      <p:sp>
        <p:nvSpPr>
          <p:cNvPr id="3" name="Textplatzhalter 2"/>
          <p:cNvSpPr>
            <a:spLocks noGrp="1"/>
          </p:cNvSpPr>
          <p:nvPr>
            <p:ph type="body" sz="quarter" idx="18"/>
          </p:nvPr>
        </p:nvSpPr>
        <p:spPr>
          <a:xfrm>
            <a:off x="311162" y="859971"/>
            <a:ext cx="8508999" cy="3943942"/>
          </a:xfrm>
          <a:prstGeom prst="rect">
            <a:avLst/>
          </a:prstGeom>
        </p:spPr>
        <p:txBody>
          <a:bodyPr/>
          <a:lstStyle/>
          <a:p>
            <a:r>
              <a:rPr lang="en-GB" dirty="0">
                <a:solidFill>
                  <a:schemeClr val="accent5"/>
                </a:solidFill>
              </a:rPr>
              <a:t>If you had speed-up improvements after trying a different approach ( you explained in previous slide – slide 7 in template ) present new speed-up results here. </a:t>
            </a:r>
          </a:p>
          <a:p>
            <a:endParaRPr lang="en-GB" dirty="0">
              <a:solidFill>
                <a:schemeClr val="accent5"/>
              </a:solidFill>
            </a:endParaRPr>
          </a:p>
          <a:p>
            <a:endParaRPr lang="en-GB" dirty="0">
              <a:solidFill>
                <a:schemeClr val="accent5"/>
              </a:solidFill>
            </a:endParaRPr>
          </a:p>
          <a:p>
            <a:r>
              <a:rPr lang="en-GB" dirty="0">
                <a:solidFill>
                  <a:schemeClr val="accent5"/>
                </a:solidFill>
              </a:rPr>
              <a:t>In any case show that you reached a theoretical parallelization limit. Explain why you cannot improve speed-up any further and support your claim with comparison to Amdahl’s law.  </a:t>
            </a:r>
            <a:endParaRPr lang="de-DE" dirty="0">
              <a:solidFill>
                <a:schemeClr val="accent5"/>
              </a:solidFill>
            </a:endParaRPr>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Tree>
    <p:extLst>
      <p:ext uri="{BB962C8B-B14F-4D97-AF65-F5344CB8AC3E}">
        <p14:creationId xmlns:p14="http://schemas.microsoft.com/office/powerpoint/2010/main" val="141463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9090" y="280177"/>
            <a:ext cx="8508999" cy="791114"/>
          </a:xfrm>
        </p:spPr>
        <p:txBody>
          <a:bodyPr/>
          <a:lstStyle/>
          <a:p>
            <a:r>
              <a:rPr lang="en-US" dirty="0"/>
              <a:t>MPI - Parallelized implementation and approach</a:t>
            </a:r>
            <a:br>
              <a:rPr lang="en-US" dirty="0"/>
            </a:b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9</a:t>
            </a:fld>
            <a:endParaRPr lang="de-DE" dirty="0"/>
          </a:p>
        </p:txBody>
      </p:sp>
      <p:sp>
        <p:nvSpPr>
          <p:cNvPr id="6" name="Fußzeilenplatzhalter 4">
            <a:extLst>
              <a:ext uri="{FF2B5EF4-FFF2-40B4-BE49-F238E27FC236}">
                <a16:creationId xmlns:a16="http://schemas.microsoft.com/office/drawing/2014/main" id="{B39086B7-D25A-4F4B-85D8-D47A8D273A06}"/>
              </a:ext>
            </a:extLst>
          </p:cNvPr>
          <p:cNvSpPr>
            <a:spLocks noGrp="1"/>
          </p:cNvSpPr>
          <p:nvPr>
            <p:ph type="ftr" sz="quarter" idx="16"/>
          </p:nvPr>
        </p:nvSpPr>
        <p:spPr>
          <a:xfrm>
            <a:off x="69861" y="4828481"/>
            <a:ext cx="8991600" cy="273844"/>
          </a:xfrm>
        </p:spPr>
        <p:txBody>
          <a:bodyPr/>
          <a:lstStyle/>
          <a:p>
            <a:r>
              <a:rPr lang="de-DE" dirty="0"/>
              <a:t>Parallel </a:t>
            </a:r>
            <a:r>
              <a:rPr lang="de-DE" dirty="0" err="1"/>
              <a:t>Programming</a:t>
            </a:r>
            <a:r>
              <a:rPr lang="de-DE" dirty="0"/>
              <a:t> SS21 Final Project | Group </a:t>
            </a:r>
            <a:r>
              <a:rPr lang="de-DE" dirty="0">
                <a:solidFill>
                  <a:schemeClr val="accent5"/>
                </a:solidFill>
              </a:rPr>
              <a:t>&lt; </a:t>
            </a:r>
            <a:r>
              <a:rPr lang="de-DE" dirty="0" err="1">
                <a:solidFill>
                  <a:schemeClr val="accent5"/>
                </a:solidFill>
              </a:rPr>
              <a:t>Your</a:t>
            </a:r>
            <a:r>
              <a:rPr lang="de-DE" dirty="0">
                <a:solidFill>
                  <a:schemeClr val="accent5"/>
                </a:solidFill>
              </a:rPr>
              <a:t> </a:t>
            </a:r>
            <a:r>
              <a:rPr lang="de-DE" dirty="0" err="1">
                <a:solidFill>
                  <a:schemeClr val="accent5"/>
                </a:solidFill>
              </a:rPr>
              <a:t>group</a:t>
            </a:r>
            <a:r>
              <a:rPr lang="de-DE" dirty="0">
                <a:solidFill>
                  <a:schemeClr val="accent5"/>
                </a:solidFill>
              </a:rPr>
              <a:t> </a:t>
            </a:r>
            <a:r>
              <a:rPr lang="de-DE" dirty="0" err="1">
                <a:solidFill>
                  <a:schemeClr val="accent5"/>
                </a:solidFill>
              </a:rPr>
              <a:t>number</a:t>
            </a:r>
            <a:r>
              <a:rPr lang="de-DE" dirty="0">
                <a:solidFill>
                  <a:schemeClr val="accent5"/>
                </a:solidFill>
              </a:rPr>
              <a:t> &gt; | &lt;Group </a:t>
            </a:r>
            <a:r>
              <a:rPr lang="de-DE" dirty="0" err="1">
                <a:solidFill>
                  <a:schemeClr val="accent5"/>
                </a:solidFill>
              </a:rPr>
              <a:t>member</a:t>
            </a:r>
            <a:r>
              <a:rPr lang="de-DE" dirty="0">
                <a:solidFill>
                  <a:schemeClr val="accent5"/>
                </a:solidFill>
              </a:rPr>
              <a:t> 1 &gt;, &lt;Group member2&gt;, &lt;Group member3&gt;</a:t>
            </a:r>
            <a:endParaRPr lang="en-US" dirty="0">
              <a:solidFill>
                <a:schemeClr val="accent5"/>
              </a:solidFill>
            </a:endParaRPr>
          </a:p>
        </p:txBody>
      </p:sp>
      <p:sp>
        <p:nvSpPr>
          <p:cNvPr id="9" name="Textplatzhalter 2">
            <a:extLst>
              <a:ext uri="{FF2B5EF4-FFF2-40B4-BE49-F238E27FC236}">
                <a16:creationId xmlns:a16="http://schemas.microsoft.com/office/drawing/2014/main" id="{F82675A9-2F86-B145-AB66-38D30B70918F}"/>
              </a:ext>
            </a:extLst>
          </p:cNvPr>
          <p:cNvSpPr>
            <a:spLocks noGrp="1"/>
          </p:cNvSpPr>
          <p:nvPr>
            <p:ph type="body" sz="quarter" idx="18"/>
          </p:nvPr>
        </p:nvSpPr>
        <p:spPr>
          <a:xfrm>
            <a:off x="311162" y="871329"/>
            <a:ext cx="8508999" cy="3932584"/>
          </a:xfrm>
          <a:prstGeom prst="rect">
            <a:avLst/>
          </a:prstGeom>
        </p:spPr>
        <p:txBody>
          <a:bodyPr/>
          <a:lstStyle/>
          <a:p>
            <a:r>
              <a:rPr lang="en-GB" dirty="0">
                <a:solidFill>
                  <a:schemeClr val="accent5"/>
                </a:solidFill>
              </a:rPr>
              <a:t>Present your initial </a:t>
            </a:r>
            <a:r>
              <a:rPr lang="en-GB" dirty="0" err="1">
                <a:solidFill>
                  <a:schemeClr val="accent5"/>
                </a:solidFill>
              </a:rPr>
              <a:t>parallelizations</a:t>
            </a:r>
            <a:r>
              <a:rPr lang="en-GB" dirty="0">
                <a:solidFill>
                  <a:schemeClr val="accent5"/>
                </a:solidFill>
              </a:rPr>
              <a:t> and justify your initial parallelization approach (nested parallelism/ scheduling schemes/ data decomposition etc. ). Explain your approach and why you choose this approach. </a:t>
            </a:r>
          </a:p>
          <a:p>
            <a:endParaRPr lang="en-GB" dirty="0">
              <a:solidFill>
                <a:schemeClr val="accent5"/>
              </a:solidFill>
            </a:endParaRPr>
          </a:p>
          <a:p>
            <a:r>
              <a:rPr lang="en-GB" dirty="0">
                <a:solidFill>
                  <a:schemeClr val="accent5"/>
                </a:solidFill>
              </a:rPr>
              <a:t>In the next slide you will use this approach to show performance results.</a:t>
            </a:r>
            <a:endParaRPr lang="de-DE" dirty="0">
              <a:solidFill>
                <a:schemeClr val="accent5"/>
              </a:solidFill>
            </a:endParaRPr>
          </a:p>
        </p:txBody>
      </p:sp>
    </p:spTree>
    <p:extLst>
      <p:ext uri="{BB962C8B-B14F-4D97-AF65-F5344CB8AC3E}">
        <p14:creationId xmlns:p14="http://schemas.microsoft.com/office/powerpoint/2010/main" val="2947128842"/>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Titel 1</Template>
  <TotalTime>117</TotalTime>
  <Words>1507</Words>
  <Application>Microsoft Macintosh PowerPoint</Application>
  <PresentationFormat>On-screen Show (16:9)</PresentationFormat>
  <Paragraphs>138</Paragraphs>
  <Slides>16</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16</vt:i4>
      </vt:variant>
    </vt:vector>
  </HeadingPairs>
  <TitlesOfParts>
    <vt:vector size="28" baseType="lpstr">
      <vt:lpstr>Arial</vt:lpstr>
      <vt:lpstr>Calibri</vt:lpstr>
      <vt:lpstr>Courier New</vt:lpstr>
      <vt:lpstr>Helvetica</vt:lpstr>
      <vt:lpstr>Symbol</vt:lpstr>
      <vt:lpstr>Wingdings</vt:lpstr>
      <vt:lpstr>Titel 1</vt:lpstr>
      <vt:lpstr>Titel 2</vt:lpstr>
      <vt:lpstr>Titel 3</vt:lpstr>
      <vt:lpstr>Inhalt</vt:lpstr>
      <vt:lpstr>Kapiteltrenner blau</vt:lpstr>
      <vt:lpstr>Kapiteltrenner schwarz</vt:lpstr>
      <vt:lpstr>Parallel Programming SS21 Final Project</vt:lpstr>
      <vt:lpstr>Please read through this slide and delete it before your presentation</vt:lpstr>
      <vt:lpstr>Outline</vt:lpstr>
      <vt:lpstr>Sequential code analysis  - Profiling </vt:lpstr>
      <vt:lpstr>Sequential code analysis  -  Amdahl‘s law</vt:lpstr>
      <vt:lpstr>OpenMP - Parallelized implementation and approach  </vt:lpstr>
      <vt:lpstr>OpenMP - Intermediate Speed-up results, profiling  </vt:lpstr>
      <vt:lpstr>OpenMP - Final Implementation improvements and new speed-up  </vt:lpstr>
      <vt:lpstr>MPI - Parallelized implementation and approach </vt:lpstr>
      <vt:lpstr>MPI - Intermediate Speed-up results, profiling </vt:lpstr>
      <vt:lpstr>MPI - Final Implementation improvements and new speed-up </vt:lpstr>
      <vt:lpstr>Hybrid - Parallelized implementation and approach </vt:lpstr>
      <vt:lpstr>Hybrid - Final Performance Results </vt:lpstr>
      <vt:lpstr>Bonus (Optional) - Parallelized implementation and approach </vt:lpstr>
      <vt:lpstr>Bonus (Optional) – Final Performance Results</vt:lpstr>
      <vt:lpstr>Conclusion </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SS21 Final Project</dc:title>
  <dc:creator>Microsoft Office User</dc:creator>
  <cp:lastModifiedBy>Microsoft Office User</cp:lastModifiedBy>
  <cp:revision>40</cp:revision>
  <cp:lastPrinted>2015-07-30T14:04:45Z</cp:lastPrinted>
  <dcterms:created xsi:type="dcterms:W3CDTF">2021-05-22T17:43:17Z</dcterms:created>
  <dcterms:modified xsi:type="dcterms:W3CDTF">2021-06-09T17:03:42Z</dcterms:modified>
</cp:coreProperties>
</file>