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258" r:id="rId4"/>
    <p:sldId id="259" r:id="rId5"/>
    <p:sldId id="290" r:id="rId6"/>
    <p:sldId id="260" r:id="rId7"/>
    <p:sldId id="299" r:id="rId8"/>
    <p:sldId id="268" r:id="rId9"/>
    <p:sldId id="300" r:id="rId10"/>
    <p:sldId id="301" r:id="rId11"/>
    <p:sldId id="302" r:id="rId12"/>
    <p:sldId id="276" r:id="rId13"/>
    <p:sldId id="303" r:id="rId14"/>
    <p:sldId id="263" r:id="rId15"/>
    <p:sldId id="267" r:id="rId16"/>
    <p:sldId id="298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83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B6495E-BDFD-46FB-B8A1-53BBA9A71F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8EAE651-F353-49FC-AF35-753912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436D-8F87-8650-651C-E728CD14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25CF2B-E1B1-98F2-0B97-1ADB230A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731EA-BA00-3A57-995C-C7BA9C469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DB32D-1882-E20F-115D-EE76DAFB3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8CE95-1A51-14C7-7F40-9A62E573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812C2-3716-CD35-B093-D2B57F6F6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D048B-26F8-A3B1-5421-570FCCDD3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A37B5-C002-EDFE-25A4-06BA927DF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1AAC5-4BDC-C0C9-9974-25108C813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485BD-CB33-5A08-F665-9F75D37EA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88F53-9F0C-7520-F43A-69BA06234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61368-CF3B-BB07-486B-2A4D5DB89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8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7CCD-97D0-0B8B-B199-84E8FC2BB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1D4C8-BCD1-2C37-30AE-977343D76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9B603-B888-F368-3C34-19A267E9E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6A307-7F38-B99E-6217-05A638EF2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40CC3-7686-D384-B85B-5C94625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A2B4A-07F2-5E8E-E90F-50D4106F3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C7679-812E-2419-36B9-4577E4E1D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098E-E6D0-E0AF-DA93-F46282DF5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4CB9-2CE6-CCD2-1870-93160892E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01339-9915-7622-254A-CBDD17A11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4658E-B995-77DD-7242-0FB8FE100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6009-E9FF-B6B6-105C-273B6C657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6FBA-4C8A-89F5-3A28-C4740B478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76B57-6955-00D5-9D70-E3D660C4D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96340E-3CAB-32BE-A086-CFC5572C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AE1C0-2EE9-5FFB-A598-EF0AAB9A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08E4D-4BC9-EEA4-3CB1-59F619B1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E320A-B66A-34FD-B283-990F25A96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921F01-8CDB-7BB5-4706-60A00D0A5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78DEE-5C01-143A-DBC3-434AF3B2E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3D78-4AE8-FE38-577C-5EE42FC8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5C6F4-F792-A20A-3B11-0ECB71AE0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EA9A-076D-2409-DB66-0C47F125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7CE7-1A1C-DD00-559F-82F3EB93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D309-E5CD-FB2D-7126-4D892926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CAE-52E1-155C-7536-E6EB762B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B87AF-33BF-F0DA-D6EF-5CB257AF3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F6F3-D5F6-D980-D3DD-4B666E0A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13D2-C72C-E624-A130-AE7DE673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0485-B494-939A-39D4-7F350263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B11B5-AEB2-5D8D-DF3C-1BFA075E3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A1FE9-3196-2B08-769B-76193089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052D-0F6B-3EB8-E900-DAFE4D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68A5-1302-FF05-6A77-1F07E733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32E2-553B-44F6-ED9D-E243169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AC0F-8E8E-842D-0806-F70CA0AD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8432-3D7D-8ECF-A2BF-D6EC41BC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9CCD-EB92-6F29-3778-DAD716B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7DAA-DE90-252E-854E-4EB9D441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C9A3-3307-388B-5B89-D428F2FA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98BB-D2AC-3BAF-F87C-291B77C1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2B6F-32E3-6CAD-DB23-7031BD21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8833-49B9-9F34-1838-82F929CE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942B-24DC-0721-AFFC-828843FA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4581-31E8-F829-3F1B-CFB2BACC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9CD6-757C-29FA-4EAC-9A2B98C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F6-C7F8-B984-DA29-FF4AE2A5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6B338-67F2-05D5-DB3E-A5C7D7F4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2BEF-7F38-93D8-A5AB-9B991ECC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C00D-0DF4-F1AA-5B7B-2D2A4235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A169D-D646-056E-2DC1-D5A93EBA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EF5C-895C-D3D0-0C03-F28DEF36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AE7C-0B1C-8055-E24F-4B239500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7A9C6-DB1B-B7F1-2096-EBC8A580C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EF99-3D1F-0A87-446B-640C1F6C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87CB8-C22A-13E0-8609-666AD02FD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B3376-3734-33D6-1055-5E87EE64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B0BA1-F0A3-F0E3-355D-A312CAAF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4A7FC-8026-2DE4-DE3C-E6FE5DB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CC97-76E3-64F2-9B46-9CDC535A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23C2C-671D-98B7-4643-33D57533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E4EAF-1A01-D162-7391-1986C633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8A3C0-EA7B-C935-DCBF-F60A5E98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25FA7-FEFB-07D3-EB1F-4E1CD5C0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F0F6E-B452-B014-3562-4A7011CD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CA781-7937-BACA-D958-59EB1930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A3D6-D57E-5568-A758-BC70EFC0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ED83-0067-C955-BBA1-A60D9E89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398CF-666E-C519-C07A-A37E99EA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0822-AC13-A661-0A37-9415438B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EDA3-5507-BA25-26ED-7AE9B008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D880-B5A6-054E-8602-DDBB9E2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FF98-EEA1-B492-9F02-F9AB9A8B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6BAB6-B377-CF6F-CB46-8ADE14DB6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13F3-93D0-114E-9343-FF9745FD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0E03C-6D4A-1AF1-DD17-418826CA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1401-4463-1014-2FDA-A1FD892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FD6C-B37A-6B5C-ED2D-CE75B4A5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05B0-D933-4A7F-B51D-095DD39F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D114-1837-FE34-F7C4-20E4C508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E440-7E3D-71F7-B791-EFDD88158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9C76-42D8-44F6-BA09-08EE16BD70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448B-29E6-C7B5-9C25-F5834FF0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AE8A-49C9-33D6-EB80-09B5CF9D5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set/national-survey-drug-use-and-health-2023-nsduh-2023-ds000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github.com/mendible/5322/blob/main/Homework%201/youth_data.Rdata" TargetMode="External"/><Relationship Id="rId4" Type="http://schemas.openxmlformats.org/officeDocument/2006/relationships/hyperlink" Target="https://www.samhsa.gov/data/system/files/media-puf-file/NSDUH-2023-DS0001-info-codebook_v1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A17-28EA-E7FA-EA54-DAD3CD2F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486" y="2286001"/>
            <a:ext cx="9144000" cy="3043652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Youth Drug Use Risk Factors with Decision Trees and Ensemble Learning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II</a:t>
            </a:r>
            <a:br>
              <a:rPr lang="en-US" sz="1200" b="1" i="0" dirty="0">
                <a:solidFill>
                  <a:srgbClr val="666666"/>
                </a:solidFill>
                <a:effectLst/>
                <a:latin typeface="Lato Extended"/>
              </a:rPr>
            </a:br>
            <a:endParaRPr lang="en-US" sz="4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6D46B-2CA8-68FB-668E-176E1E37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418" y="4424095"/>
            <a:ext cx="7639454" cy="1655762"/>
          </a:xfrm>
        </p:spPr>
        <p:txBody>
          <a:bodyPr>
            <a:norm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Erdenetuya Namsrai</a:t>
            </a:r>
          </a:p>
          <a:p>
            <a:pPr algn="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276AF-1870-2F8B-BCED-D796DC39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22" y="157029"/>
            <a:ext cx="1760129" cy="1778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9B89F-C14D-C510-396E-4C71AD282E16}"/>
              </a:ext>
            </a:extLst>
          </p:cNvPr>
          <p:cNvSpPr txBox="1"/>
          <p:nvPr/>
        </p:nvSpPr>
        <p:spPr>
          <a:xfrm>
            <a:off x="5769628" y="62868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7663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1"/>
    </mc:Choice>
    <mc:Fallback xmlns="">
      <p:transition spd="slow" advTm="173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473F1-C25E-1760-B010-5489A16F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525F0-5CBC-6DA1-D006-CF56766C9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96FB8F-A25B-6987-D666-F8D4559F5D12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B072E12-3516-8325-3EB0-CC5410AD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59ECC-0343-51D5-0570-9956511206B1}"/>
              </a:ext>
            </a:extLst>
          </p:cNvPr>
          <p:cNvSpPr txBox="1"/>
          <p:nvPr/>
        </p:nvSpPr>
        <p:spPr>
          <a:xfrm>
            <a:off x="303989" y="4565266"/>
            <a:ext cx="44464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best overall — highest accuracy, recall, and F1-Score.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did well, with balanced performance across all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lower precision and recall, making them less reliable.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351AA2-FDAE-EC7D-49BF-DE7C5848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74" y="1041182"/>
            <a:ext cx="6811326" cy="42487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3DCB45-1D4B-71AB-89EE-BAA7D2A271EE}"/>
              </a:ext>
            </a:extLst>
          </p:cNvPr>
          <p:cNvSpPr/>
          <p:nvPr/>
        </p:nvSpPr>
        <p:spPr>
          <a:xfrm>
            <a:off x="5443782" y="1568075"/>
            <a:ext cx="1304435" cy="3277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69"/>
    </mc:Choice>
    <mc:Fallback xmlns="">
      <p:transition spd="slow" advTm="289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9D91E-5F3E-D0AE-71D4-F3B176088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FA3EB8A-6A0F-864F-6755-84980E273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257F08-8C5E-ED99-AE95-2939541A5368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88AC912-89B5-F0E3-0C99-ECCACFB92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B69E6-FFF7-BAF0-F26B-12293E75B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72" y="1022525"/>
            <a:ext cx="6782747" cy="42487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67AA97-07BA-5E69-1A8D-777D68EA3440}"/>
              </a:ext>
            </a:extLst>
          </p:cNvPr>
          <p:cNvSpPr/>
          <p:nvPr/>
        </p:nvSpPr>
        <p:spPr>
          <a:xfrm>
            <a:off x="7813507" y="1468990"/>
            <a:ext cx="1304435" cy="3277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56E96-812A-071C-D2F8-E2AE61472308}"/>
              </a:ext>
            </a:extLst>
          </p:cNvPr>
          <p:cNvSpPr txBox="1"/>
          <p:nvPr/>
        </p:nvSpPr>
        <p:spPr>
          <a:xfrm>
            <a:off x="276016" y="4639062"/>
            <a:ext cx="42570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lowest error, so it's the best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 close second.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higher errors and were less accurate.</a:t>
            </a:r>
          </a:p>
        </p:txBody>
      </p:sp>
    </p:spTree>
    <p:extLst>
      <p:ext uri="{BB962C8B-B14F-4D97-AF65-F5344CB8AC3E}">
        <p14:creationId xmlns:p14="http://schemas.microsoft.com/office/powerpoint/2010/main" val="39635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54"/>
    </mc:Choice>
    <mc:Fallback xmlns="">
      <p:transition spd="slow" advTm="333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31CE1-2387-4E25-7869-5950A1E38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0EEF5-8B0E-FB6D-B5A6-EE47C15B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0" y="302310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DB481-2184-4C58-0725-A51FFE375017}"/>
              </a:ext>
            </a:extLst>
          </p:cNvPr>
          <p:cNvSpPr txBox="1"/>
          <p:nvPr/>
        </p:nvSpPr>
        <p:spPr>
          <a:xfrm>
            <a:off x="669035" y="1929384"/>
            <a:ext cx="10956907" cy="4626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Bagging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best overall, with high accuracy and balanced F1-Scores.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Decision Trees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strong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they were effective at identifying positive cases useful 	for early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or prevention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Pruned Trees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precision slightly over regular trees but still underperformed compared to 	ensemble methods.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Random Forest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most reliable across multiple binary tasks (MRJFLAG, TOBFLAG)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Challenges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Most models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struggled with class imbalance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especially underpredicting Light and Moderate 	classes.</a:t>
            </a:r>
          </a:p>
          <a:p>
            <a:pPr>
              <a:lnSpc>
                <a:spcPct val="90000"/>
              </a:lnSpc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Heavy class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dominated predictions, leading to biased performance across categories.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Ensemble methods like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helped improve balance, but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not fully 	resolve the issue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Performance in multi-class tasks can be improved with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techniques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class-aware 	losses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92"/>
    </mc:Choice>
    <mc:Fallback xmlns="">
      <p:transition spd="slow" advTm="546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2695F-98DB-2107-D853-E3681A00B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F1C548-B433-E5E4-EA65-7CEC5C06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9DEE-0AD9-ECA7-DBF2-6622EB45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0" y="302310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F18708FF-2148-80D3-9D88-BB7C3D534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AE0B-2B01-B0BB-0DFC-ED341118837C}"/>
              </a:ext>
            </a:extLst>
          </p:cNvPr>
          <p:cNvSpPr txBox="1"/>
          <p:nvPr/>
        </p:nvSpPr>
        <p:spPr>
          <a:xfrm>
            <a:off x="578922" y="1930183"/>
            <a:ext cx="109440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Takeaways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Pruned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the best overall performance 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the most accurate 	  model.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Random Forest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closely behind, with similarly low RMSE and MSE.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had higher errors, indicating less reliable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Insights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-Tree-based models captured meaningful patterns related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first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cigarette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(IRCIGAGE)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-Key features reflect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influence and risk behavior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(fighting, gun carrying, marijuana exposure).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Improvements of Classification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Explore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performance.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Consider adding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to strengthen prediction.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13"/>
    </mc:Choice>
    <mc:Fallback xmlns="">
      <p:transition spd="slow" advTm="5591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1785F-D0E9-C40D-4161-001329DD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25E3-C61F-1E83-8988-30096B1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influential variables for youth substance: </a:t>
            </a:r>
          </a:p>
          <a:p>
            <a:pPr marL="0" marR="0" indent="0">
              <a:spcBef>
                <a:spcPts val="0"/>
              </a:spcBef>
              <a:buNone/>
            </a:pPr>
            <a:endParaRPr lang="en-US" sz="1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most influential variables for youth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marijuana and tobacco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 are:</a:t>
            </a: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- FRDMJMON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(peer marijuana use)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- YFLADLY2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(youth risky behavior)</a:t>
            </a:r>
          </a:p>
          <a:p>
            <a:pPr>
              <a:spcBef>
                <a:spcPts val="0"/>
              </a:spcBef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most influential variables for predicting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frequency of marijuana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 (MRJYDAYS) are:</a:t>
            </a: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- STNDSMJ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(attitude toward marijuana use – strong deterrent)</a:t>
            </a: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- YOSELL2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(drug selling – strong risk behavior)</a:t>
            </a:r>
          </a:p>
          <a:p>
            <a:pPr>
              <a:spcBef>
                <a:spcPts val="0"/>
              </a:spcBef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strongest predictors of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earlier cigarette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 (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IRCIGAGE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are:</a:t>
            </a: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- Current/past use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YFLMJMO, YFLTMRJ2</a:t>
            </a: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- Peer influence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FRDMJMON, FRDMEVR2</a:t>
            </a:r>
            <a:endParaRPr lang="en-US" sz="1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show that youth substance use is strongly influenced by peer pressure, risky behaviors, and early exposure</a:t>
            </a:r>
          </a:p>
          <a:p>
            <a:pPr marR="0" lvl="0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1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Tree-based models provide clear interpretability and consistent performance</a:t>
            </a:r>
          </a:p>
          <a:p>
            <a:pPr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1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behavior modeling is often hindered by class imbalance in the dataset.</a:t>
            </a: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 of this study, there is strong potential to inform effective strategies for preventing and reducing drug use among youth.</a:t>
            </a:r>
          </a:p>
          <a:p>
            <a:pPr marR="0" lvl="0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1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29"/>
    </mc:Choice>
    <mc:Fallback xmlns="">
      <p:transition spd="slow" advTm="910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A9693-1A68-4816-9947-739A2DBA4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995A-9C8A-5D98-8807-FB6FC6DD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3" y="36095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Bibliography/References</a:t>
            </a:r>
            <a:b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DD57-AF14-EAB1-BF84-C39BAE09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1143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James, G., Hastie, T., Witten, D., &amp; Tibshirani, R. (2023). </a:t>
            </a:r>
            <a:r>
              <a:rPr lang="en-US" sz="19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 Introduction to Statistical Learning with Applications in R</a:t>
            </a: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(2nd ed.). Springer.</a:t>
            </a:r>
          </a:p>
          <a:p>
            <a:pPr marL="1143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Substance Abuse and Mental Health Services Administration (SAMHSA). (2023). </a:t>
            </a:r>
            <a:r>
              <a:rPr lang="en-US" sz="19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National Survey on Drug Use and Health (NSDUH), 2023 Public-Use Data Files</a:t>
            </a: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900" u="sng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https://www.samhsa.gov/data/dataset/national-survey-drug-use-and-health-2023-nsduh-2023-ds0001</a:t>
            </a:r>
            <a:endParaRPr lang="en-US" sz="19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Substance Abuse and Mental Health Services Administration (SAMHSA). (2023). </a:t>
            </a:r>
            <a:r>
              <a:rPr lang="en-US" sz="19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NSDUH 2023 Codebook</a:t>
            </a: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900" u="sng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https://www.samhsa.gov/data/system/files/media-puf-file/NSDUH-2023-DS0001-info-codebook_v1.pdf</a:t>
            </a:r>
            <a:endParaRPr lang="en-US" sz="19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Mendible, J. (2023). </a:t>
            </a:r>
            <a:r>
              <a:rPr lang="en-US" sz="19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Youth Dataset for DATA 5322</a:t>
            </a: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[GitHub repository].  </a:t>
            </a:r>
            <a:r>
              <a:rPr lang="en-US" sz="1900" u="sng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https://github.com/mendible/5322/blob/main/Homework%201/youth_data.Rdata</a:t>
            </a:r>
            <a:endParaRPr lang="en-US" sz="1900" kern="1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 Core Team. (2023). </a:t>
            </a:r>
            <a:r>
              <a:rPr lang="en-US" sz="1900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R: A Language and Environment for Statistical Computing</a:t>
            </a: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 Foundation for Statistical Computing, Vienna, Austria. </a:t>
            </a:r>
            <a:r>
              <a:rPr lang="en-US" sz="1900" u="sng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https://www.R-project.org/</a:t>
            </a:r>
            <a:r>
              <a:rPr lang="en-US" sz="19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"/>
    </mc:Choice>
    <mc:Fallback xmlns="">
      <p:transition spd="slow" advTm="308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ED0FB-5EFA-8E88-9F8E-1ECF39F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9179-1CBC-1844-369A-B7008DE2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Your Attention!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4"/>
    </mc:Choice>
    <mc:Fallback xmlns="">
      <p:transition spd="slow" advTm="22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E1C34-0B52-0CB6-2530-B053865D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62B1F9-390E-AFDF-7079-534051A6C8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889748-A46B-524E-D3D1-30F47CDA28DB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</a:p>
          <a:p>
            <a:pPr marL="51435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Theoretical Background</a:t>
            </a:r>
          </a:p>
          <a:p>
            <a:pPr marL="51435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</a:t>
            </a:r>
          </a:p>
          <a:p>
            <a:pPr marL="51435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</a:p>
          <a:p>
            <a:pPr marL="51435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Discussion</a:t>
            </a:r>
          </a:p>
          <a:p>
            <a:pPr marL="51435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  <a:p>
            <a:pPr marL="51435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Bibliography/References</a:t>
            </a:r>
          </a:p>
        </p:txBody>
      </p:sp>
    </p:spTree>
    <p:extLst>
      <p:ext uri="{BB962C8B-B14F-4D97-AF65-F5344CB8AC3E}">
        <p14:creationId xmlns:p14="http://schemas.microsoft.com/office/powerpoint/2010/main" val="32984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0"/>
    </mc:Choice>
    <mc:Fallback xmlns="">
      <p:transition spd="slow" advTm="48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3ACD0-214F-D157-C204-B2F718EA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08C70-E5A6-D45E-40B7-68B8BDD8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i="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predictors of substance among youth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National Survey on Drug Use and Health (NSDUH) /Youth Data, 2023</a:t>
            </a:r>
            <a:br>
              <a:rPr lang="mn-M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Variables include: Substance Use, Demographics,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Youth Experience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Binary classification predict/ to predict youth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marijuana and tobacco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classification/ to classify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of marijuana use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Regression/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age of first cigarette use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Based Machine Learning Methods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Decision Trees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Pruned Tree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Bagging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Random Forest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79"/>
    </mc:Choice>
    <mc:Fallback xmlns="">
      <p:transition spd="slow" advTm="393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65744-F898-09CB-93FB-B724EA0F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7009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Background</a:t>
            </a:r>
            <a:b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1EF858-D93A-0A36-47BE-B2645CDE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i="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machine learning methods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study the factors influencing youth drug use, offering models that are easy to interpret</a:t>
            </a:r>
          </a:p>
          <a:p>
            <a:pPr marL="0" indent="0">
              <a:buNone/>
            </a:pPr>
            <a:r>
              <a:rPr lang="en-US" sz="19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Decision Tree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 decision tree classifies data by recursively splitting it into binary partitions based on feature values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Hyperparameters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Easy to understand and interpret</a:t>
            </a:r>
          </a:p>
          <a:p>
            <a:pPr marL="0" indent="0">
              <a:buNone/>
            </a:pPr>
            <a:r>
              <a:rPr lang="en-US" sz="19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Bagging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Creates many trees using random samples and combines their results to make better predictions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ntree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replace,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maxnodes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Overfitting (Variance Reduction)</a:t>
            </a:r>
          </a:p>
          <a:p>
            <a:pPr marL="0" indent="0">
              <a:buNone/>
            </a:pPr>
            <a:endParaRPr lang="en-US" sz="19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37"/>
    </mc:Choice>
    <mc:Fallback xmlns="">
      <p:transition spd="slow" advTm="443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9EE6E-9AF2-791B-997B-34CC92B6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0C4552-1CAB-4452-CE39-3F306A90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i="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Random Forest </a:t>
            </a:r>
          </a:p>
          <a:p>
            <a:pPr>
              <a:buFontTx/>
              <a:buChar char="-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bagging, but at each tree split, only a random subset of features is considered instead of all features.</a:t>
            </a:r>
          </a:p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- Hyperparameters: ntree, mtry, nodesize, maxnodes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Combines multiple decision trees to reduce overfitting and improve accuracy</a:t>
            </a:r>
          </a:p>
          <a:p>
            <a:pPr marL="0" indent="0">
              <a:buNone/>
            </a:pPr>
            <a:r>
              <a:rPr lang="en-US" sz="2200" b="1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Model Evaluation Metrics:</a:t>
            </a:r>
          </a:p>
          <a:p>
            <a:pPr>
              <a:buFontTx/>
              <a:buChar char="-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Accuracy, Precision, Recall, F1-Score, Confusion Matrix</a:t>
            </a:r>
          </a:p>
          <a:p>
            <a:pPr>
              <a:buFontTx/>
              <a:buChar char="-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Mean Squared Error (MSE) and Root Mean Squared Error (RMSE)</a:t>
            </a:r>
          </a:p>
          <a:p>
            <a:pPr marL="0" indent="0">
              <a:buNone/>
            </a:pPr>
            <a:endParaRPr lang="en-US" sz="2200" b="1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3182FA-0FB3-60C0-3FC1-A400652D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7009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Background</a:t>
            </a:r>
            <a:b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5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01"/>
    </mc:Choice>
    <mc:Fallback xmlns="">
      <p:transition spd="slow" advTm="516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69028-1DCA-7012-4A6D-254629F8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9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033D-1079-BFC3-009E-22C8CF12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1929384"/>
            <a:ext cx="10614498" cy="4695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100" b="1" i="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Filtering youth experience features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Removed missing values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Feature Selection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Categorical encoding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Grouped multi-class label 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Training 70%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Testing 30%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Cross Validation (5-fold)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Tuned Trees with Random Forest</a:t>
            </a:r>
            <a:endParaRPr lang="mn-M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Decision Tree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Pruned Decision Tree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Bagging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Random Forest</a:t>
            </a:r>
          </a:p>
          <a:p>
            <a:pPr marL="0" indent="0">
              <a:buNone/>
            </a:pPr>
            <a:r>
              <a:rPr lang="en-US" sz="1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1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5345-5E34-6916-F2A3-C46F26DAE97F}"/>
              </a:ext>
            </a:extLst>
          </p:cNvPr>
          <p:cNvSpPr txBox="1"/>
          <p:nvPr/>
        </p:nvSpPr>
        <p:spPr>
          <a:xfrm>
            <a:off x="5428586" y="3002936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Classification/ MRJFLAG and TOBFLAG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Classification/ MRJYDAYS grouped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Regression/ IRCIGAGE</a:t>
            </a:r>
          </a:p>
        </p:txBody>
      </p:sp>
    </p:spTree>
    <p:extLst>
      <p:ext uri="{BB962C8B-B14F-4D97-AF65-F5344CB8AC3E}">
        <p14:creationId xmlns:p14="http://schemas.microsoft.com/office/powerpoint/2010/main" val="28994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83"/>
    </mc:Choice>
    <mc:Fallback xmlns="">
      <p:transition spd="slow" advTm="448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64235-E484-CCE7-9A7D-A3537219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8744AD-0484-F412-BD48-0F0853F0E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514759-2271-C908-19AA-896908ABF4A4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CCAB5F1-C99F-75CA-C422-3B616CC18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606C2-F8DD-7A11-E2E2-1241323B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51" y="1313523"/>
            <a:ext cx="7214616" cy="44369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0D5ACA-B1C9-A87C-412A-D8E90EB049C1}"/>
              </a:ext>
            </a:extLst>
          </p:cNvPr>
          <p:cNvSpPr/>
          <p:nvPr/>
        </p:nvSpPr>
        <p:spPr>
          <a:xfrm>
            <a:off x="8861898" y="2023353"/>
            <a:ext cx="1420238" cy="3521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26FBF-E753-BF08-4157-0353C23E9ADC}"/>
              </a:ext>
            </a:extLst>
          </p:cNvPr>
          <p:cNvSpPr txBox="1"/>
          <p:nvPr/>
        </p:nvSpPr>
        <p:spPr>
          <a:xfrm>
            <a:off x="214009" y="4624113"/>
            <a:ext cx="39966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more positive cases (high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recall), but made more mistakes (low precision).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and Pruned Tree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still had a trade-off between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 the best balance, with high accuracy and precision, making it the most reliable model overall.</a:t>
            </a:r>
          </a:p>
        </p:txBody>
      </p:sp>
    </p:spTree>
    <p:extLst>
      <p:ext uri="{BB962C8B-B14F-4D97-AF65-F5344CB8AC3E}">
        <p14:creationId xmlns:p14="http://schemas.microsoft.com/office/powerpoint/2010/main" val="23091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64"/>
    </mc:Choice>
    <mc:Fallback xmlns="">
      <p:transition spd="slow" advTm="533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14788-F1EC-4C1D-70DC-D4574AB4F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276C4B-F338-3D2A-986E-3CDE32E9BF61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87480-3662-AAD0-CED5-07D584DE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71" y="1285576"/>
            <a:ext cx="6849431" cy="4286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EC802-CE7A-EEAD-401A-1EFDD0DEA641}"/>
              </a:ext>
            </a:extLst>
          </p:cNvPr>
          <p:cNvSpPr txBox="1"/>
          <p:nvPr/>
        </p:nvSpPr>
        <p:spPr>
          <a:xfrm>
            <a:off x="392922" y="4568182"/>
            <a:ext cx="406373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Bagging, Decision Tree, and Pruned 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 most positive cases (high recall), but made many mistakes (low precision).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three had similar F1-Scores around 35%.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high accuracy but missed all positive cases — not reliable for this task.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BFA0F-C978-FD56-6349-4F6EE6E897A4}"/>
              </a:ext>
            </a:extLst>
          </p:cNvPr>
          <p:cNvSpPr/>
          <p:nvPr/>
        </p:nvSpPr>
        <p:spPr>
          <a:xfrm>
            <a:off x="7636212" y="2013859"/>
            <a:ext cx="1304435" cy="3277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58"/>
    </mc:Choice>
    <mc:Fallback xmlns="">
      <p:transition spd="slow" advTm="449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7531E-E6D0-D3FB-44A6-A519BCB9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64D4C8-D415-41F7-A2DB-C541ADC9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0A63F2-0402-8A50-E193-15132D20FA08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123CEF10-AB19-B7EB-BEB3-9568B07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4F36B-DF0F-BEBB-D757-386BF1918B47}"/>
              </a:ext>
            </a:extLst>
          </p:cNvPr>
          <p:cNvSpPr txBox="1"/>
          <p:nvPr/>
        </p:nvSpPr>
        <p:spPr>
          <a:xfrm>
            <a:off x="297327" y="4735434"/>
            <a:ext cx="394699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 the best results for both    Marijuana and Tobacco — highest accuracy, lowest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also good, especially for Marijuana.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Tree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less accurate.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F02F0-E941-556B-72B1-DB604CF97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26" y="1276049"/>
            <a:ext cx="6982799" cy="43059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B1E1FA-9AB9-EB16-26E1-BDFD2213FA7F}"/>
              </a:ext>
            </a:extLst>
          </p:cNvPr>
          <p:cNvSpPr/>
          <p:nvPr/>
        </p:nvSpPr>
        <p:spPr>
          <a:xfrm>
            <a:off x="9163455" y="1750979"/>
            <a:ext cx="612843" cy="2432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5D86EE-54DA-DB16-222D-B87888817D6B}"/>
              </a:ext>
            </a:extLst>
          </p:cNvPr>
          <p:cNvSpPr/>
          <p:nvPr/>
        </p:nvSpPr>
        <p:spPr>
          <a:xfrm>
            <a:off x="6845030" y="1750978"/>
            <a:ext cx="612843" cy="2432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82"/>
    </mc:Choice>
    <mc:Fallback xmlns="">
      <p:transition spd="slow" advTm="3338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1341</Words>
  <Application>Microsoft Office PowerPoint</Application>
  <PresentationFormat>Widescreen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Lato Extended</vt:lpstr>
      <vt:lpstr>Times New Roman</vt:lpstr>
      <vt:lpstr>Wingdings</vt:lpstr>
      <vt:lpstr>Office Theme</vt:lpstr>
      <vt:lpstr> Predicting Youth Drug Use Risk Factors with Decision Trees and Ensemble Learning  Machine Learning II </vt:lpstr>
      <vt:lpstr>PowerPoint Presentation</vt:lpstr>
      <vt:lpstr>Introduction</vt:lpstr>
      <vt:lpstr>    Theoretical Background  </vt:lpstr>
      <vt:lpstr>    Theoretical Background  </vt:lpstr>
      <vt:lpstr> Methodology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Discussion </vt:lpstr>
      <vt:lpstr> Discussion </vt:lpstr>
      <vt:lpstr>Conclusion </vt:lpstr>
      <vt:lpstr>  Bibliography/References   </vt:lpstr>
      <vt:lpstr>  Thank You for Your Attention!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Hourly Load for  New Hampshire for the Upcoming Month</dc:title>
  <dc:creator>Erdenetuya Namsrai</dc:creator>
  <cp:lastModifiedBy>Erdenetuya Namsrai</cp:lastModifiedBy>
  <cp:revision>41</cp:revision>
  <cp:lastPrinted>2025-04-14T18:58:38Z</cp:lastPrinted>
  <dcterms:created xsi:type="dcterms:W3CDTF">2023-11-27T05:41:13Z</dcterms:created>
  <dcterms:modified xsi:type="dcterms:W3CDTF">2025-04-24T02:34:42Z</dcterms:modified>
</cp:coreProperties>
</file>