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4" r:id="rId5"/>
    <p:sldId id="259" r:id="rId6"/>
    <p:sldId id="290" r:id="rId7"/>
    <p:sldId id="260" r:id="rId8"/>
    <p:sldId id="268" r:id="rId9"/>
    <p:sldId id="291" r:id="rId10"/>
    <p:sldId id="269" r:id="rId11"/>
    <p:sldId id="281" r:id="rId12"/>
    <p:sldId id="270" r:id="rId13"/>
    <p:sldId id="296" r:id="rId14"/>
    <p:sldId id="271" r:id="rId15"/>
    <p:sldId id="282" r:id="rId16"/>
    <p:sldId id="272" r:id="rId17"/>
    <p:sldId id="297" r:id="rId18"/>
    <p:sldId id="273" r:id="rId19"/>
    <p:sldId id="283" r:id="rId20"/>
    <p:sldId id="292" r:id="rId21"/>
    <p:sldId id="274" r:id="rId22"/>
    <p:sldId id="293" r:id="rId23"/>
    <p:sldId id="275" r:id="rId24"/>
    <p:sldId id="277" r:id="rId25"/>
    <p:sldId id="278" r:id="rId26"/>
    <p:sldId id="279" r:id="rId27"/>
    <p:sldId id="294" r:id="rId28"/>
    <p:sldId id="280" r:id="rId29"/>
    <p:sldId id="276" r:id="rId30"/>
    <p:sldId id="263" r:id="rId31"/>
    <p:sldId id="267" r:id="rId32"/>
    <p:sldId id="298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6797" autoAdjust="0"/>
  </p:normalViewPr>
  <p:slideViewPr>
    <p:cSldViewPr snapToGrid="0">
      <p:cViewPr varScale="1">
        <p:scale>
          <a:sx n="35" d="100"/>
          <a:sy n="35" d="100"/>
        </p:scale>
        <p:origin x="243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2B6495E-BDFD-46FB-B8A1-53BBA9A71F5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8EAE651-F353-49FC-AF35-7539123BD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07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9FB0F-DACA-70BB-E6D8-51914D3B7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B08F0-27A4-B161-9945-AF9F419579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5C8958-4D6B-C2D1-EBF6-7C114A7EA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57BFA-7B69-4F0E-A343-F354E2AD2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24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3B6DE-E9F6-17A8-6CE8-B1E6BD109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C9744-60F9-458B-F254-7863679C9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136AB-3B4E-C695-B5B3-536A728A4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6AC8-72A6-CEAD-0751-253BA651B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11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E73CD-F539-DE8F-16A6-5A71264D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FEB47-D4B4-1206-8656-BD9715C5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D245A-50D3-4C0C-6994-3B4D193DA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442E-2D41-566D-89DA-66CDBC174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51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DAAD1-91EC-B23A-1424-01118FD8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C3744-AA56-F2C3-7DC5-29D6F41C1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E12AA-B58A-B9B1-E8ED-75D2A8ADE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2FBF8-3508-621D-E100-3B1183FB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2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12B73-8657-D618-E313-E5BDAF624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7799D5-43AA-619C-8798-D3DB764D3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A0934B-2320-08BB-D94C-F651993A4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62E21-6648-DE55-0B18-83DA124BE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28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F415-F13B-1C55-6DCE-3FF39B2B3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5484F-7C9D-C882-AD22-34DAC5A9A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FB548-ECCD-B4AA-EFD2-7573A0BAE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B7762-657E-7DE3-631E-2705F64A9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C24B6-5FA5-BDC8-B30E-EC5A585D6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8B655-570E-DEE7-4C22-0B8D60336E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5B45FB-74DF-21E0-4166-BA2AF9E11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F9BFE-97BF-B1DD-63EF-E4B0A8CEE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2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B67D-35CF-F065-6AB0-3622EA3E7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D9F4B-32F8-1C09-D902-D4DDC8BB3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01FC2-59DC-6064-0B4D-A4C8C08B8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7B4D-5799-499F-4681-256F83D461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47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CEF7-B31A-67BF-6172-5A19D5EFF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B6E9F-D714-E3CD-C751-B230DCB54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ED2EA-8013-6023-AC2D-D3E143865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02299-37B8-B42B-A227-F7095E01F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31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2835-A91A-DFE8-545D-EFCFCBF57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B496F-CDEA-CB99-7102-661C54112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38819-9025-E0CD-54A7-10EC87EFD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EC399-17A9-7DCB-5E52-71E9E7422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4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6BD9-B199-FEAE-A958-F32727D7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70BE-7D3A-69E7-E699-55A91CFEF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AAB3A8-071B-27C4-C903-7BFFA142F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87A16-5376-B971-4DAD-C9C7B088B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4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623B-549D-2A65-BF2A-BF4992B4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E2EEC-3DC3-E1C4-F244-1A6E299AD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99106B-EDB8-82A9-94EA-51B5DD563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51EA3-B85F-7756-CA35-F9F80FFE3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96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49E56-51FB-38F1-EFFE-53D398C4B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3C30F3-74F6-3D86-FF10-48456D9E8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30B31-872E-EB30-060A-307DFDA8E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08283-3797-7F27-CA0C-AE03A2A83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2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BDDEE-D17F-C429-C6D8-09F2A610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5DECB0-851E-9234-F3C3-D3BB27B51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161083-43B8-44AE-DB7A-A603F170C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B724B-07C3-40F7-E138-2CBE78089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1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60293-3AB3-06D7-6F22-4B7098763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A8610-B6F7-1EDB-B8F3-095A67AC4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2AC4A-9E7A-A7DA-3356-7F8B5B62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2516-1455-6152-6B72-F4877383A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16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411F3-EEE3-8DFD-ACE8-ECB95D9D6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38DD1-5333-ED31-02EC-8D4AB3804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3500B-CF2F-6DEA-DAC0-D6169A25D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9415" indent="-349415">
              <a:lnSpc>
                <a:spcPct val="115000"/>
              </a:lnSpc>
              <a:spcAft>
                <a:spcPts val="815"/>
              </a:spcAft>
              <a:buSzPts val="1000"/>
              <a:buFont typeface="Symbol" panose="05050102010706020507" pitchFamily="18" charset="2"/>
              <a:buChar char=""/>
              <a:tabLst>
                <a:tab pos="465887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6A158-574E-61B0-68EB-C1C832167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22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E37B3-2E65-99E8-8F2A-D5467136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D306D-2F2D-CAF6-DD85-5D3114B6EA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DBCC6-1CE6-0AC3-C378-1584BD44F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9F3FA-7EAC-978D-159F-6D129C26B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658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BFB7-76D1-5254-9C0D-E5E22F1F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C06CF6-6ED1-3BF2-42BD-4EB2389E2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AB41F-AC78-041C-7903-8DAA7247A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9B160-1A30-7CAD-E192-78217E8EE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81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44E05-F0BA-90B5-0F20-1C5DFE4C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78FC2-91D9-BF2A-EF7B-E64C0D920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CD07A-3736-2F1A-EC59-0699C3901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44EB-55B1-AF2E-5B08-9F57783C1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05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248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3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0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7CCD-97D0-0B8B-B199-84E8FC2BB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1D4C8-BCD1-2C37-30AE-977343D76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9B603-B888-F368-3C34-19A267E9E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6A307-7F38-B99E-6217-05A638EF2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6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4CB9-2CE6-CCD2-1870-93160892E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01339-9915-7622-254A-CBDD17A11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4658E-B995-77DD-7242-0FB8FE100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6009-E9FF-B6B6-105C-273B6C657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2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46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D7656-6C42-658D-0298-E259EBF1E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4236E-0AC7-7695-5937-2E89CD8C7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28585-434A-F43C-D1F6-38DB552BB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BACA0-FF65-F406-B330-DA744EFF7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AE651-F353-49FC-AF35-7539123BD2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3D78-4AE8-FE38-577C-5EE42FC8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5C6F4-F792-A20A-3B11-0ECB71AE0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EA9A-076D-2409-DB66-0C47F125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7CE7-1A1C-DD00-559F-82F3EB93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ED309-E5CD-FB2D-7126-4D892926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9CAE-52E1-155C-7536-E6EB762B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B87AF-33BF-F0DA-D6EF-5CB257AF3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F6F3-D5F6-D980-D3DD-4B666E0A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D13D2-C72C-E624-A130-AE7DE673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0485-B494-939A-39D4-7F350263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B11B5-AEB2-5D8D-DF3C-1BFA075E3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A1FE9-3196-2B08-769B-76193089D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052D-0F6B-3EB8-E900-DAFE4D41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68A5-1302-FF05-6A77-1F07E7335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032E2-553B-44F6-ED9D-E2431690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0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AC0F-8E8E-842D-0806-F70CA0AD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38432-3D7D-8ECF-A2BF-D6EC41BC5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9CCD-EB92-6F29-3778-DAD716BC0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7DAA-DE90-252E-854E-4EB9D441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C9A3-3307-388B-5B89-D428F2FA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98BB-D2AC-3BAF-F87C-291B77C1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2B6F-32E3-6CAD-DB23-7031BD215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8833-49B9-9F34-1838-82F929CE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3942B-24DC-0721-AFFC-828843FA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4581-31E8-F829-3F1B-CFB2BACC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2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9CD6-757C-29FA-4EAC-9A2B98CE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50F6-C7F8-B984-DA29-FF4AE2A5C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6B338-67F2-05D5-DB3E-A5C7D7F4B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52BEF-7F38-93D8-A5AB-9B991ECC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4C00D-0DF4-F1AA-5B7B-2D2A42354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A169D-D646-056E-2DC1-D5A93EBA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68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EF5C-895C-D3D0-0C03-F28DEF36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AE7C-0B1C-8055-E24F-4B239500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7A9C6-DB1B-B7F1-2096-EBC8A580C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8EF99-3D1F-0A87-446B-640C1F6C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C87CB8-C22A-13E0-8609-666AD02FD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B3376-3734-33D6-1055-5E87EE640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B0BA1-F0A3-F0E3-355D-A312CAAF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4A7FC-8026-2DE4-DE3C-E6FE5DB3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CC97-76E3-64F2-9B46-9CDC535A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F23C2C-671D-98B7-4643-33D57533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E4EAF-1A01-D162-7391-1986C633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8A3C0-EA7B-C935-DCBF-F60A5E98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3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25FA7-FEFB-07D3-EB1F-4E1CD5C0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F0F6E-B452-B014-3562-4A7011CD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CA781-7937-BACA-D958-59EB1930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A3D6-D57E-5568-A758-BC70EFC0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ED83-0067-C955-BBA1-A60D9E898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398CF-666E-C519-C07A-A37E99EAC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0822-AC13-A661-0A37-9415438B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4EDA3-5507-BA25-26ED-7AE9B008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1D880-B5A6-054E-8602-DDBB9E25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FF98-EEA1-B492-9F02-F9AB9A8B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6BAB6-B377-CF6F-CB46-8ADE14DB6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E13F3-93D0-114E-9343-FF9745FD0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0E03C-6D4A-1AF1-DD17-418826CA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A1401-4463-1014-2FDA-A1FD8924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FFD6C-B37A-6B5C-ED2D-CE75B4A5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F05B0-D933-4A7F-B51D-095DD39F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CD114-1837-FE34-F7C4-20E4C508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E440-7E3D-71F7-B791-EFDD88158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99C76-42D8-44F6-BA09-08EE16BD7039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448B-29E6-C7B5-9C25-F5834FF0A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9AE8A-49C9-33D6-EB80-09B5CF9D5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B994-A133-4481-9FD8-958CD98A2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hsa.gov/data/dataset/national-survey-drug-use-and-health-2023-nsduh-2023-ds0001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project.org/" TargetMode="External"/><Relationship Id="rId5" Type="http://schemas.openxmlformats.org/officeDocument/2006/relationships/hyperlink" Target="https://github.com/mendible/5322/blob/main/Homework%201/youth_data.Rdata" TargetMode="External"/><Relationship Id="rId4" Type="http://schemas.openxmlformats.org/officeDocument/2006/relationships/hyperlink" Target="https://www.samhsa.gov/data/system/files/media-puf-file/NSDUH-2023-DS0001-info-codebook_v1.pdf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4A17-28EA-E7FA-EA54-DAD3CD2F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486" y="2286001"/>
            <a:ext cx="9144000" cy="3043652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Supervised Machine Learning Approach to Predicting Risk Factors in Youth Drug Use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II</a:t>
            </a:r>
            <a:br>
              <a:rPr lang="en-US" sz="1200" b="1" i="0" dirty="0">
                <a:solidFill>
                  <a:srgbClr val="666666"/>
                </a:solidFill>
                <a:effectLst/>
                <a:latin typeface="Lato Extended"/>
              </a:rPr>
            </a:br>
            <a:endParaRPr lang="en-US" sz="4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6D46B-2CA8-68FB-668E-176E1E37D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6418" y="4424095"/>
            <a:ext cx="7639454" cy="1655762"/>
          </a:xfrm>
        </p:spPr>
        <p:txBody>
          <a:bodyPr>
            <a:norm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Erdenetuya Namsrai</a:t>
            </a:r>
          </a:p>
          <a:p>
            <a:pPr algn="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276AF-1870-2F8B-BCED-D796DC391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422" y="157029"/>
            <a:ext cx="1760129" cy="1778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19B89F-C14D-C510-396E-4C71AD282E16}"/>
              </a:ext>
            </a:extLst>
          </p:cNvPr>
          <p:cNvSpPr txBox="1"/>
          <p:nvPr/>
        </p:nvSpPr>
        <p:spPr>
          <a:xfrm>
            <a:off x="5769628" y="628683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76638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537E-0824-AF46-116B-5F84C36C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11C0F3AB-E709-B937-2226-339A7E01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14" y="1440636"/>
            <a:ext cx="549612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FRDMJMON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use marijuana monthly)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STNDSMJ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standards around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marijuana)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PRMJEVR2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ever used marijuana)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score means the variable frequently helps distinguish marijuana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FRDMJMON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use marijuana monthly)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STNDSMJ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standards of friends 		             regarding marijuana use)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YFLMJMO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marijuana in the past month)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4FBA7-4FF4-B148-F576-6F370C4A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42" y="1921307"/>
            <a:ext cx="6249272" cy="382005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337A53-1CEA-CC4A-B561-FF40E424A380}"/>
              </a:ext>
            </a:extLst>
          </p:cNvPr>
          <p:cNvSpPr txBox="1">
            <a:spLocks/>
          </p:cNvSpPr>
          <p:nvPr/>
        </p:nvSpPr>
        <p:spPr>
          <a:xfrm>
            <a:off x="204216" y="219985"/>
            <a:ext cx="114652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Classification/Random Forest/</a:t>
            </a:r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MRJFLAG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0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36F13-6AC7-E7DE-30B4-412D6E8B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5450593-704F-9B09-E843-14BBAE543CA0}"/>
              </a:ext>
            </a:extLst>
          </p:cNvPr>
          <p:cNvSpPr txBox="1">
            <a:spLocks/>
          </p:cNvSpPr>
          <p:nvPr/>
        </p:nvSpPr>
        <p:spPr>
          <a:xfrm>
            <a:off x="204216" y="267151"/>
            <a:ext cx="113327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Classification/Marijuana Use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680AE-CF58-7E1A-0A39-DC08C2BD6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603" y="1374213"/>
            <a:ext cx="8134793" cy="5118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F49505-22C8-E967-A241-25BDBD6430CA}"/>
              </a:ext>
            </a:extLst>
          </p:cNvPr>
          <p:cNvSpPr txBox="1"/>
          <p:nvPr/>
        </p:nvSpPr>
        <p:spPr>
          <a:xfrm>
            <a:off x="3960682" y="6406183"/>
            <a:ext cx="3381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1. Model Evaluation with Marijuana </a:t>
            </a:r>
          </a:p>
        </p:txBody>
      </p:sp>
    </p:spTree>
    <p:extLst>
      <p:ext uri="{BB962C8B-B14F-4D97-AF65-F5344CB8AC3E}">
        <p14:creationId xmlns:p14="http://schemas.microsoft.com/office/powerpoint/2010/main" val="298960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0D11E-F7D3-FE8A-FFA6-9448BC935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1726672-4071-4C67-79CF-788B7C8F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0" y="224153"/>
            <a:ext cx="10942756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Classification/Pruned Tree/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TOBFLAG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9A886-207D-71D6-9AD3-F893BEAD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8" y="1668822"/>
            <a:ext cx="4454059" cy="1495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3C5839-B1B5-05A8-0497-37A5CC21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01" y="3164113"/>
            <a:ext cx="5372850" cy="297221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75636E-2A51-3C8C-A06B-5C3E41A2D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987" y="1986810"/>
            <a:ext cx="6906637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split is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FRDMJMON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use marijuana monthly), 		split value: 0.94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nodes show the class probabilities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YOSELL2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sold illegal drugs), probability: 0.76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4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E72CB-016F-CBF7-5EDB-0F43B3AD7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F46003-2C80-5F53-BBC3-6509C280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09" y="1848915"/>
            <a:ext cx="6258798" cy="388674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2D42AC-DB0A-0710-1E4B-D004DBE5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30" y="224153"/>
            <a:ext cx="10942756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Classification/Bagging/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TOBFLAG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03AFAA-A6B8-7EBA-F78A-3233C3CF1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14" y="1733023"/>
            <a:ext cx="549612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YOSTOLE2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stolen anything worth more 		than $50)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YFLTMRJ2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marijuana or hashish)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YFLMJMO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marijuana in the past 30 		days)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score means the variable frequently helps distinguish tobacco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NEWRACE2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75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3BC7-CE04-17BE-E51D-434D673CF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14B3B4-36ED-5A35-E532-6C5DA06B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24" y="1690688"/>
            <a:ext cx="6134956" cy="379147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F76368A-9EA0-E93B-EBBB-7780397B6266}"/>
              </a:ext>
            </a:extLst>
          </p:cNvPr>
          <p:cNvSpPr txBox="1">
            <a:spLocks/>
          </p:cNvSpPr>
          <p:nvPr/>
        </p:nvSpPr>
        <p:spPr>
          <a:xfrm>
            <a:off x="204216" y="321583"/>
            <a:ext cx="118716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</a:t>
            </a:r>
            <a:r>
              <a:rPr lang="en-US" sz="36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</a:t>
            </a: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TOBFLAG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A05F9-565E-DFE5-0613-808676C2C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694" y="1658158"/>
            <a:ext cx="5496129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YFLTMRJ2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marijuana or hashish)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YOSTOLE2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stolen anything worth more 		than $50)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YOSELL2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sold illegal drugs)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score means the variable frequently helps distinguish tobacco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NEWRACE2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EDUSKPCOM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days skipped school 		    in past month)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8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20AC6-25EA-1B8A-EF4C-E07E0F2F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B581EBF-E6C8-F4C8-2716-37F8828E3143}"/>
              </a:ext>
            </a:extLst>
          </p:cNvPr>
          <p:cNvSpPr txBox="1">
            <a:spLocks/>
          </p:cNvSpPr>
          <p:nvPr/>
        </p:nvSpPr>
        <p:spPr>
          <a:xfrm>
            <a:off x="2042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Classification/Tobacco use 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ACC36-DB94-6BFA-3CCE-256FB893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137" y="1596744"/>
            <a:ext cx="7274363" cy="46653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1819BC-79B3-CC2A-3F9C-2EBCEBE99728}"/>
              </a:ext>
            </a:extLst>
          </p:cNvPr>
          <p:cNvSpPr txBox="1"/>
          <p:nvPr/>
        </p:nvSpPr>
        <p:spPr>
          <a:xfrm>
            <a:off x="3995406" y="6262065"/>
            <a:ext cx="3215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2. Model Evaluation with Tobacco </a:t>
            </a:r>
          </a:p>
        </p:txBody>
      </p:sp>
    </p:spTree>
    <p:extLst>
      <p:ext uri="{BB962C8B-B14F-4D97-AF65-F5344CB8AC3E}">
        <p14:creationId xmlns:p14="http://schemas.microsoft.com/office/powerpoint/2010/main" val="309306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980F7-DEB0-5522-55D1-B59FDB39B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ECCB3D4-DCA3-BB1B-B39D-584D58AC92F5}"/>
              </a:ext>
            </a:extLst>
          </p:cNvPr>
          <p:cNvSpPr txBox="1">
            <a:spLocks/>
          </p:cNvSpPr>
          <p:nvPr/>
        </p:nvSpPr>
        <p:spPr>
          <a:xfrm>
            <a:off x="204216" y="3360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Classification/Pruned Tree/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1C662-D223-A74E-BE1D-3A99218FF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55" y="1690688"/>
            <a:ext cx="5449060" cy="181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B415D1-158F-D8E7-02CC-C38F3638F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20" y="3510217"/>
            <a:ext cx="5353797" cy="2876951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2FB6F402-24FE-355C-3B46-E56A625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87" y="1690688"/>
            <a:ext cx="690663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split is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STNDALC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(friends who use marijuana), 0.94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nodes show the class probabilities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YFLMJMO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marijuana in the past 30 days)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EDUSCHGRD2 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81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F78A7-5D6B-7BD4-1AAD-75F6E697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3FFD7F-86F1-EBD6-AA7B-B8CC29BC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8" y="1756942"/>
            <a:ext cx="6249272" cy="379147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1ACF894-B762-17F1-40E6-1465C9133EBC}"/>
              </a:ext>
            </a:extLst>
          </p:cNvPr>
          <p:cNvSpPr txBox="1">
            <a:spLocks/>
          </p:cNvSpPr>
          <p:nvPr/>
        </p:nvSpPr>
        <p:spPr>
          <a:xfrm>
            <a:off x="2042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Classification/Bagging/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579752-9528-642A-53F4-75A74C445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694" y="1504270"/>
            <a:ext cx="5496129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STNDALC (perceived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standards of friends 	            regarding alcohol use)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YFLTMRJ2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marijuana or hashish)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YFLMJMO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marijuana in the past 30 		days)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score means the variable frequently helps distinguish alcohol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STNDALC (perceived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standards of friends 	            regarding alcohol use)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NEWRACE2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44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0E63B-3F1C-12FF-998C-DF3426308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204571-C43E-F774-B6A9-54E29F8DC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7" y="1690688"/>
            <a:ext cx="6077798" cy="37629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7D6693F-2BE4-BEC9-5DF3-9130B688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15" y="365125"/>
            <a:ext cx="11284399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</a:t>
            </a:r>
            <a:r>
              <a:rPr lang="en-US" sz="36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</a:t>
            </a: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6F837B-AF58-08BF-1E85-A06FF794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694" y="1504270"/>
            <a:ext cx="5496129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STNDALC (perceived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standards of friends 	            regarding alcohol use)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YFLTMRJ2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marijuana or hashish)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YFLMJMO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marijuana in the past 30 		days)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score means the variable frequently helps distinguish alcohol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STNDALC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perceived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standards of friends 	            regarding alcohol use)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NEWRACE2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50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87E10-28F1-44D8-0AFD-F012AC02A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0420D4-A750-3480-C8B4-1F3A9902ACC0}"/>
              </a:ext>
            </a:extLst>
          </p:cNvPr>
          <p:cNvSpPr txBox="1">
            <a:spLocks/>
          </p:cNvSpPr>
          <p:nvPr/>
        </p:nvSpPr>
        <p:spPr>
          <a:xfrm>
            <a:off x="2042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 Alcohol use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C1045-CF59-752C-E51E-5CCC38D2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16" y="1453589"/>
            <a:ext cx="7629968" cy="4846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60284-97A8-1496-E477-D0D2B0192C5D}"/>
              </a:ext>
            </a:extLst>
          </p:cNvPr>
          <p:cNvSpPr txBox="1"/>
          <p:nvPr/>
        </p:nvSpPr>
        <p:spPr>
          <a:xfrm>
            <a:off x="3995406" y="6262065"/>
            <a:ext cx="316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2. Model Evaluation with Alcohol </a:t>
            </a:r>
          </a:p>
        </p:txBody>
      </p:sp>
    </p:spTree>
    <p:extLst>
      <p:ext uri="{BB962C8B-B14F-4D97-AF65-F5344CB8AC3E}">
        <p14:creationId xmlns:p14="http://schemas.microsoft.com/office/powerpoint/2010/main" val="4274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A0192-6AA0-6741-DF4F-FFAFBB1B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4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74007DC-BB0E-C54E-617E-13E8F178CDA1}"/>
              </a:ext>
            </a:extLst>
          </p:cNvPr>
          <p:cNvSpPr txBox="1">
            <a:spLocks/>
          </p:cNvSpPr>
          <p:nvPr/>
        </p:nvSpPr>
        <p:spPr>
          <a:xfrm>
            <a:off x="1378085" y="1575881"/>
            <a:ext cx="9144000" cy="4387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Background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Bibliography/References</a:t>
            </a:r>
          </a:p>
        </p:txBody>
      </p:sp>
    </p:spTree>
    <p:extLst>
      <p:ext uri="{BB962C8B-B14F-4D97-AF65-F5344CB8AC3E}">
        <p14:creationId xmlns:p14="http://schemas.microsoft.com/office/powerpoint/2010/main" val="106944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8D2BB-6BAE-A29B-098A-72B93E2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F09B4B-2255-DCBC-152C-E171288B3607}"/>
              </a:ext>
            </a:extLst>
          </p:cNvPr>
          <p:cNvSpPr txBox="1">
            <a:spLocks/>
          </p:cNvSpPr>
          <p:nvPr/>
        </p:nvSpPr>
        <p:spPr>
          <a:xfrm>
            <a:off x="2042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 Models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D330D-C123-7DC9-31E6-FA6265D92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711" y="1398588"/>
            <a:ext cx="7958578" cy="4957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F5E15A-514F-E568-33B0-FF6AA8B487E7}"/>
              </a:ext>
            </a:extLst>
          </p:cNvPr>
          <p:cNvSpPr txBox="1"/>
          <p:nvPr/>
        </p:nvSpPr>
        <p:spPr>
          <a:xfrm>
            <a:off x="2917428" y="6338986"/>
            <a:ext cx="4986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3. Model Evaluation with Alcohol, Marijuana, and Tobacco</a:t>
            </a:r>
          </a:p>
        </p:txBody>
      </p:sp>
    </p:spTree>
    <p:extLst>
      <p:ext uri="{BB962C8B-B14F-4D97-AF65-F5344CB8AC3E}">
        <p14:creationId xmlns:p14="http://schemas.microsoft.com/office/powerpoint/2010/main" val="294747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DD6D-1254-EC54-71F6-D34575716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38F3-9DD1-C6A5-8284-5CB7C245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" y="51428"/>
            <a:ext cx="12079221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 Multi class Classification/Decision Pruned Tree/</a:t>
            </a: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CIGMDAYS</a:t>
            </a:r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1B8D5-51EC-F678-0989-29320CC03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30" y="3971735"/>
            <a:ext cx="5525271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6C3E48-EF46-B16F-2038-8E6085A9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9" y="1287114"/>
            <a:ext cx="5525272" cy="2583021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20AD813-EAEF-A9A9-6A73-7D9B9B07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17" y="1894389"/>
            <a:ext cx="690663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split is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YFLMJMO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(Used marijuana in the past month)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nodes show the class probabilities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YFLMJMO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marijuana in the past 30 days (past 			         month)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EDUSCHGRD2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15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7D9B8-F877-CA16-887D-1DACA48C1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E67A-AABD-0DFA-26E6-EBDEAA336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7" y="4504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 Multi class Classification/Bagging/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CIGMDAYS</a:t>
            </a:r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61664-FC77-A624-707D-B9F85893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9" y="1901406"/>
            <a:ext cx="6296904" cy="37724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EC57D2-8106-6A03-4680-905AA46BE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694" y="1519659"/>
            <a:ext cx="549612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FRDMEVR2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ever 		used marijuana)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FRDPCIG2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smoke 		cigarettes)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YFLTMRJ2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marijuana or hashish)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score means the variable frequently helps distinguish cigarette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EDUSKPCOM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(how many days skipped school in 		    past month)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NEWRACE2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96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F9A32-B42F-BC92-FFDB-20D43D5B6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A083-BC42-CCCC-90BC-778227D10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7" y="450469"/>
            <a:ext cx="11560554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 Multi class Classification/Random Forest/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CIGMDAYS</a:t>
            </a:r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2184D-DE83-292C-B1AA-58FCD036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69" y="1776032"/>
            <a:ext cx="6354062" cy="37533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EEAC7F-665E-C056-1C5A-81361CA27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694" y="1365771"/>
            <a:ext cx="549612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FRDMEVR2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ever 		used marijuana)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FRDPCIG2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smoke 		cigarettes)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YFLPKCG2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smoked part or all of a 		cigarette)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score means the variable frequently helps distinguish cigarette users.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EDUSKPCOM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many days skipped school in 		past month)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NEWRACE2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042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99510-F53C-F52F-D27D-5DD537275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3B79-0485-73F0-A8A0-F5DA125C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7" y="4504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 Multi class Classification Models/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CIGMDAYS</a:t>
            </a:r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F8967-B25F-91E7-D09A-B9D3F286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42" y="1482449"/>
            <a:ext cx="7515657" cy="4786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290CDA-339E-54C5-DE32-DDFD1BDE151D}"/>
              </a:ext>
            </a:extLst>
          </p:cNvPr>
          <p:cNvSpPr txBox="1"/>
          <p:nvPr/>
        </p:nvSpPr>
        <p:spPr>
          <a:xfrm>
            <a:off x="3995406" y="6262065"/>
            <a:ext cx="3286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4. Model Evaluation with Cigarette </a:t>
            </a:r>
          </a:p>
        </p:txBody>
      </p:sp>
    </p:spTree>
    <p:extLst>
      <p:ext uri="{BB962C8B-B14F-4D97-AF65-F5344CB8AC3E}">
        <p14:creationId xmlns:p14="http://schemas.microsoft.com/office/powerpoint/2010/main" val="2048397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2E27D-0085-53E1-64F9-6BA3CFDCD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D5497-63E4-1B43-AA7E-AE23B887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7" y="26976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 Regression/ Pruned Decision Tree/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IRCIGAGE</a:t>
            </a:r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FD595-68CA-CF2C-2E82-FD2ADA62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5" y="1595325"/>
            <a:ext cx="3477110" cy="1609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989EA-2E51-CB34-D564-CE8934BD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90" y="3444843"/>
            <a:ext cx="5277587" cy="296268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BF49C7F-4CAF-FCA0-8A1F-3DA9834A4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17" y="1617391"/>
            <a:ext cx="69066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split is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(what grade in now/will be in)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nodes show the predicted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EDUSCHGRD2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(what grade in now/will be in),  		           	associated with predicted levels of tobacco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POVERTY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(poverty level), further splits help refine 			 predictions of tobacco use.		           			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78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D0D94-D678-AD75-D9FF-10C4CCD95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D8E3-2007-40B9-2D96-B258978D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7" y="4504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 Regression/ Bagging/ 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IRCIGAGE</a:t>
            </a:r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0D121-B202-9935-3E7D-5932D905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7" y="1776032"/>
            <a:ext cx="6211167" cy="37914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0676C7-4AB0-A14B-ED1A-AF399617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565" y="1812046"/>
            <a:ext cx="549612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income)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NodePurity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value means the variable is more effective at splitting the data to separate tobacco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NEWRACE2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16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A8A3F-CB88-65D5-C93C-6BFA0A9F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B349-4A0B-B42B-D7B4-E776ED28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7" y="450469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 Regression/ Random Forest/ 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IRCIGAGE</a:t>
            </a:r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A31A4-8D47-F927-7361-E9F363E3E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95" y="1776032"/>
            <a:ext cx="6154009" cy="37533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CF509E-BEE7-9644-07FF-DEB679DFB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0694" y="1812046"/>
            <a:ext cx="549612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higher the score, the more important the variable is to accurate predictions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family income)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POVERTY3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poverty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level)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NodePurity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higher value means the variable is more effective at splitting the data to separate tobacco users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EDUSCHGRD2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grade in now/will be in) 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NEWRACE2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HEALTH2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985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65C5E-0ADF-726B-DA03-6123F97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733D-389E-C10C-5852-580FA25D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7" y="34496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 Regression/ Models/ 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IRCIGAGE</a:t>
            </a:r>
            <a:endParaRPr lang="en-US" sz="32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45EE4-4336-8960-3D39-B2DF305F6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322" y="1464986"/>
            <a:ext cx="7529577" cy="48147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C4E4E7-5E7C-7DBC-AF2A-F6075087BF87}"/>
              </a:ext>
            </a:extLst>
          </p:cNvPr>
          <p:cNvSpPr txBox="1"/>
          <p:nvPr/>
        </p:nvSpPr>
        <p:spPr>
          <a:xfrm>
            <a:off x="2953684" y="6274425"/>
            <a:ext cx="4470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5. Model Evaluation with Cigarette Age of First Use </a:t>
            </a:r>
          </a:p>
        </p:txBody>
      </p:sp>
    </p:spTree>
    <p:extLst>
      <p:ext uri="{BB962C8B-B14F-4D97-AF65-F5344CB8AC3E}">
        <p14:creationId xmlns:p14="http://schemas.microsoft.com/office/powerpoint/2010/main" val="2659072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31CE1-2387-4E25-7869-5950A1E38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EEF5-8B0E-FB6D-B5A6-EE47C15B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29D282F-4103-EA14-700B-C498CB23E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84003"/>
            <a:ext cx="1159204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used Decision trees, Bagging, and Random forest models to explore factors associated with drug use among youth, based on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YouthR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dataset.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Bagging worked best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These models gave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error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almost every task.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predicts drug use depends on the substance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Marijuana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Peer influence was most important ( for example, friends using marijuana).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Tobacco and Alcohol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Family income, grade level, and race mattered more.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showed similar patterns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Age of first cigarette use was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students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education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											    poverty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models are easier to understand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Decision Trees were more interpretable.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But ensemble models (Bagging and Random Forest) were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ACD0-214F-D157-C204-B2F718EAE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08C70-E5A6-D45E-40B7-68B8BDD80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01" y="1272746"/>
            <a:ext cx="10515600" cy="53134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b="1" i="0" kern="100" dirty="0">
              <a:solidFill>
                <a:srgbClr val="181E2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National Survey on Drug Use and Health (NSDUH)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/Youth Data, 2023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400" b="1" i="0" kern="100" dirty="0">
                <a:solidFill>
                  <a:srgbClr val="181E2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investigate factors that are correlated with youth drug use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Based Machine Learning Methods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Decision Trees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Bagging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Random Forest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Binary classification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- Regression  </a:t>
            </a:r>
            <a:endParaRPr lang="en-US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001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785F-D0E9-C40D-4161-001329DD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C25E3-C61F-1E83-8988-30096B17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5094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and Bagging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gave the most accurate predictions for all tasks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binary, multiclass, and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predictors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varied by substance: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Marijuana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Peer influence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Tobacco &amp; Alcohol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Socioeconomic and demographic factors (education, income, race)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understand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substance use is often linked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disadvantage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history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94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A9693-1A68-4816-9947-739A2DBA4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995A-9C8A-5D98-8807-FB6FC6DD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Bibliography/References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EDD57-AF14-EAB1-BF84-C39BAE09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241424"/>
            <a:ext cx="9753600" cy="4981575"/>
          </a:xfrm>
        </p:spPr>
        <p:txBody>
          <a:bodyPr>
            <a:normAutofit fontScale="92500" lnSpcReduction="20000"/>
          </a:bodyPr>
          <a:lstStyle/>
          <a:p>
            <a:pPr marL="114300" marR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James, G., Hastie, T., Witten, D., &amp;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Tibshirani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R. (2023). 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 Introduction to Statistical Learning with Applications in R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(2nd ed.). Springer.</a:t>
            </a:r>
          </a:p>
          <a:p>
            <a:pPr marL="114300" marR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Substance Abuse and Mental Health Services Administration (SAMHSA). (2023). 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National Survey on Drug Use and Health (NSDUH), 2023 Public-Use Data Files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https://www.samhsa.gov/data/dataset/national-survey-drug-use-and-health-2023-nsduh-2023-ds0001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Substance Abuse and Mental Health Services Administration (SAMHSA). (2023). 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NSDUH 2023 Codebook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https://www.samhsa.gov/data/system/files/media-puf-file/NSDUH-2023-DS0001-info-codebook_v1.pdf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Mendible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J. (2023). 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Youth Dataset for DATA 5322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[GitHub repository]. 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https://github.com/mendible/5322/blob/main/Homework%201/youth_data.Rdata</a:t>
            </a: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marR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 Core Team. (2023). 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R: A Language and Environment for Statistical Computing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R Foundation for Statistical Computing, Vienna, Austria.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https://www.R-project.org/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23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ED0FB-5EFA-8E88-9F8E-1ECF39F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9179-1CBC-1844-369A-B7008DE25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for Your Attention!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5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66359-C6E5-2DB3-AA2D-AB19C6D4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/>
          <a:lstStyle/>
          <a:p>
            <a:r>
              <a:rPr lang="en-US" sz="4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YouthR</a:t>
            </a:r>
            <a: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D4492-0FC4-295A-32E0-4B223390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0" y="1907564"/>
            <a:ext cx="5981614" cy="2824312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019C6F48-F9FD-F855-8C8C-5EFDD2450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54805"/>
            <a:ext cx="59816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Population: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Age: 12 years and older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10,561 observations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79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8B1E03E-212B-F2C4-C733-8A4C40E3D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433" y="922529"/>
            <a:ext cx="545756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Substance Use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Tobacco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Alcohol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Marijuana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 depressive episodes (MDE)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Suicidal thoughts and behaviors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Perceived mental health treatment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Age, sex, race/ethnicity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Education, income, employment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Geography (e.g., region, urban/rural status)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Youth Experience Variables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 influence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Parental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perception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7126E-8608-9A72-2381-EB33EFCD996A}"/>
              </a:ext>
            </a:extLst>
          </p:cNvPr>
          <p:cNvSpPr txBox="1"/>
          <p:nvPr/>
        </p:nvSpPr>
        <p:spPr>
          <a:xfrm>
            <a:off x="327456" y="4759131"/>
            <a:ext cx="6098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NSDUH 2023 Public-Use Data, SAMHSA</a:t>
            </a:r>
          </a:p>
        </p:txBody>
      </p:sp>
    </p:spTree>
    <p:extLst>
      <p:ext uri="{BB962C8B-B14F-4D97-AF65-F5344CB8AC3E}">
        <p14:creationId xmlns:p14="http://schemas.microsoft.com/office/powerpoint/2010/main" val="146650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5744-F898-09CB-93FB-B724EA0F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Background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1EF858-D93A-0A36-47BE-B2645CDE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41" y="772297"/>
            <a:ext cx="11290918" cy="57205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i="0" kern="100" dirty="0">
              <a:solidFill>
                <a:srgbClr val="181E2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machine learning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study the factors influencing youth drug use, offering models that are easy to interpret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Decision Tree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tree classifies data by recursively splitting it into binary partitions based on feature values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Measures: </a:t>
            </a:r>
            <a:endParaRPr lang="mn-MN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Gini Index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Entropy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Classification Error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Classification Accuracy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Mean Squared Error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Trees can be made simpler by 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pruning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which helps prevent overfitting and improves accuracy on new data</a:t>
            </a:r>
          </a:p>
          <a:p>
            <a:pPr marL="0" indent="0">
              <a:buNone/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3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9EE6E-9AF2-791B-997B-34CC92B6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7247-AB6B-3AD6-405E-C6A61EF8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Background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A0C4552-1CAB-4452-CE39-3F306A90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01" y="1027906"/>
            <a:ext cx="11290918" cy="5731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b="1" i="0" kern="100" dirty="0">
              <a:solidFill>
                <a:srgbClr val="181E2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Bagging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many trees using random samples and combines their results to make better predictions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Measures: </a:t>
            </a:r>
            <a:endParaRPr lang="mn-MN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Out-of-Bag (OOB) Error	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Variable Importance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Classification Accuracy 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Mean Squared Error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Random Forest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bagging, but at each tree split, only a random subset of features is considered instead of all features.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Measures: </a:t>
            </a:r>
            <a:endParaRPr lang="mn-MN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Out-of-Bag (OOB) Error	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Variable Importance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Performance: 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Classification Accuracy 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Mean Squared Error</a:t>
            </a:r>
          </a:p>
          <a:p>
            <a:pPr marL="0" indent="0">
              <a:buNone/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9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9028-1DCA-7012-4A6D-254629F8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Methodology</a:t>
            </a: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4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033D-1079-BFC3-009E-22C8CF12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95" y="1027906"/>
            <a:ext cx="11108724" cy="5731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b="1" i="0" kern="100" dirty="0">
              <a:solidFill>
                <a:srgbClr val="181E25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Process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Removed NA values from dataset: 8249 observations, 79 variables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Training 70%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Testing 30%</a:t>
            </a:r>
            <a:endParaRPr lang="mn-MN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Out-of-Bag (OOB) Error	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Variable Importance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Models: 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Decision Tree 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Pruned Decision Tree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Bagging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Random Forest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Evaluation: 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Binary and multi class Classification: Accuracy, Test Error and Out of Bag Error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Regression: Mean Squared Error, Root Mean Squared Error</a:t>
            </a:r>
          </a:p>
          <a:p>
            <a:pPr marL="0" indent="0">
              <a:buNone/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41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14788-F1EC-4C1D-70DC-D4574AB4F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4331B0DE-E341-AF2B-7225-7D8E03F3C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017" y="1639888"/>
            <a:ext cx="690663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split is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FRDMJMON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 who use marijuana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split value 0.93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STNDSMJ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/>
              <a:t>Perceived standards around marijuana 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purity 0.96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PRMJEVR2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/>
              <a:t>Parents</a:t>
            </a:r>
            <a:r>
              <a:rPr lang="en-US" sz="2000" dirty="0"/>
              <a:t> ever used marijuana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0.97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nodes show the class probabilities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PRMJEVR2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/>
              <a:t>Parents</a:t>
            </a:r>
            <a:r>
              <a:rPr lang="en-US" sz="2000" dirty="0"/>
              <a:t> ever used marijuana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0.97 		           predicted marijuana use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2276C4B-F338-3D2A-986E-3CDE32E9BF61}"/>
              </a:ext>
            </a:extLst>
          </p:cNvPr>
          <p:cNvSpPr txBox="1">
            <a:spLocks/>
          </p:cNvSpPr>
          <p:nvPr/>
        </p:nvSpPr>
        <p:spPr>
          <a:xfrm>
            <a:off x="204215" y="314325"/>
            <a:ext cx="11305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Classification/Pruned Tree/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MRJFLAG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1D718-FF1D-FF56-7E4B-76F48C4CC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4" y="1834407"/>
            <a:ext cx="4508833" cy="1971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CD76B-9C1A-0C26-E635-4B716F24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85" y="3950076"/>
            <a:ext cx="3931038" cy="23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3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813EA-706A-1793-1088-8E919829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02317D-BA92-0E47-D9AB-964FAC8A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07" y="1690688"/>
            <a:ext cx="5183221" cy="3743847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CFB5E9E1-08B8-ED97-CEC3-B172AE521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7128" y="1074981"/>
            <a:ext cx="6053051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mean the variable is more important for accurate predictions: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FRDMJMON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use 			marijuana monthly)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STNDSMJ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of Marijuana 	           Use)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FRDMEVR2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/>
              <a:t>How</a:t>
            </a:r>
            <a:r>
              <a:rPr lang="en-US" sz="2000" dirty="0"/>
              <a:t> many of your close friends have ever used marijuana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Gini: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values mean more contribution to model purity: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FRDMJMON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friends who use 			marijuana monthly)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STNDSMJ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of 			        Marijuana Use)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YFLMJMO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marijuana in the past 30 		          days)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D7AF8C1-9DDC-53AA-9ECB-32AD0F13A75B}"/>
              </a:ext>
            </a:extLst>
          </p:cNvPr>
          <p:cNvSpPr txBox="1">
            <a:spLocks/>
          </p:cNvSpPr>
          <p:nvPr/>
        </p:nvSpPr>
        <p:spPr>
          <a:xfrm>
            <a:off x="20421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Results/Binary Classification/Bagging/</a:t>
            </a:r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MRJFLAG</a:t>
            </a:r>
            <a:endParaRPr lang="en-US" sz="3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5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2333</Words>
  <Application>Microsoft Office PowerPoint</Application>
  <PresentationFormat>Widescreen</PresentationFormat>
  <Paragraphs>325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</vt:lpstr>
      <vt:lpstr>Arial</vt:lpstr>
      <vt:lpstr>Calibri</vt:lpstr>
      <vt:lpstr>Calibri Light</vt:lpstr>
      <vt:lpstr>Lato Extended</vt:lpstr>
      <vt:lpstr>Symbol</vt:lpstr>
      <vt:lpstr>Times New Roman</vt:lpstr>
      <vt:lpstr>Office Theme</vt:lpstr>
      <vt:lpstr> A Supervised Machine Learning Approach to Predicting Risk Factors in Youth Drug Use  Machine Learning II </vt:lpstr>
      <vt:lpstr>Contents</vt:lpstr>
      <vt:lpstr>Introduction</vt:lpstr>
      <vt:lpstr>YouthR Dataset 2023</vt:lpstr>
      <vt:lpstr> Theoretical Background  </vt:lpstr>
      <vt:lpstr> Theoretical Background  </vt:lpstr>
      <vt:lpstr> Methodology  </vt:lpstr>
      <vt:lpstr>PowerPoint Presentation</vt:lpstr>
      <vt:lpstr>PowerPoint Presentation</vt:lpstr>
      <vt:lpstr>PowerPoint Presentation</vt:lpstr>
      <vt:lpstr>PowerPoint Presentation</vt:lpstr>
      <vt:lpstr>Results/Binary Classification/Pruned Tree/TOBFLAG</vt:lpstr>
      <vt:lpstr>Results/Binary Classification/Bagging/TOBFLAG</vt:lpstr>
      <vt:lpstr>PowerPoint Presentation</vt:lpstr>
      <vt:lpstr>PowerPoint Presentation</vt:lpstr>
      <vt:lpstr>PowerPoint Presentation</vt:lpstr>
      <vt:lpstr>PowerPoint Presentation</vt:lpstr>
      <vt:lpstr>Results/Binary Classification/RandomForest/ALCFLAG</vt:lpstr>
      <vt:lpstr>PowerPoint Presentation</vt:lpstr>
      <vt:lpstr>PowerPoint Presentation</vt:lpstr>
      <vt:lpstr>Results/ Multi class Classification/Decision Pruned Tree/ CIGMDAYS</vt:lpstr>
      <vt:lpstr>Results/ Multi class Classification/Bagging/CIGMDAYS</vt:lpstr>
      <vt:lpstr>Results/ Multi class Classification/Random Forest/CIGMDAYS</vt:lpstr>
      <vt:lpstr>Results/ Multi class Classification Models/CIGMDAYS</vt:lpstr>
      <vt:lpstr>Results/ Regression/ Pruned Decision Tree/IRCIGAGE</vt:lpstr>
      <vt:lpstr>Results/ Regression/ Bagging/ IRCIGAGE</vt:lpstr>
      <vt:lpstr>Results/ Regression/ Random Forest/ IRCIGAGE</vt:lpstr>
      <vt:lpstr>Results/ Regression/ Models/ IRCIGAGE</vt:lpstr>
      <vt:lpstr>Discussion </vt:lpstr>
      <vt:lpstr>Conclusion </vt:lpstr>
      <vt:lpstr>  Bibliography/References   </vt:lpstr>
      <vt:lpstr>  Thank You for Your Attention!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Hourly Load for  New Hampshire for the Upcoming Month</dc:title>
  <dc:creator>Erdenetuya Namsrai</dc:creator>
  <cp:lastModifiedBy>Erdenetuya Namsrai</cp:lastModifiedBy>
  <cp:revision>22</cp:revision>
  <cp:lastPrinted>2025-04-14T18:44:38Z</cp:lastPrinted>
  <dcterms:created xsi:type="dcterms:W3CDTF">2023-11-27T05:41:13Z</dcterms:created>
  <dcterms:modified xsi:type="dcterms:W3CDTF">2025-04-25T16:38:34Z</dcterms:modified>
</cp:coreProperties>
</file>