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Poppins Bold" charset="1" panose="02000000000000000000"/>
      <p:regular r:id="rId31"/>
    </p:embeddedFont>
    <p:embeddedFont>
      <p:font typeface="Poppins Medium" charset="1" panose="02000000000000000000"/>
      <p:regular r:id="rId32"/>
    </p:embeddedFont>
    <p:embeddedFont>
      <p:font typeface="Poppins Light" charset="1" panose="02000000000000000000"/>
      <p:regular r:id="rId33"/>
    </p:embeddedFont>
    <p:embeddedFont>
      <p:font typeface="Poppins Light Bold" charset="1" panose="020000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716182" y="9836474"/>
            <a:ext cx="16855636" cy="450526"/>
            <a:chOff x="0" y="0"/>
            <a:chExt cx="5701783" cy="152400"/>
          </a:xfrm>
        </p:grpSpPr>
        <p:sp>
          <p:nvSpPr>
            <p:cNvPr name="Freeform 3" id="3"/>
            <p:cNvSpPr/>
            <p:nvPr/>
          </p:nvSpPr>
          <p:spPr>
            <a:xfrm flipH="false" flipV="false" rot="0">
              <a:off x="0" y="0"/>
              <a:ext cx="5701783" cy="152400"/>
            </a:xfrm>
            <a:custGeom>
              <a:avLst/>
              <a:gdLst/>
              <a:ahLst/>
              <a:cxnLst/>
              <a:rect r="r" b="b" t="t" l="l"/>
              <a:pathLst>
                <a:path h="152400" w="5701783">
                  <a:moveTo>
                    <a:pt x="0" y="0"/>
                  </a:moveTo>
                  <a:lnTo>
                    <a:pt x="5701783" y="0"/>
                  </a:lnTo>
                  <a:lnTo>
                    <a:pt x="5701783" y="152400"/>
                  </a:lnTo>
                  <a:lnTo>
                    <a:pt x="0" y="152400"/>
                  </a:lnTo>
                  <a:close/>
                </a:path>
              </a:pathLst>
            </a:custGeom>
            <a:solidFill>
              <a:srgbClr val="00C49A"/>
            </a:solidFill>
          </p:spPr>
        </p:sp>
      </p:grpSp>
      <p:sp>
        <p:nvSpPr>
          <p:cNvPr name="TextBox 4" id="4"/>
          <p:cNvSpPr txBox="true"/>
          <p:nvPr/>
        </p:nvSpPr>
        <p:spPr>
          <a:xfrm rot="0">
            <a:off x="1028700" y="3065796"/>
            <a:ext cx="9386462" cy="2447925"/>
          </a:xfrm>
          <a:prstGeom prst="rect">
            <a:avLst/>
          </a:prstGeom>
        </p:spPr>
        <p:txBody>
          <a:bodyPr anchor="t" rtlCol="false" tIns="0" lIns="0" bIns="0" rIns="0">
            <a:spAutoFit/>
          </a:bodyPr>
          <a:lstStyle/>
          <a:p>
            <a:pPr algn="l">
              <a:lnSpc>
                <a:spcPts val="9600"/>
              </a:lnSpc>
            </a:pPr>
            <a:r>
              <a:rPr lang="en-US" sz="8000" spc="248">
                <a:solidFill>
                  <a:srgbClr val="333333"/>
                </a:solidFill>
                <a:latin typeface="Poppins Bold"/>
              </a:rPr>
              <a:t>Psych Students' Data Dive</a:t>
            </a:r>
          </a:p>
        </p:txBody>
      </p:sp>
      <p:sp>
        <p:nvSpPr>
          <p:cNvPr name="TextBox 5" id="5"/>
          <p:cNvSpPr txBox="true"/>
          <p:nvPr/>
        </p:nvSpPr>
        <p:spPr>
          <a:xfrm rot="0">
            <a:off x="10415162" y="402916"/>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PROFESSOR</a:t>
            </a:r>
          </a:p>
        </p:txBody>
      </p:sp>
      <p:sp>
        <p:nvSpPr>
          <p:cNvPr name="TextBox 6" id="6"/>
          <p:cNvSpPr txBox="true"/>
          <p:nvPr/>
        </p:nvSpPr>
        <p:spPr>
          <a:xfrm rot="0">
            <a:off x="9255102" y="1069668"/>
            <a:ext cx="4063592"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Light"/>
              </a:rPr>
              <a:t>Dr. Angela Liegey-Dougall</a:t>
            </a:r>
          </a:p>
        </p:txBody>
      </p:sp>
      <p:sp>
        <p:nvSpPr>
          <p:cNvPr name="TextBox 7" id="7"/>
          <p:cNvSpPr txBox="true"/>
          <p:nvPr/>
        </p:nvSpPr>
        <p:spPr>
          <a:xfrm rot="0">
            <a:off x="1028700" y="402916"/>
            <a:ext cx="3996127" cy="405765"/>
          </a:xfrm>
          <a:prstGeom prst="rect">
            <a:avLst/>
          </a:prstGeom>
        </p:spPr>
        <p:txBody>
          <a:bodyPr anchor="t" rtlCol="false" tIns="0" lIns="0" bIns="0" rIns="0">
            <a:spAutoFit/>
          </a:bodyPr>
          <a:lstStyle/>
          <a:p>
            <a:pPr algn="l">
              <a:lnSpc>
                <a:spcPts val="3359"/>
              </a:lnSpc>
            </a:pPr>
            <a:r>
              <a:rPr lang="en-US" sz="2400">
                <a:solidFill>
                  <a:srgbClr val="333333"/>
                </a:solidFill>
                <a:latin typeface="Poppins Medium"/>
              </a:rPr>
              <a:t>May 2024</a:t>
            </a:r>
          </a:p>
        </p:txBody>
      </p:sp>
      <p:sp>
        <p:nvSpPr>
          <p:cNvPr name="TextBox 8" id="8"/>
          <p:cNvSpPr txBox="true"/>
          <p:nvPr/>
        </p:nvSpPr>
        <p:spPr>
          <a:xfrm rot="0">
            <a:off x="1028700" y="1069668"/>
            <a:ext cx="4693231" cy="405765"/>
          </a:xfrm>
          <a:prstGeom prst="rect">
            <a:avLst/>
          </a:prstGeom>
        </p:spPr>
        <p:txBody>
          <a:bodyPr anchor="t" rtlCol="false" tIns="0" lIns="0" bIns="0" rIns="0">
            <a:spAutoFit/>
          </a:bodyPr>
          <a:lstStyle/>
          <a:p>
            <a:pPr algn="l">
              <a:lnSpc>
                <a:spcPts val="3359"/>
              </a:lnSpc>
            </a:pPr>
            <a:r>
              <a:rPr lang="en-US" sz="2400">
                <a:solidFill>
                  <a:srgbClr val="333333"/>
                </a:solidFill>
                <a:latin typeface="Poppins Light"/>
              </a:rPr>
              <a:t>University of Texas at Arlington</a:t>
            </a:r>
          </a:p>
        </p:txBody>
      </p:sp>
      <p:sp>
        <p:nvSpPr>
          <p:cNvPr name="AutoShape 9" id="9"/>
          <p:cNvSpPr/>
          <p:nvPr/>
        </p:nvSpPr>
        <p:spPr>
          <a:xfrm rot="-5400000">
            <a:off x="4989927" y="1071454"/>
            <a:ext cx="2161958" cy="0"/>
          </a:xfrm>
          <a:prstGeom prst="line">
            <a:avLst/>
          </a:prstGeom>
          <a:ln cap="rnd" w="19050">
            <a:solidFill>
              <a:srgbClr val="00C49A"/>
            </a:solidFill>
            <a:prstDash val="solid"/>
            <a:headEnd type="none" len="sm" w="sm"/>
            <a:tailEnd type="none" len="sm" w="sm"/>
          </a:ln>
        </p:spPr>
      </p:sp>
      <p:sp>
        <p:nvSpPr>
          <p:cNvPr name="AutoShape 10" id="10"/>
          <p:cNvSpPr/>
          <p:nvPr/>
        </p:nvSpPr>
        <p:spPr>
          <a:xfrm rot="-5400000">
            <a:off x="12811075" y="1071454"/>
            <a:ext cx="2161958" cy="0"/>
          </a:xfrm>
          <a:prstGeom prst="line">
            <a:avLst/>
          </a:prstGeom>
          <a:ln cap="rnd" w="19050">
            <a:solidFill>
              <a:srgbClr val="00C49A"/>
            </a:solidFill>
            <a:prstDash val="solid"/>
            <a:headEnd type="none" len="sm" w="sm"/>
            <a:tailEnd type="none" len="sm" w="sm"/>
          </a:ln>
        </p:spPr>
      </p:sp>
      <p:sp>
        <p:nvSpPr>
          <p:cNvPr name="TextBox 11" id="11"/>
          <p:cNvSpPr txBox="true"/>
          <p:nvPr/>
        </p:nvSpPr>
        <p:spPr>
          <a:xfrm rot="0">
            <a:off x="14355767" y="402916"/>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Medium"/>
              </a:rPr>
              <a:t>STUDENT</a:t>
            </a:r>
          </a:p>
        </p:txBody>
      </p:sp>
      <p:sp>
        <p:nvSpPr>
          <p:cNvPr name="TextBox 12" id="12"/>
          <p:cNvSpPr txBox="true"/>
          <p:nvPr/>
        </p:nvSpPr>
        <p:spPr>
          <a:xfrm rot="0">
            <a:off x="14355767" y="1069668"/>
            <a:ext cx="2903533" cy="405765"/>
          </a:xfrm>
          <a:prstGeom prst="rect">
            <a:avLst/>
          </a:prstGeom>
        </p:spPr>
        <p:txBody>
          <a:bodyPr anchor="t" rtlCol="false" tIns="0" lIns="0" bIns="0" rIns="0">
            <a:spAutoFit/>
          </a:bodyPr>
          <a:lstStyle/>
          <a:p>
            <a:pPr algn="r">
              <a:lnSpc>
                <a:spcPts val="3359"/>
              </a:lnSpc>
            </a:pPr>
            <a:r>
              <a:rPr lang="en-US" sz="2400">
                <a:solidFill>
                  <a:srgbClr val="333333"/>
                </a:solidFill>
                <a:latin typeface="Poppins Light"/>
              </a:rPr>
              <a:t>Zehra Erden</a:t>
            </a:r>
          </a:p>
        </p:txBody>
      </p:sp>
      <p:sp>
        <p:nvSpPr>
          <p:cNvPr name="AutoShape 13" id="13"/>
          <p:cNvSpPr/>
          <p:nvPr/>
        </p:nvSpPr>
        <p:spPr>
          <a:xfrm rot="0">
            <a:off x="716182" y="2176246"/>
            <a:ext cx="16855636" cy="0"/>
          </a:xfrm>
          <a:prstGeom prst="line">
            <a:avLst/>
          </a:prstGeom>
          <a:ln cap="rnd" w="19050">
            <a:solidFill>
              <a:srgbClr val="00C49A"/>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0571795" y="3987777"/>
            <a:ext cx="6687505" cy="3745003"/>
          </a:xfrm>
          <a:custGeom>
            <a:avLst/>
            <a:gdLst/>
            <a:ahLst/>
            <a:cxnLst/>
            <a:rect r="r" b="b" t="t" l="l"/>
            <a:pathLst>
              <a:path h="3745003" w="6687505">
                <a:moveTo>
                  <a:pt x="0" y="0"/>
                </a:moveTo>
                <a:lnTo>
                  <a:pt x="6687505" y="0"/>
                </a:lnTo>
                <a:lnTo>
                  <a:pt x="6687505" y="3745003"/>
                </a:lnTo>
                <a:lnTo>
                  <a:pt x="0" y="3745003"/>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10</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Sentiment Analysis</a:t>
            </a:r>
          </a:p>
        </p:txBody>
      </p:sp>
      <p:sp>
        <p:nvSpPr>
          <p:cNvPr name="TextBox 7" id="7"/>
          <p:cNvSpPr txBox="true"/>
          <p:nvPr/>
        </p:nvSpPr>
        <p:spPr>
          <a:xfrm rot="0">
            <a:off x="1393076" y="1854311"/>
            <a:ext cx="8050779"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What is VADER?</a:t>
            </a:r>
          </a:p>
        </p:txBody>
      </p:sp>
      <p:sp>
        <p:nvSpPr>
          <p:cNvPr name="TextBox 8" id="8"/>
          <p:cNvSpPr txBox="true"/>
          <p:nvPr/>
        </p:nvSpPr>
        <p:spPr>
          <a:xfrm rot="0">
            <a:off x="1393076" y="3086599"/>
            <a:ext cx="8662235" cy="5242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&gt;  VADER (Valence Aware Dictionary and sEntiment Reasoner) </a:t>
            </a:r>
          </a:p>
          <a:p>
            <a:pPr algn="l">
              <a:lnSpc>
                <a:spcPts val="6000"/>
              </a:lnSpc>
            </a:pPr>
            <a:r>
              <a:rPr lang="en-US" sz="2400">
                <a:solidFill>
                  <a:srgbClr val="333333"/>
                </a:solidFill>
                <a:latin typeface="Poppins Light"/>
              </a:rPr>
              <a:t>&gt;  A lexicon and rule-based sentiment analysis tool</a:t>
            </a:r>
          </a:p>
          <a:p>
            <a:pPr algn="l">
              <a:lnSpc>
                <a:spcPts val="6000"/>
              </a:lnSpc>
            </a:pPr>
            <a:r>
              <a:rPr lang="en-US" sz="2400">
                <a:solidFill>
                  <a:srgbClr val="333333"/>
                </a:solidFill>
                <a:latin typeface="Poppins Light"/>
              </a:rPr>
              <a:t>&gt;  Assigns a sentiment score to a piece of text based on the words it contains, taking into account both the polarity (positive, negative, or neutral) and the intensity of the sentiment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7165272" y="3765179"/>
            <a:ext cx="3957456" cy="1573089"/>
          </a:xfrm>
          <a:custGeom>
            <a:avLst/>
            <a:gdLst/>
            <a:ahLst/>
            <a:cxnLst/>
            <a:rect r="r" b="b" t="t" l="l"/>
            <a:pathLst>
              <a:path h="1573089" w="3957456">
                <a:moveTo>
                  <a:pt x="0" y="0"/>
                </a:moveTo>
                <a:lnTo>
                  <a:pt x="3957456" y="0"/>
                </a:lnTo>
                <a:lnTo>
                  <a:pt x="3957456" y="1573089"/>
                </a:lnTo>
                <a:lnTo>
                  <a:pt x="0" y="15730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11</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Sentiment Analysis</a:t>
            </a:r>
          </a:p>
        </p:txBody>
      </p:sp>
      <p:sp>
        <p:nvSpPr>
          <p:cNvPr name="TextBox 7" id="7"/>
          <p:cNvSpPr txBox="true"/>
          <p:nvPr/>
        </p:nvSpPr>
        <p:spPr>
          <a:xfrm rot="0">
            <a:off x="1393076" y="1854311"/>
            <a:ext cx="8050779"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Advantages and Disadtavgesof VADER</a:t>
            </a:r>
          </a:p>
        </p:txBody>
      </p:sp>
      <p:sp>
        <p:nvSpPr>
          <p:cNvPr name="TextBox 8" id="8"/>
          <p:cNvSpPr txBox="true"/>
          <p:nvPr/>
        </p:nvSpPr>
        <p:spPr>
          <a:xfrm rot="0">
            <a:off x="3093316" y="5624018"/>
            <a:ext cx="5900757" cy="2956560"/>
          </a:xfrm>
          <a:prstGeom prst="rect">
            <a:avLst/>
          </a:prstGeom>
        </p:spPr>
        <p:txBody>
          <a:bodyPr anchor="t" rtlCol="false" tIns="0" lIns="0" bIns="0" rIns="0">
            <a:spAutoFit/>
          </a:bodyPr>
          <a:lstStyle/>
          <a:p>
            <a:pPr algn="r">
              <a:lnSpc>
                <a:spcPts val="6000"/>
              </a:lnSpc>
            </a:pPr>
            <a:r>
              <a:rPr lang="en-US" sz="2400">
                <a:solidFill>
                  <a:srgbClr val="333333"/>
                </a:solidFill>
                <a:latin typeface="Poppins Light"/>
              </a:rPr>
              <a:t>Open Source</a:t>
            </a:r>
          </a:p>
          <a:p>
            <a:pPr algn="r">
              <a:lnSpc>
                <a:spcPts val="6000"/>
              </a:lnSpc>
            </a:pPr>
            <a:r>
              <a:rPr lang="en-US" sz="2400">
                <a:solidFill>
                  <a:srgbClr val="333333"/>
                </a:solidFill>
                <a:latin typeface="Poppins Light"/>
              </a:rPr>
              <a:t>Fast Processing</a:t>
            </a:r>
          </a:p>
          <a:p>
            <a:pPr algn="r">
              <a:lnSpc>
                <a:spcPts val="6000"/>
              </a:lnSpc>
            </a:pPr>
            <a:r>
              <a:rPr lang="en-US" sz="2400">
                <a:solidFill>
                  <a:srgbClr val="333333"/>
                </a:solidFill>
                <a:latin typeface="Poppins Light"/>
              </a:rPr>
              <a:t>Domain Adaptability</a:t>
            </a:r>
          </a:p>
          <a:p>
            <a:pPr algn="r">
              <a:lnSpc>
                <a:spcPts val="6000"/>
              </a:lnSpc>
            </a:pPr>
            <a:r>
              <a:rPr lang="en-US" sz="2400">
                <a:solidFill>
                  <a:srgbClr val="333333"/>
                </a:solidFill>
                <a:latin typeface="Poppins Light"/>
              </a:rPr>
              <a:t>Handles Negations and Intensifiers</a:t>
            </a:r>
          </a:p>
        </p:txBody>
      </p:sp>
      <p:sp>
        <p:nvSpPr>
          <p:cNvPr name="TextBox 9" id="9"/>
          <p:cNvSpPr txBox="true"/>
          <p:nvPr/>
        </p:nvSpPr>
        <p:spPr>
          <a:xfrm rot="0">
            <a:off x="9293928" y="5624018"/>
            <a:ext cx="5900757" cy="2956560"/>
          </a:xfrm>
          <a:prstGeom prst="rect">
            <a:avLst/>
          </a:prstGeom>
        </p:spPr>
        <p:txBody>
          <a:bodyPr anchor="t" rtlCol="false" tIns="0" lIns="0" bIns="0" rIns="0">
            <a:spAutoFit/>
          </a:bodyPr>
          <a:lstStyle/>
          <a:p>
            <a:pPr algn="just">
              <a:lnSpc>
                <a:spcPts val="6000"/>
              </a:lnSpc>
            </a:pPr>
            <a:r>
              <a:rPr lang="en-US" sz="2400">
                <a:solidFill>
                  <a:srgbClr val="333333"/>
                </a:solidFill>
                <a:latin typeface="Poppins Light"/>
              </a:rPr>
              <a:t>Binary Classification</a:t>
            </a:r>
          </a:p>
          <a:p>
            <a:pPr algn="just">
              <a:lnSpc>
                <a:spcPts val="6000"/>
              </a:lnSpc>
            </a:pPr>
            <a:r>
              <a:rPr lang="en-US" sz="2400">
                <a:solidFill>
                  <a:srgbClr val="333333"/>
                </a:solidFill>
                <a:latin typeface="Poppins Light"/>
              </a:rPr>
              <a:t>Dependency on Lexicon</a:t>
            </a:r>
          </a:p>
          <a:p>
            <a:pPr algn="just">
              <a:lnSpc>
                <a:spcPts val="6000"/>
              </a:lnSpc>
            </a:pPr>
            <a:r>
              <a:rPr lang="en-US" sz="2400">
                <a:solidFill>
                  <a:srgbClr val="333333"/>
                </a:solidFill>
                <a:latin typeface="Poppins Light"/>
              </a:rPr>
              <a:t>Limited Context Understanding</a:t>
            </a:r>
          </a:p>
          <a:p>
            <a:pPr algn="just">
              <a:lnSpc>
                <a:spcPts val="6000"/>
              </a:lnSpc>
            </a:pPr>
            <a:r>
              <a:rPr lang="en-US" sz="2400">
                <a:solidFill>
                  <a:srgbClr val="333333"/>
                </a:solidFill>
                <a:latin typeface="Poppins Light"/>
              </a:rPr>
              <a:t>Difficulty with Sarcasm and Irony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1098284" y="2435336"/>
            <a:ext cx="5621787" cy="6226281"/>
          </a:xfrm>
          <a:custGeom>
            <a:avLst/>
            <a:gdLst/>
            <a:ahLst/>
            <a:cxnLst/>
            <a:rect r="r" b="b" t="t" l="l"/>
            <a:pathLst>
              <a:path h="6226281" w="5621787">
                <a:moveTo>
                  <a:pt x="0" y="0"/>
                </a:moveTo>
                <a:lnTo>
                  <a:pt x="5621787" y="0"/>
                </a:lnTo>
                <a:lnTo>
                  <a:pt x="5621787" y="6226280"/>
                </a:lnTo>
                <a:lnTo>
                  <a:pt x="0" y="6226280"/>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12</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Sentiment Analysis</a:t>
            </a:r>
          </a:p>
        </p:txBody>
      </p:sp>
      <p:sp>
        <p:nvSpPr>
          <p:cNvPr name="TextBox 7" id="7"/>
          <p:cNvSpPr txBox="true"/>
          <p:nvPr/>
        </p:nvSpPr>
        <p:spPr>
          <a:xfrm rot="0">
            <a:off x="1393076" y="1854311"/>
            <a:ext cx="8050779"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Tasks Done</a:t>
            </a:r>
          </a:p>
        </p:txBody>
      </p:sp>
      <p:sp>
        <p:nvSpPr>
          <p:cNvPr name="TextBox 8" id="8"/>
          <p:cNvSpPr txBox="true"/>
          <p:nvPr/>
        </p:nvSpPr>
        <p:spPr>
          <a:xfrm rot="0">
            <a:off x="1393076" y="3536796"/>
            <a:ext cx="8879674" cy="4480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Using the VADER SentimentIntensityAnalyzer, sentiment scores are calculated and assigned to each response/text.</a:t>
            </a:r>
          </a:p>
          <a:p>
            <a:pPr algn="l">
              <a:lnSpc>
                <a:spcPts val="6000"/>
              </a:lnSpc>
            </a:pPr>
          </a:p>
          <a:p>
            <a:pPr algn="l">
              <a:lnSpc>
                <a:spcPts val="6000"/>
              </a:lnSpc>
            </a:pPr>
            <a:r>
              <a:rPr lang="en-US" sz="2400">
                <a:solidFill>
                  <a:srgbClr val="333333"/>
                </a:solidFill>
                <a:latin typeface="Poppins Light"/>
              </a:rPr>
              <a:t>We calculated the mean sentiment scores for each sentiment category.</a:t>
            </a:r>
          </a:p>
          <a:p>
            <a:pPr algn="l">
              <a:lnSpc>
                <a:spcPts val="60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393076" y="2765717"/>
            <a:ext cx="8631596" cy="6721183"/>
          </a:xfrm>
          <a:custGeom>
            <a:avLst/>
            <a:gdLst/>
            <a:ahLst/>
            <a:cxnLst/>
            <a:rect r="r" b="b" t="t" l="l"/>
            <a:pathLst>
              <a:path h="6721183" w="8631596">
                <a:moveTo>
                  <a:pt x="0" y="0"/>
                </a:moveTo>
                <a:lnTo>
                  <a:pt x="8631597" y="0"/>
                </a:lnTo>
                <a:lnTo>
                  <a:pt x="8631597" y="6721183"/>
                </a:lnTo>
                <a:lnTo>
                  <a:pt x="0" y="6721183"/>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13</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Sentiment Analysis</a:t>
            </a:r>
          </a:p>
        </p:txBody>
      </p:sp>
      <p:sp>
        <p:nvSpPr>
          <p:cNvPr name="TextBox 7" id="7"/>
          <p:cNvSpPr txBox="true"/>
          <p:nvPr/>
        </p:nvSpPr>
        <p:spPr>
          <a:xfrm rot="0">
            <a:off x="1393076" y="1854311"/>
            <a:ext cx="10725282"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Overall Mean Sentiment Distribution of Responses</a:t>
            </a:r>
          </a:p>
        </p:txBody>
      </p:sp>
      <p:sp>
        <p:nvSpPr>
          <p:cNvPr name="TextBox 8" id="8"/>
          <p:cNvSpPr txBox="true"/>
          <p:nvPr/>
        </p:nvSpPr>
        <p:spPr>
          <a:xfrm rot="0">
            <a:off x="10425512" y="3352629"/>
            <a:ext cx="6492635" cy="5242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Lexicon-based sentiment analysis using VADER yielded similar results to our overall manually coded sentiments.</a:t>
            </a:r>
          </a:p>
          <a:p>
            <a:pPr algn="l">
              <a:lnSpc>
                <a:spcPts val="6000"/>
              </a:lnSpc>
            </a:pPr>
          </a:p>
          <a:p>
            <a:pPr algn="l">
              <a:lnSpc>
                <a:spcPts val="6000"/>
              </a:lnSpc>
            </a:pPr>
            <a:r>
              <a:rPr lang="en-US" sz="2400">
                <a:solidFill>
                  <a:srgbClr val="333333"/>
                </a:solidFill>
                <a:latin typeface="Poppins Light"/>
              </a:rPr>
              <a:t>Most of the responses are neutral, with positive responses outnumbering negative ones.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5687184" y="5927834"/>
            <a:ext cx="6913632" cy="3787666"/>
          </a:xfrm>
          <a:custGeom>
            <a:avLst/>
            <a:gdLst/>
            <a:ahLst/>
            <a:cxnLst/>
            <a:rect r="r" b="b" t="t" l="l"/>
            <a:pathLst>
              <a:path h="3787666" w="6913632">
                <a:moveTo>
                  <a:pt x="0" y="0"/>
                </a:moveTo>
                <a:lnTo>
                  <a:pt x="6913632" y="0"/>
                </a:lnTo>
                <a:lnTo>
                  <a:pt x="6913632" y="3787666"/>
                </a:lnTo>
                <a:lnTo>
                  <a:pt x="0" y="3787666"/>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14</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Machine Learning Approach</a:t>
            </a:r>
          </a:p>
        </p:txBody>
      </p:sp>
      <p:sp>
        <p:nvSpPr>
          <p:cNvPr name="TextBox 7" id="7"/>
          <p:cNvSpPr txBox="true"/>
          <p:nvPr/>
        </p:nvSpPr>
        <p:spPr>
          <a:xfrm rot="0">
            <a:off x="1393076" y="1854311"/>
            <a:ext cx="10725282"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Why Naive Bayes Classifier?</a:t>
            </a:r>
          </a:p>
        </p:txBody>
      </p:sp>
      <p:sp>
        <p:nvSpPr>
          <p:cNvPr name="TextBox 8" id="8"/>
          <p:cNvSpPr txBox="true"/>
          <p:nvPr/>
        </p:nvSpPr>
        <p:spPr>
          <a:xfrm rot="0">
            <a:off x="1393076" y="3086599"/>
            <a:ext cx="15866224" cy="2956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&gt;  Naive Bayes classifiers perform well with text data, which is often sparse and high-dimensional.</a:t>
            </a:r>
          </a:p>
          <a:p>
            <a:pPr algn="l">
              <a:lnSpc>
                <a:spcPts val="6000"/>
              </a:lnSpc>
            </a:pPr>
            <a:r>
              <a:rPr lang="en-US" sz="2400">
                <a:solidFill>
                  <a:srgbClr val="333333"/>
                </a:solidFill>
                <a:latin typeface="Poppins Light"/>
              </a:rPr>
              <a:t>&gt;  It performs reasonably well even with small training datasets.</a:t>
            </a:r>
          </a:p>
          <a:p>
            <a:pPr algn="l">
              <a:lnSpc>
                <a:spcPts val="6000"/>
              </a:lnSpc>
            </a:pPr>
            <a:r>
              <a:rPr lang="en-US" sz="2400">
                <a:solidFill>
                  <a:srgbClr val="333333"/>
                </a:solidFill>
                <a:latin typeface="Poppins Light"/>
              </a:rPr>
              <a:t>&gt;  The probabilistic nature of Naive Bayes classifiers allows for easy interpretation of results.</a:t>
            </a:r>
          </a:p>
          <a:p>
            <a:pPr algn="l">
              <a:lnSpc>
                <a:spcPts val="600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9144000" y="3822131"/>
            <a:ext cx="7591959" cy="5664769"/>
          </a:xfrm>
          <a:custGeom>
            <a:avLst/>
            <a:gdLst/>
            <a:ahLst/>
            <a:cxnLst/>
            <a:rect r="r" b="b" t="t" l="l"/>
            <a:pathLst>
              <a:path h="5664769" w="7591959">
                <a:moveTo>
                  <a:pt x="0" y="0"/>
                </a:moveTo>
                <a:lnTo>
                  <a:pt x="7591959" y="0"/>
                </a:lnTo>
                <a:lnTo>
                  <a:pt x="7591959" y="5664769"/>
                </a:lnTo>
                <a:lnTo>
                  <a:pt x="0" y="5664769"/>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15</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Machine Learning Approach</a:t>
            </a:r>
          </a:p>
        </p:txBody>
      </p:sp>
      <p:sp>
        <p:nvSpPr>
          <p:cNvPr name="TextBox 7" id="7"/>
          <p:cNvSpPr txBox="true"/>
          <p:nvPr/>
        </p:nvSpPr>
        <p:spPr>
          <a:xfrm rot="0">
            <a:off x="1393076" y="1854311"/>
            <a:ext cx="10725282"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Vectorization</a:t>
            </a:r>
          </a:p>
        </p:txBody>
      </p:sp>
      <p:sp>
        <p:nvSpPr>
          <p:cNvPr name="TextBox 8" id="8"/>
          <p:cNvSpPr txBox="true"/>
          <p:nvPr/>
        </p:nvSpPr>
        <p:spPr>
          <a:xfrm rot="0">
            <a:off x="1393076" y="2721086"/>
            <a:ext cx="15866224" cy="670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&gt;  Vectorization transforms textual data into numerical vectors that algorithms can process.</a:t>
            </a:r>
          </a:p>
        </p:txBody>
      </p:sp>
      <p:sp>
        <p:nvSpPr>
          <p:cNvPr name="TextBox 9" id="9"/>
          <p:cNvSpPr txBox="true"/>
          <p:nvPr/>
        </p:nvSpPr>
        <p:spPr>
          <a:xfrm rot="0">
            <a:off x="1393076" y="4313877"/>
            <a:ext cx="10725282"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Bag of Words (BoW)</a:t>
            </a:r>
          </a:p>
        </p:txBody>
      </p:sp>
      <p:sp>
        <p:nvSpPr>
          <p:cNvPr name="TextBox 10" id="10"/>
          <p:cNvSpPr txBox="true"/>
          <p:nvPr/>
        </p:nvSpPr>
        <p:spPr>
          <a:xfrm rot="0">
            <a:off x="1393076" y="5445921"/>
            <a:ext cx="7233885" cy="3718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&gt;BoW represents text data by counting the frequency of each word in a document. Each document is then represented as a vector, where each element corresponds to the count of a particular word in the document.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9144000" y="3025886"/>
            <a:ext cx="6827722" cy="5744192"/>
          </a:xfrm>
          <a:custGeom>
            <a:avLst/>
            <a:gdLst/>
            <a:ahLst/>
            <a:cxnLst/>
            <a:rect r="r" b="b" t="t" l="l"/>
            <a:pathLst>
              <a:path h="5744192" w="6827722">
                <a:moveTo>
                  <a:pt x="0" y="0"/>
                </a:moveTo>
                <a:lnTo>
                  <a:pt x="6827722" y="0"/>
                </a:lnTo>
                <a:lnTo>
                  <a:pt x="6827722" y="5744192"/>
                </a:lnTo>
                <a:lnTo>
                  <a:pt x="0" y="5744192"/>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16</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Machine Learning Approach</a:t>
            </a:r>
          </a:p>
        </p:txBody>
      </p:sp>
      <p:sp>
        <p:nvSpPr>
          <p:cNvPr name="TextBox 7" id="7"/>
          <p:cNvSpPr txBox="true"/>
          <p:nvPr/>
        </p:nvSpPr>
        <p:spPr>
          <a:xfrm rot="0">
            <a:off x="1393076" y="1854311"/>
            <a:ext cx="10725282"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Model Evaluation</a:t>
            </a:r>
          </a:p>
        </p:txBody>
      </p:sp>
      <p:sp>
        <p:nvSpPr>
          <p:cNvPr name="TextBox 8" id="8"/>
          <p:cNvSpPr txBox="true"/>
          <p:nvPr/>
        </p:nvSpPr>
        <p:spPr>
          <a:xfrm rot="0">
            <a:off x="1393076" y="4648302"/>
            <a:ext cx="6581568" cy="2194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&gt;  The model is trained on manually coded sentiment scores and text data.</a:t>
            </a:r>
          </a:p>
          <a:p>
            <a:pPr algn="l">
              <a:lnSpc>
                <a:spcPts val="6000"/>
              </a:lnSpc>
            </a:pPr>
            <a:r>
              <a:rPr lang="en-US" sz="2400">
                <a:solidFill>
                  <a:srgbClr val="333333"/>
                </a:solidFill>
                <a:latin typeface="Poppins Light"/>
              </a:rPr>
              <a:t>&gt;  Accuracy: 0.80</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5505487" y="2916953"/>
            <a:ext cx="7277025" cy="3207969"/>
          </a:xfrm>
          <a:custGeom>
            <a:avLst/>
            <a:gdLst/>
            <a:ahLst/>
            <a:cxnLst/>
            <a:rect r="r" b="b" t="t" l="l"/>
            <a:pathLst>
              <a:path h="3207969" w="7277025">
                <a:moveTo>
                  <a:pt x="0" y="0"/>
                </a:moveTo>
                <a:lnTo>
                  <a:pt x="7277026" y="0"/>
                </a:lnTo>
                <a:lnTo>
                  <a:pt x="7277026" y="3207969"/>
                </a:lnTo>
                <a:lnTo>
                  <a:pt x="0" y="3207969"/>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17</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Machine Learning Approach</a:t>
            </a:r>
          </a:p>
        </p:txBody>
      </p:sp>
      <p:sp>
        <p:nvSpPr>
          <p:cNvPr name="TextBox 7" id="7"/>
          <p:cNvSpPr txBox="true"/>
          <p:nvPr/>
        </p:nvSpPr>
        <p:spPr>
          <a:xfrm rot="0">
            <a:off x="1393076" y="1854311"/>
            <a:ext cx="10725282"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Model Evaluation</a:t>
            </a:r>
          </a:p>
        </p:txBody>
      </p:sp>
      <p:sp>
        <p:nvSpPr>
          <p:cNvPr name="TextBox 8" id="8"/>
          <p:cNvSpPr txBox="true"/>
          <p:nvPr/>
        </p:nvSpPr>
        <p:spPr>
          <a:xfrm rot="0">
            <a:off x="1776230" y="6301740"/>
            <a:ext cx="14735540" cy="2956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&gt;  Apparently the model did not perform well despite the good accuracy score.</a:t>
            </a:r>
          </a:p>
          <a:p>
            <a:pPr algn="l">
              <a:lnSpc>
                <a:spcPts val="6000"/>
              </a:lnSpc>
            </a:pPr>
            <a:r>
              <a:rPr lang="en-US" sz="2400">
                <a:solidFill>
                  <a:srgbClr val="333333"/>
                </a:solidFill>
                <a:latin typeface="Poppins Light"/>
              </a:rPr>
              <a:t>&gt;  All metric scores are very high for ‘Neutral’.</a:t>
            </a:r>
          </a:p>
          <a:p>
            <a:pPr algn="l">
              <a:lnSpc>
                <a:spcPts val="6000"/>
              </a:lnSpc>
            </a:pPr>
            <a:r>
              <a:rPr lang="en-US" sz="2400">
                <a:solidFill>
                  <a:srgbClr val="333333"/>
                </a:solidFill>
                <a:latin typeface="Poppins Light"/>
              </a:rPr>
              <a:t>&gt;  Looking at the confusion matrix too, if the model predicted all values only ‘Neutral’ it would get 80% accuracy.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2254957" y="5143500"/>
            <a:ext cx="13011779" cy="3913078"/>
          </a:xfrm>
          <a:custGeom>
            <a:avLst/>
            <a:gdLst/>
            <a:ahLst/>
            <a:cxnLst/>
            <a:rect r="r" b="b" t="t" l="l"/>
            <a:pathLst>
              <a:path h="3913078" w="13011779">
                <a:moveTo>
                  <a:pt x="0" y="0"/>
                </a:moveTo>
                <a:lnTo>
                  <a:pt x="13011778" y="0"/>
                </a:lnTo>
                <a:lnTo>
                  <a:pt x="13011778" y="3913078"/>
                </a:lnTo>
                <a:lnTo>
                  <a:pt x="0" y="3913078"/>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18</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Topic Modeling</a:t>
            </a:r>
          </a:p>
        </p:txBody>
      </p:sp>
      <p:sp>
        <p:nvSpPr>
          <p:cNvPr name="TextBox 7" id="7"/>
          <p:cNvSpPr txBox="true"/>
          <p:nvPr/>
        </p:nvSpPr>
        <p:spPr>
          <a:xfrm rot="0">
            <a:off x="1393076" y="1854311"/>
            <a:ext cx="10725282"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Latent Dirichlet Allocation (LDA)</a:t>
            </a:r>
          </a:p>
        </p:txBody>
      </p:sp>
      <p:sp>
        <p:nvSpPr>
          <p:cNvPr name="TextBox 8" id="8"/>
          <p:cNvSpPr txBox="true"/>
          <p:nvPr/>
        </p:nvSpPr>
        <p:spPr>
          <a:xfrm rot="0">
            <a:off x="1393076" y="2711561"/>
            <a:ext cx="14735540" cy="1432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&gt; Latent Dirichlet Allocation (LDA) is a probabilistic topic modeling technique used for discovering latent topics within a collection of documents.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19</a:t>
            </a:r>
          </a:p>
        </p:txBody>
      </p:sp>
      <p:sp>
        <p:nvSpPr>
          <p:cNvPr name="TextBox 5" id="5"/>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Topic Modeling</a:t>
            </a:r>
          </a:p>
        </p:txBody>
      </p:sp>
      <p:sp>
        <p:nvSpPr>
          <p:cNvPr name="TextBox 6" id="6"/>
          <p:cNvSpPr txBox="true"/>
          <p:nvPr/>
        </p:nvSpPr>
        <p:spPr>
          <a:xfrm rot="0">
            <a:off x="1393076" y="1854311"/>
            <a:ext cx="12498504"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Why Latent Dirichlet Allocation (LDA) ?</a:t>
            </a:r>
          </a:p>
        </p:txBody>
      </p:sp>
      <p:sp>
        <p:nvSpPr>
          <p:cNvPr name="TextBox 7" id="7"/>
          <p:cNvSpPr txBox="true"/>
          <p:nvPr/>
        </p:nvSpPr>
        <p:spPr>
          <a:xfrm rot="0">
            <a:off x="1393076" y="2923289"/>
            <a:ext cx="14735540" cy="3718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&gt; Assumes that each document in a corpus is a mixture of various topics</a:t>
            </a:r>
          </a:p>
          <a:p>
            <a:pPr algn="l">
              <a:lnSpc>
                <a:spcPts val="6000"/>
              </a:lnSpc>
            </a:pPr>
            <a:r>
              <a:rPr lang="en-US" sz="2400">
                <a:solidFill>
                  <a:srgbClr val="333333"/>
                </a:solidFill>
                <a:latin typeface="Poppins Light"/>
              </a:rPr>
              <a:t>&gt;  It does not require labeled data for training</a:t>
            </a:r>
          </a:p>
          <a:p>
            <a:pPr algn="l">
              <a:lnSpc>
                <a:spcPts val="6000"/>
              </a:lnSpc>
            </a:pPr>
            <a:r>
              <a:rPr lang="en-US" sz="2400">
                <a:solidFill>
                  <a:srgbClr val="333333"/>
                </a:solidFill>
                <a:latin typeface="Poppins Light"/>
              </a:rPr>
              <a:t>&gt;  Reduces the dimensionality of the text data by representing documents as distributions over topics and words</a:t>
            </a:r>
          </a:p>
          <a:p>
            <a:pPr algn="l">
              <a:lnSpc>
                <a:spcPts val="600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253719" y="1482091"/>
            <a:ext cx="8481782"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Light"/>
              </a:rPr>
              <a:t>Dataset Introduction</a:t>
            </a:r>
          </a:p>
        </p:txBody>
      </p:sp>
      <p:sp>
        <p:nvSpPr>
          <p:cNvPr name="TextBox 3" id="3"/>
          <p:cNvSpPr txBox="true"/>
          <p:nvPr/>
        </p:nvSpPr>
        <p:spPr>
          <a:xfrm rot="0">
            <a:off x="4961367" y="1482091"/>
            <a:ext cx="682307"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I</a:t>
            </a:r>
          </a:p>
        </p:txBody>
      </p:sp>
      <p:sp>
        <p:nvSpPr>
          <p:cNvPr name="TextBox 4" id="4"/>
          <p:cNvSpPr txBox="true"/>
          <p:nvPr/>
        </p:nvSpPr>
        <p:spPr>
          <a:xfrm rot="0">
            <a:off x="16245752" y="1482091"/>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3</a:t>
            </a:r>
          </a:p>
        </p:txBody>
      </p:sp>
      <p:grpSp>
        <p:nvGrpSpPr>
          <p:cNvPr name="Group 5" id="5"/>
          <p:cNvGrpSpPr/>
          <p:nvPr/>
        </p:nvGrpSpPr>
        <p:grpSpPr>
          <a:xfrm rot="0">
            <a:off x="4961367" y="2596516"/>
            <a:ext cx="11966692" cy="457200"/>
            <a:chOff x="0" y="0"/>
            <a:chExt cx="15955589" cy="609600"/>
          </a:xfrm>
        </p:grpSpPr>
        <p:sp>
          <p:nvSpPr>
            <p:cNvPr name="TextBox 6" id="6"/>
            <p:cNvSpPr txBox="true"/>
            <p:nvPr/>
          </p:nvSpPr>
          <p:spPr>
            <a:xfrm rot="0">
              <a:off x="1723137" y="-123825"/>
              <a:ext cx="113090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Light"/>
                </a:rPr>
                <a:t>Data Understanding</a:t>
              </a:r>
            </a:p>
          </p:txBody>
        </p:sp>
        <p:sp>
          <p:nvSpPr>
            <p:cNvPr name="TextBox 7" id="7"/>
            <p:cNvSpPr txBox="true"/>
            <p:nvPr/>
          </p:nvSpPr>
          <p:spPr>
            <a:xfrm rot="0">
              <a:off x="0" y="-123825"/>
              <a:ext cx="9097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II</a:t>
              </a:r>
            </a:p>
          </p:txBody>
        </p:sp>
        <p:sp>
          <p:nvSpPr>
            <p:cNvPr name="TextBox 8" id="8"/>
            <p:cNvSpPr txBox="true"/>
            <p:nvPr/>
          </p:nvSpPr>
          <p:spPr>
            <a:xfrm rot="0">
              <a:off x="15045847" y="-123825"/>
              <a:ext cx="909742" cy="7334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4</a:t>
              </a:r>
            </a:p>
          </p:txBody>
        </p:sp>
      </p:grpSp>
      <p:grpSp>
        <p:nvGrpSpPr>
          <p:cNvPr name="Group 9" id="9"/>
          <p:cNvGrpSpPr/>
          <p:nvPr/>
        </p:nvGrpSpPr>
        <p:grpSpPr>
          <a:xfrm rot="0">
            <a:off x="4961367" y="4577716"/>
            <a:ext cx="11966692" cy="457200"/>
            <a:chOff x="0" y="0"/>
            <a:chExt cx="15955589" cy="609600"/>
          </a:xfrm>
        </p:grpSpPr>
        <p:sp>
          <p:nvSpPr>
            <p:cNvPr name="TextBox 10" id="10"/>
            <p:cNvSpPr txBox="true"/>
            <p:nvPr/>
          </p:nvSpPr>
          <p:spPr>
            <a:xfrm rot="0">
              <a:off x="1723137" y="-123825"/>
              <a:ext cx="113090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Light"/>
                </a:rPr>
                <a:t>Word Frequency Analysis</a:t>
              </a:r>
            </a:p>
          </p:txBody>
        </p:sp>
        <p:sp>
          <p:nvSpPr>
            <p:cNvPr name="TextBox 11" id="11"/>
            <p:cNvSpPr txBox="true"/>
            <p:nvPr/>
          </p:nvSpPr>
          <p:spPr>
            <a:xfrm rot="0">
              <a:off x="0" y="-123825"/>
              <a:ext cx="9097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IV</a:t>
              </a:r>
            </a:p>
          </p:txBody>
        </p:sp>
        <p:sp>
          <p:nvSpPr>
            <p:cNvPr name="TextBox 12" id="12"/>
            <p:cNvSpPr txBox="true"/>
            <p:nvPr/>
          </p:nvSpPr>
          <p:spPr>
            <a:xfrm rot="0">
              <a:off x="15045847" y="-123825"/>
              <a:ext cx="909742" cy="7334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8</a:t>
              </a:r>
            </a:p>
          </p:txBody>
        </p:sp>
      </p:grpSp>
      <p:grpSp>
        <p:nvGrpSpPr>
          <p:cNvPr name="Group 13" id="13"/>
          <p:cNvGrpSpPr/>
          <p:nvPr/>
        </p:nvGrpSpPr>
        <p:grpSpPr>
          <a:xfrm rot="0">
            <a:off x="4961367" y="5568316"/>
            <a:ext cx="11966692" cy="457200"/>
            <a:chOff x="0" y="0"/>
            <a:chExt cx="15955589" cy="609600"/>
          </a:xfrm>
        </p:grpSpPr>
        <p:sp>
          <p:nvSpPr>
            <p:cNvPr name="TextBox 14" id="14"/>
            <p:cNvSpPr txBox="true"/>
            <p:nvPr/>
          </p:nvSpPr>
          <p:spPr>
            <a:xfrm rot="0">
              <a:off x="1723137" y="-123825"/>
              <a:ext cx="113090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Light"/>
                </a:rPr>
                <a:t>Sentiment Analysis</a:t>
              </a:r>
            </a:p>
          </p:txBody>
        </p:sp>
        <p:sp>
          <p:nvSpPr>
            <p:cNvPr name="TextBox 15" id="15"/>
            <p:cNvSpPr txBox="true"/>
            <p:nvPr/>
          </p:nvSpPr>
          <p:spPr>
            <a:xfrm rot="0">
              <a:off x="0" y="-123825"/>
              <a:ext cx="9097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V</a:t>
              </a:r>
            </a:p>
          </p:txBody>
        </p:sp>
        <p:sp>
          <p:nvSpPr>
            <p:cNvPr name="TextBox 16" id="16"/>
            <p:cNvSpPr txBox="true"/>
            <p:nvPr/>
          </p:nvSpPr>
          <p:spPr>
            <a:xfrm rot="0">
              <a:off x="15045847" y="-123825"/>
              <a:ext cx="909742" cy="7334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10</a:t>
              </a:r>
            </a:p>
          </p:txBody>
        </p:sp>
      </p:grpSp>
      <p:grpSp>
        <p:nvGrpSpPr>
          <p:cNvPr name="Group 17" id="17"/>
          <p:cNvGrpSpPr/>
          <p:nvPr/>
        </p:nvGrpSpPr>
        <p:grpSpPr>
          <a:xfrm rot="0">
            <a:off x="4961367" y="7549516"/>
            <a:ext cx="11966692" cy="457200"/>
            <a:chOff x="0" y="0"/>
            <a:chExt cx="15955589" cy="609600"/>
          </a:xfrm>
        </p:grpSpPr>
        <p:sp>
          <p:nvSpPr>
            <p:cNvPr name="TextBox 18" id="18"/>
            <p:cNvSpPr txBox="true"/>
            <p:nvPr/>
          </p:nvSpPr>
          <p:spPr>
            <a:xfrm rot="0">
              <a:off x="1723137" y="-123825"/>
              <a:ext cx="113090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Light"/>
                </a:rPr>
                <a:t>Topic Modeling</a:t>
              </a:r>
            </a:p>
          </p:txBody>
        </p:sp>
        <p:sp>
          <p:nvSpPr>
            <p:cNvPr name="TextBox 19" id="19"/>
            <p:cNvSpPr txBox="true"/>
            <p:nvPr/>
          </p:nvSpPr>
          <p:spPr>
            <a:xfrm rot="0">
              <a:off x="0" y="-123825"/>
              <a:ext cx="9097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VI</a:t>
              </a:r>
            </a:p>
          </p:txBody>
        </p:sp>
        <p:sp>
          <p:nvSpPr>
            <p:cNvPr name="TextBox 20" id="20"/>
            <p:cNvSpPr txBox="true"/>
            <p:nvPr/>
          </p:nvSpPr>
          <p:spPr>
            <a:xfrm rot="0">
              <a:off x="15045847" y="-123825"/>
              <a:ext cx="909742" cy="7334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18</a:t>
              </a:r>
            </a:p>
          </p:txBody>
        </p:sp>
      </p:grpSp>
      <p:sp>
        <p:nvSpPr>
          <p:cNvPr name="TextBox 21" id="21"/>
          <p:cNvSpPr txBox="true"/>
          <p:nvPr/>
        </p:nvSpPr>
        <p:spPr>
          <a:xfrm rot="0">
            <a:off x="15755715" y="529591"/>
            <a:ext cx="1503585" cy="581025"/>
          </a:xfrm>
          <a:prstGeom prst="rect">
            <a:avLst/>
          </a:prstGeom>
        </p:spPr>
        <p:txBody>
          <a:bodyPr anchor="t" rtlCol="false" tIns="0" lIns="0" bIns="0" rIns="0">
            <a:spAutoFit/>
          </a:bodyPr>
          <a:lstStyle/>
          <a:p>
            <a:pPr algn="ctr">
              <a:lnSpc>
                <a:spcPts val="4800"/>
              </a:lnSpc>
            </a:pPr>
            <a:r>
              <a:rPr lang="en-US" sz="3000">
                <a:solidFill>
                  <a:srgbClr val="333333"/>
                </a:solidFill>
                <a:latin typeface="Poppins Light"/>
              </a:rPr>
              <a:t>Page</a:t>
            </a:r>
          </a:p>
        </p:txBody>
      </p:sp>
      <p:grpSp>
        <p:nvGrpSpPr>
          <p:cNvPr name="Group 22" id="22"/>
          <p:cNvGrpSpPr/>
          <p:nvPr/>
        </p:nvGrpSpPr>
        <p:grpSpPr>
          <a:xfrm rot="0">
            <a:off x="0" y="0"/>
            <a:ext cx="3580965" cy="10287000"/>
            <a:chOff x="0" y="0"/>
            <a:chExt cx="1370105" cy="3935885"/>
          </a:xfrm>
        </p:grpSpPr>
        <p:sp>
          <p:nvSpPr>
            <p:cNvPr name="Freeform 23" id="23"/>
            <p:cNvSpPr/>
            <p:nvPr/>
          </p:nvSpPr>
          <p:spPr>
            <a:xfrm flipH="false" flipV="false" rot="0">
              <a:off x="0" y="0"/>
              <a:ext cx="1370105" cy="3935885"/>
            </a:xfrm>
            <a:custGeom>
              <a:avLst/>
              <a:gdLst/>
              <a:ahLst/>
              <a:cxnLst/>
              <a:rect r="r" b="b" t="t" l="l"/>
              <a:pathLst>
                <a:path h="3935885" w="1370105">
                  <a:moveTo>
                    <a:pt x="0" y="0"/>
                  </a:moveTo>
                  <a:lnTo>
                    <a:pt x="1370105" y="0"/>
                  </a:lnTo>
                  <a:lnTo>
                    <a:pt x="1370105" y="3935885"/>
                  </a:lnTo>
                  <a:lnTo>
                    <a:pt x="0" y="3935885"/>
                  </a:lnTo>
                  <a:close/>
                </a:path>
              </a:pathLst>
            </a:custGeom>
            <a:solidFill>
              <a:srgbClr val="00C49A"/>
            </a:solidFill>
          </p:spPr>
        </p:sp>
      </p:grpSp>
      <p:sp>
        <p:nvSpPr>
          <p:cNvPr name="TextBox 24" id="24"/>
          <p:cNvSpPr txBox="true"/>
          <p:nvPr/>
        </p:nvSpPr>
        <p:spPr>
          <a:xfrm rot="0">
            <a:off x="1028700" y="882016"/>
            <a:ext cx="2552265" cy="72390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Table of</a:t>
            </a:r>
          </a:p>
          <a:p>
            <a:pPr algn="l">
              <a:lnSpc>
                <a:spcPts val="2879"/>
              </a:lnSpc>
            </a:pPr>
            <a:r>
              <a:rPr lang="en-US" sz="2400" spc="74">
                <a:solidFill>
                  <a:srgbClr val="333333"/>
                </a:solidFill>
                <a:latin typeface="Poppins Medium"/>
              </a:rPr>
              <a:t>Contents</a:t>
            </a:r>
          </a:p>
        </p:txBody>
      </p:sp>
      <p:grpSp>
        <p:nvGrpSpPr>
          <p:cNvPr name="Group 25" id="25"/>
          <p:cNvGrpSpPr/>
          <p:nvPr/>
        </p:nvGrpSpPr>
        <p:grpSpPr>
          <a:xfrm rot="0">
            <a:off x="4961367" y="3587116"/>
            <a:ext cx="11966692" cy="457200"/>
            <a:chOff x="0" y="0"/>
            <a:chExt cx="15955589" cy="609600"/>
          </a:xfrm>
        </p:grpSpPr>
        <p:sp>
          <p:nvSpPr>
            <p:cNvPr name="TextBox 26" id="26"/>
            <p:cNvSpPr txBox="true"/>
            <p:nvPr/>
          </p:nvSpPr>
          <p:spPr>
            <a:xfrm rot="0">
              <a:off x="1723137" y="-123825"/>
              <a:ext cx="113090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Light"/>
                </a:rPr>
                <a:t>Data Preproccessing</a:t>
              </a:r>
            </a:p>
          </p:txBody>
        </p:sp>
        <p:sp>
          <p:nvSpPr>
            <p:cNvPr name="TextBox 27" id="27"/>
            <p:cNvSpPr txBox="true"/>
            <p:nvPr/>
          </p:nvSpPr>
          <p:spPr>
            <a:xfrm rot="0">
              <a:off x="0" y="-123825"/>
              <a:ext cx="9097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III</a:t>
              </a:r>
            </a:p>
          </p:txBody>
        </p:sp>
        <p:sp>
          <p:nvSpPr>
            <p:cNvPr name="TextBox 28" id="28"/>
            <p:cNvSpPr txBox="true"/>
            <p:nvPr/>
          </p:nvSpPr>
          <p:spPr>
            <a:xfrm rot="0">
              <a:off x="15045847" y="-123825"/>
              <a:ext cx="909742" cy="7334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7</a:t>
              </a:r>
            </a:p>
          </p:txBody>
        </p:sp>
      </p:grpSp>
      <p:grpSp>
        <p:nvGrpSpPr>
          <p:cNvPr name="Group 29" id="29"/>
          <p:cNvGrpSpPr/>
          <p:nvPr/>
        </p:nvGrpSpPr>
        <p:grpSpPr>
          <a:xfrm rot="0">
            <a:off x="4961367" y="6558916"/>
            <a:ext cx="11966692" cy="457200"/>
            <a:chOff x="0" y="0"/>
            <a:chExt cx="15955589" cy="609600"/>
          </a:xfrm>
        </p:grpSpPr>
        <p:sp>
          <p:nvSpPr>
            <p:cNvPr name="TextBox 30" id="30"/>
            <p:cNvSpPr txBox="true"/>
            <p:nvPr/>
          </p:nvSpPr>
          <p:spPr>
            <a:xfrm rot="0">
              <a:off x="1723137" y="-123825"/>
              <a:ext cx="113090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Light"/>
                </a:rPr>
                <a:t>Machine Learning Approach</a:t>
              </a:r>
            </a:p>
          </p:txBody>
        </p:sp>
        <p:sp>
          <p:nvSpPr>
            <p:cNvPr name="TextBox 31" id="31"/>
            <p:cNvSpPr txBox="true"/>
            <p:nvPr/>
          </p:nvSpPr>
          <p:spPr>
            <a:xfrm rot="0">
              <a:off x="0" y="-123825"/>
              <a:ext cx="9097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VII</a:t>
              </a:r>
            </a:p>
          </p:txBody>
        </p:sp>
        <p:sp>
          <p:nvSpPr>
            <p:cNvPr name="TextBox 32" id="32"/>
            <p:cNvSpPr txBox="true"/>
            <p:nvPr/>
          </p:nvSpPr>
          <p:spPr>
            <a:xfrm rot="0">
              <a:off x="15045847" y="-123825"/>
              <a:ext cx="909742" cy="7334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14</a:t>
              </a:r>
            </a:p>
          </p:txBody>
        </p:sp>
      </p:grpSp>
      <p:grpSp>
        <p:nvGrpSpPr>
          <p:cNvPr name="Group 33" id="33"/>
          <p:cNvGrpSpPr/>
          <p:nvPr/>
        </p:nvGrpSpPr>
        <p:grpSpPr>
          <a:xfrm rot="0">
            <a:off x="4961367" y="8502016"/>
            <a:ext cx="11966692" cy="457200"/>
            <a:chOff x="0" y="0"/>
            <a:chExt cx="15955589" cy="609600"/>
          </a:xfrm>
        </p:grpSpPr>
        <p:sp>
          <p:nvSpPr>
            <p:cNvPr name="TextBox 34" id="34"/>
            <p:cNvSpPr txBox="true"/>
            <p:nvPr/>
          </p:nvSpPr>
          <p:spPr>
            <a:xfrm rot="0">
              <a:off x="1723137" y="-123825"/>
              <a:ext cx="113090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Light"/>
                </a:rPr>
                <a:t>Topic-based Sentiment Analysis</a:t>
              </a:r>
            </a:p>
          </p:txBody>
        </p:sp>
        <p:sp>
          <p:nvSpPr>
            <p:cNvPr name="TextBox 35" id="35"/>
            <p:cNvSpPr txBox="true"/>
            <p:nvPr/>
          </p:nvSpPr>
          <p:spPr>
            <a:xfrm rot="0">
              <a:off x="0" y="-123825"/>
              <a:ext cx="909742" cy="7334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VII</a:t>
              </a:r>
            </a:p>
          </p:txBody>
        </p:sp>
        <p:sp>
          <p:nvSpPr>
            <p:cNvPr name="TextBox 36" id="36"/>
            <p:cNvSpPr txBox="true"/>
            <p:nvPr/>
          </p:nvSpPr>
          <p:spPr>
            <a:xfrm rot="0">
              <a:off x="15045847" y="-123825"/>
              <a:ext cx="909742" cy="7334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24</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028700" y="3016361"/>
            <a:ext cx="10450547" cy="5666185"/>
          </a:xfrm>
          <a:custGeom>
            <a:avLst/>
            <a:gdLst/>
            <a:ahLst/>
            <a:cxnLst/>
            <a:rect r="r" b="b" t="t" l="l"/>
            <a:pathLst>
              <a:path h="5666185" w="10450547">
                <a:moveTo>
                  <a:pt x="0" y="0"/>
                </a:moveTo>
                <a:lnTo>
                  <a:pt x="10450547" y="0"/>
                </a:lnTo>
                <a:lnTo>
                  <a:pt x="10450547" y="5666185"/>
                </a:lnTo>
                <a:lnTo>
                  <a:pt x="0" y="5666185"/>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20</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Topic Modeling</a:t>
            </a:r>
          </a:p>
        </p:txBody>
      </p:sp>
      <p:sp>
        <p:nvSpPr>
          <p:cNvPr name="TextBox 7" id="7"/>
          <p:cNvSpPr txBox="true"/>
          <p:nvPr/>
        </p:nvSpPr>
        <p:spPr>
          <a:xfrm rot="0">
            <a:off x="1393076" y="1854311"/>
            <a:ext cx="12498504"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Topic 1 - Computer Science and Math</a:t>
            </a:r>
          </a:p>
        </p:txBody>
      </p:sp>
      <p:sp>
        <p:nvSpPr>
          <p:cNvPr name="TextBox 8" id="8"/>
          <p:cNvSpPr txBox="true"/>
          <p:nvPr/>
        </p:nvSpPr>
        <p:spPr>
          <a:xfrm rot="0">
            <a:off x="11985832" y="4422665"/>
            <a:ext cx="4672151" cy="2596401"/>
          </a:xfrm>
          <a:prstGeom prst="rect">
            <a:avLst/>
          </a:prstGeom>
        </p:spPr>
        <p:txBody>
          <a:bodyPr anchor="t" rtlCol="false" tIns="0" lIns="0" bIns="0" rIns="0">
            <a:spAutoFit/>
          </a:bodyPr>
          <a:lstStyle/>
          <a:p>
            <a:pPr algn="l">
              <a:lnSpc>
                <a:spcPts val="5292"/>
              </a:lnSpc>
            </a:pPr>
            <a:r>
              <a:rPr lang="en-US" sz="2117">
                <a:solidFill>
                  <a:srgbClr val="333333"/>
                </a:solidFill>
                <a:latin typeface="Poppins Light"/>
              </a:rPr>
              <a:t>&gt; Psychology students seem to see data science as a field combining computer programming, math and statistics.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028700" y="3025886"/>
            <a:ext cx="10450547" cy="5666185"/>
          </a:xfrm>
          <a:custGeom>
            <a:avLst/>
            <a:gdLst/>
            <a:ahLst/>
            <a:cxnLst/>
            <a:rect r="r" b="b" t="t" l="l"/>
            <a:pathLst>
              <a:path h="5666185" w="10450547">
                <a:moveTo>
                  <a:pt x="0" y="0"/>
                </a:moveTo>
                <a:lnTo>
                  <a:pt x="10450547" y="0"/>
                </a:lnTo>
                <a:lnTo>
                  <a:pt x="10450547" y="5666185"/>
                </a:lnTo>
                <a:lnTo>
                  <a:pt x="0" y="5666185"/>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21</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Topic Modeling</a:t>
            </a:r>
          </a:p>
        </p:txBody>
      </p:sp>
      <p:sp>
        <p:nvSpPr>
          <p:cNvPr name="TextBox 7" id="7"/>
          <p:cNvSpPr txBox="true"/>
          <p:nvPr/>
        </p:nvSpPr>
        <p:spPr>
          <a:xfrm rot="0">
            <a:off x="1393076" y="1854311"/>
            <a:ext cx="12498504"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Topic 2 - Data Science as a Tool</a:t>
            </a:r>
          </a:p>
        </p:txBody>
      </p:sp>
      <p:sp>
        <p:nvSpPr>
          <p:cNvPr name="TextBox 8" id="8"/>
          <p:cNvSpPr txBox="true"/>
          <p:nvPr/>
        </p:nvSpPr>
        <p:spPr>
          <a:xfrm rot="0">
            <a:off x="11891699" y="4768286"/>
            <a:ext cx="4672151" cy="2596401"/>
          </a:xfrm>
          <a:prstGeom prst="rect">
            <a:avLst/>
          </a:prstGeom>
        </p:spPr>
        <p:txBody>
          <a:bodyPr anchor="t" rtlCol="false" tIns="0" lIns="0" bIns="0" rIns="0">
            <a:spAutoFit/>
          </a:bodyPr>
          <a:lstStyle/>
          <a:p>
            <a:pPr algn="l">
              <a:lnSpc>
                <a:spcPts val="5292"/>
              </a:lnSpc>
            </a:pPr>
            <a:r>
              <a:rPr lang="en-US" sz="2117">
                <a:solidFill>
                  <a:srgbClr val="333333"/>
                </a:solidFill>
                <a:latin typeface="Poppins Light"/>
              </a:rPr>
              <a:t>&gt;  Psychology students do think that data science is a good tool to make various analysis to find trend, pattern, and meaning insight.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1028700" y="3016361"/>
            <a:ext cx="10450547" cy="5666185"/>
          </a:xfrm>
          <a:custGeom>
            <a:avLst/>
            <a:gdLst/>
            <a:ahLst/>
            <a:cxnLst/>
            <a:rect r="r" b="b" t="t" l="l"/>
            <a:pathLst>
              <a:path h="5666185" w="10450547">
                <a:moveTo>
                  <a:pt x="0" y="0"/>
                </a:moveTo>
                <a:lnTo>
                  <a:pt x="10450547" y="0"/>
                </a:lnTo>
                <a:lnTo>
                  <a:pt x="10450547" y="5666185"/>
                </a:lnTo>
                <a:lnTo>
                  <a:pt x="0" y="5666185"/>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22</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Topic Modeling</a:t>
            </a:r>
          </a:p>
        </p:txBody>
      </p:sp>
      <p:sp>
        <p:nvSpPr>
          <p:cNvPr name="TextBox 7" id="7"/>
          <p:cNvSpPr txBox="true"/>
          <p:nvPr/>
        </p:nvSpPr>
        <p:spPr>
          <a:xfrm rot="0">
            <a:off x="1393076" y="1854311"/>
            <a:ext cx="12498504"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Topic 3 - Data Science in Psychological Research</a:t>
            </a:r>
          </a:p>
        </p:txBody>
      </p:sp>
      <p:sp>
        <p:nvSpPr>
          <p:cNvPr name="TextBox 8" id="8"/>
          <p:cNvSpPr txBox="true"/>
          <p:nvPr/>
        </p:nvSpPr>
        <p:spPr>
          <a:xfrm rot="0">
            <a:off x="11891699" y="4768286"/>
            <a:ext cx="4672151" cy="1924210"/>
          </a:xfrm>
          <a:prstGeom prst="rect">
            <a:avLst/>
          </a:prstGeom>
        </p:spPr>
        <p:txBody>
          <a:bodyPr anchor="t" rtlCol="false" tIns="0" lIns="0" bIns="0" rIns="0">
            <a:spAutoFit/>
          </a:bodyPr>
          <a:lstStyle/>
          <a:p>
            <a:pPr algn="l">
              <a:lnSpc>
                <a:spcPts val="5292"/>
              </a:lnSpc>
            </a:pPr>
            <a:r>
              <a:rPr lang="en-US" sz="2117">
                <a:solidFill>
                  <a:srgbClr val="333333"/>
                </a:solidFill>
                <a:latin typeface="Poppins Light"/>
              </a:rPr>
              <a:t>&gt;  Psychology students match data science with researches and experiments in their field.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7130674" y="2853434"/>
            <a:ext cx="10128626" cy="6404866"/>
          </a:xfrm>
          <a:custGeom>
            <a:avLst/>
            <a:gdLst/>
            <a:ahLst/>
            <a:cxnLst/>
            <a:rect r="r" b="b" t="t" l="l"/>
            <a:pathLst>
              <a:path h="6404866" w="10128626">
                <a:moveTo>
                  <a:pt x="0" y="0"/>
                </a:moveTo>
                <a:lnTo>
                  <a:pt x="10128626" y="0"/>
                </a:lnTo>
                <a:lnTo>
                  <a:pt x="10128626" y="6404866"/>
                </a:lnTo>
                <a:lnTo>
                  <a:pt x="0" y="6404866"/>
                </a:lnTo>
                <a:lnTo>
                  <a:pt x="0" y="0"/>
                </a:lnTo>
                <a:close/>
              </a:path>
            </a:pathLst>
          </a:custGeom>
          <a:blipFill>
            <a:blip r:embed="rId2"/>
            <a:stretch>
              <a:fillRect l="0" t="0" r="0" b="0"/>
            </a:stretch>
          </a:blipFill>
        </p:spPr>
      </p:sp>
      <p:grpSp>
        <p:nvGrpSpPr>
          <p:cNvPr name="Group 5" id="5"/>
          <p:cNvGrpSpPr/>
          <p:nvPr/>
        </p:nvGrpSpPr>
        <p:grpSpPr>
          <a:xfrm rot="0">
            <a:off x="9278832" y="8663029"/>
            <a:ext cx="436378" cy="595271"/>
            <a:chOff x="0" y="0"/>
            <a:chExt cx="114931" cy="156779"/>
          </a:xfrm>
        </p:grpSpPr>
        <p:sp>
          <p:nvSpPr>
            <p:cNvPr name="Freeform 6" id="6"/>
            <p:cNvSpPr/>
            <p:nvPr/>
          </p:nvSpPr>
          <p:spPr>
            <a:xfrm flipH="false" flipV="false" rot="0">
              <a:off x="0" y="0"/>
              <a:ext cx="114931" cy="156779"/>
            </a:xfrm>
            <a:custGeom>
              <a:avLst/>
              <a:gdLst/>
              <a:ahLst/>
              <a:cxnLst/>
              <a:rect r="r" b="b" t="t" l="l"/>
              <a:pathLst>
                <a:path h="156779" w="114931">
                  <a:moveTo>
                    <a:pt x="57465" y="0"/>
                  </a:moveTo>
                  <a:lnTo>
                    <a:pt x="57465" y="0"/>
                  </a:lnTo>
                  <a:cubicBezTo>
                    <a:pt x="89203" y="0"/>
                    <a:pt x="114931" y="25728"/>
                    <a:pt x="114931" y="57465"/>
                  </a:cubicBezTo>
                  <a:lnTo>
                    <a:pt x="114931" y="99314"/>
                  </a:lnTo>
                  <a:cubicBezTo>
                    <a:pt x="114931" y="114554"/>
                    <a:pt x="108876" y="129171"/>
                    <a:pt x="98100" y="139948"/>
                  </a:cubicBezTo>
                  <a:cubicBezTo>
                    <a:pt x="87323" y="150725"/>
                    <a:pt x="72706" y="156779"/>
                    <a:pt x="57465" y="156779"/>
                  </a:cubicBezTo>
                  <a:lnTo>
                    <a:pt x="57465" y="156779"/>
                  </a:lnTo>
                  <a:cubicBezTo>
                    <a:pt x="25728" y="156779"/>
                    <a:pt x="0" y="131051"/>
                    <a:pt x="0" y="99314"/>
                  </a:cubicBezTo>
                  <a:lnTo>
                    <a:pt x="0" y="57465"/>
                  </a:lnTo>
                  <a:cubicBezTo>
                    <a:pt x="0" y="42225"/>
                    <a:pt x="6054" y="27608"/>
                    <a:pt x="16831" y="16831"/>
                  </a:cubicBezTo>
                  <a:cubicBezTo>
                    <a:pt x="27608" y="6054"/>
                    <a:pt x="42225" y="0"/>
                    <a:pt x="57465" y="0"/>
                  </a:cubicBezTo>
                  <a:close/>
                </a:path>
              </a:pathLst>
            </a:custGeom>
            <a:solidFill>
              <a:srgbClr val="F8F8F8"/>
            </a:solidFill>
          </p:spPr>
        </p:sp>
        <p:sp>
          <p:nvSpPr>
            <p:cNvPr name="TextBox 7" id="7"/>
            <p:cNvSpPr txBox="true"/>
            <p:nvPr/>
          </p:nvSpPr>
          <p:spPr>
            <a:xfrm>
              <a:off x="0" y="0"/>
              <a:ext cx="114931" cy="156779"/>
            </a:xfrm>
            <a:prstGeom prst="rect">
              <a:avLst/>
            </a:prstGeom>
          </p:spPr>
          <p:txBody>
            <a:bodyPr anchor="ctr" rtlCol="false" tIns="50800" lIns="50800" bIns="50800" rIns="50800"/>
            <a:lstStyle/>
            <a:p>
              <a:pPr algn="ctr">
                <a:lnSpc>
                  <a:spcPts val="2879"/>
                </a:lnSpc>
              </a:pPr>
            </a:p>
          </p:txBody>
        </p:sp>
      </p:grpSp>
      <p:sp>
        <p:nvSpPr>
          <p:cNvPr name="TextBox 8" id="8"/>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23</a:t>
            </a:r>
          </a:p>
        </p:txBody>
      </p:sp>
      <p:sp>
        <p:nvSpPr>
          <p:cNvPr name="TextBox 9" id="9"/>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Topic Modeling</a:t>
            </a:r>
          </a:p>
        </p:txBody>
      </p:sp>
      <p:sp>
        <p:nvSpPr>
          <p:cNvPr name="TextBox 10" id="10"/>
          <p:cNvSpPr txBox="true"/>
          <p:nvPr/>
        </p:nvSpPr>
        <p:spPr>
          <a:xfrm rot="0">
            <a:off x="1393076" y="1854311"/>
            <a:ext cx="12498504"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Distribution of Topics</a:t>
            </a:r>
          </a:p>
        </p:txBody>
      </p:sp>
      <p:sp>
        <p:nvSpPr>
          <p:cNvPr name="TextBox 11" id="11"/>
          <p:cNvSpPr txBox="true"/>
          <p:nvPr/>
        </p:nvSpPr>
        <p:spPr>
          <a:xfrm rot="0">
            <a:off x="1393076" y="3284696"/>
            <a:ext cx="4672151" cy="5285166"/>
          </a:xfrm>
          <a:prstGeom prst="rect">
            <a:avLst/>
          </a:prstGeom>
        </p:spPr>
        <p:txBody>
          <a:bodyPr anchor="t" rtlCol="false" tIns="0" lIns="0" bIns="0" rIns="0">
            <a:spAutoFit/>
          </a:bodyPr>
          <a:lstStyle/>
          <a:p>
            <a:pPr algn="l">
              <a:lnSpc>
                <a:spcPts val="5292"/>
              </a:lnSpc>
            </a:pPr>
            <a:r>
              <a:rPr lang="en-US" sz="2117">
                <a:solidFill>
                  <a:srgbClr val="333333"/>
                </a:solidFill>
                <a:latin typeface="Poppins Light"/>
              </a:rPr>
              <a:t>Computer science, mathematics, and psychological research have been mentioned most frequently. Students appear to grasp the concept of data science and its impact on their respective fields, but they often perceive it merely as a tool. </a:t>
            </a:r>
          </a:p>
        </p:txBody>
      </p:sp>
      <p:grpSp>
        <p:nvGrpSpPr>
          <p:cNvPr name="Group 12" id="12"/>
          <p:cNvGrpSpPr/>
          <p:nvPr/>
        </p:nvGrpSpPr>
        <p:grpSpPr>
          <a:xfrm rot="0">
            <a:off x="12194987" y="8684892"/>
            <a:ext cx="645534" cy="275773"/>
            <a:chOff x="0" y="0"/>
            <a:chExt cx="170017" cy="72632"/>
          </a:xfrm>
        </p:grpSpPr>
        <p:sp>
          <p:nvSpPr>
            <p:cNvPr name="Freeform 13" id="13"/>
            <p:cNvSpPr/>
            <p:nvPr/>
          </p:nvSpPr>
          <p:spPr>
            <a:xfrm flipH="false" flipV="false" rot="0">
              <a:off x="0" y="0"/>
              <a:ext cx="170017" cy="72632"/>
            </a:xfrm>
            <a:custGeom>
              <a:avLst/>
              <a:gdLst/>
              <a:ahLst/>
              <a:cxnLst/>
              <a:rect r="r" b="b" t="t" l="l"/>
              <a:pathLst>
                <a:path h="72632" w="170017">
                  <a:moveTo>
                    <a:pt x="36316" y="0"/>
                  </a:moveTo>
                  <a:lnTo>
                    <a:pt x="133701" y="0"/>
                  </a:lnTo>
                  <a:cubicBezTo>
                    <a:pt x="143333" y="0"/>
                    <a:pt x="152570" y="3826"/>
                    <a:pt x="159380" y="10637"/>
                  </a:cubicBezTo>
                  <a:cubicBezTo>
                    <a:pt x="166191" y="17447"/>
                    <a:pt x="170017" y="26684"/>
                    <a:pt x="170017" y="36316"/>
                  </a:cubicBezTo>
                  <a:lnTo>
                    <a:pt x="170017" y="36316"/>
                  </a:lnTo>
                  <a:cubicBezTo>
                    <a:pt x="170017" y="45947"/>
                    <a:pt x="166191" y="55184"/>
                    <a:pt x="159380" y="61995"/>
                  </a:cubicBezTo>
                  <a:cubicBezTo>
                    <a:pt x="152570" y="68805"/>
                    <a:pt x="143333" y="72632"/>
                    <a:pt x="133701" y="72632"/>
                  </a:cubicBezTo>
                  <a:lnTo>
                    <a:pt x="36316" y="72632"/>
                  </a:lnTo>
                  <a:cubicBezTo>
                    <a:pt x="26684" y="72632"/>
                    <a:pt x="17447" y="68805"/>
                    <a:pt x="10637" y="61995"/>
                  </a:cubicBezTo>
                  <a:cubicBezTo>
                    <a:pt x="3826" y="55184"/>
                    <a:pt x="0" y="45947"/>
                    <a:pt x="0" y="36316"/>
                  </a:cubicBezTo>
                  <a:lnTo>
                    <a:pt x="0" y="36316"/>
                  </a:lnTo>
                  <a:cubicBezTo>
                    <a:pt x="0" y="26684"/>
                    <a:pt x="3826" y="17447"/>
                    <a:pt x="10637" y="10637"/>
                  </a:cubicBezTo>
                  <a:cubicBezTo>
                    <a:pt x="17447" y="3826"/>
                    <a:pt x="26684" y="0"/>
                    <a:pt x="36316" y="0"/>
                  </a:cubicBezTo>
                  <a:close/>
                </a:path>
              </a:pathLst>
            </a:custGeom>
            <a:solidFill>
              <a:srgbClr val="F8F8F8"/>
            </a:solidFill>
          </p:spPr>
        </p:sp>
        <p:sp>
          <p:nvSpPr>
            <p:cNvPr name="TextBox 14" id="14"/>
            <p:cNvSpPr txBox="true"/>
            <p:nvPr/>
          </p:nvSpPr>
          <p:spPr>
            <a:xfrm>
              <a:off x="0" y="0"/>
              <a:ext cx="170017" cy="72632"/>
            </a:xfrm>
            <a:prstGeom prst="rect">
              <a:avLst/>
            </a:prstGeom>
          </p:spPr>
          <p:txBody>
            <a:bodyPr anchor="ctr" rtlCol="false" tIns="50800" lIns="50800" bIns="50800" rIns="50800"/>
            <a:lstStyle/>
            <a:p>
              <a:pPr algn="ctr">
                <a:lnSpc>
                  <a:spcPts val="2879"/>
                </a:lnSpc>
              </a:pPr>
            </a:p>
          </p:txBody>
        </p:sp>
      </p:grpSp>
      <p:grpSp>
        <p:nvGrpSpPr>
          <p:cNvPr name="Group 15" id="15"/>
          <p:cNvGrpSpPr/>
          <p:nvPr/>
        </p:nvGrpSpPr>
        <p:grpSpPr>
          <a:xfrm rot="0">
            <a:off x="15449721" y="8663029"/>
            <a:ext cx="436378" cy="595271"/>
            <a:chOff x="0" y="0"/>
            <a:chExt cx="114931" cy="156779"/>
          </a:xfrm>
        </p:grpSpPr>
        <p:sp>
          <p:nvSpPr>
            <p:cNvPr name="Freeform 16" id="16"/>
            <p:cNvSpPr/>
            <p:nvPr/>
          </p:nvSpPr>
          <p:spPr>
            <a:xfrm flipH="false" flipV="false" rot="0">
              <a:off x="0" y="0"/>
              <a:ext cx="114931" cy="156779"/>
            </a:xfrm>
            <a:custGeom>
              <a:avLst/>
              <a:gdLst/>
              <a:ahLst/>
              <a:cxnLst/>
              <a:rect r="r" b="b" t="t" l="l"/>
              <a:pathLst>
                <a:path h="156779" w="114931">
                  <a:moveTo>
                    <a:pt x="57465" y="0"/>
                  </a:moveTo>
                  <a:lnTo>
                    <a:pt x="57465" y="0"/>
                  </a:lnTo>
                  <a:cubicBezTo>
                    <a:pt x="89203" y="0"/>
                    <a:pt x="114931" y="25728"/>
                    <a:pt x="114931" y="57465"/>
                  </a:cubicBezTo>
                  <a:lnTo>
                    <a:pt x="114931" y="99314"/>
                  </a:lnTo>
                  <a:cubicBezTo>
                    <a:pt x="114931" y="114554"/>
                    <a:pt x="108876" y="129171"/>
                    <a:pt x="98100" y="139948"/>
                  </a:cubicBezTo>
                  <a:cubicBezTo>
                    <a:pt x="87323" y="150725"/>
                    <a:pt x="72706" y="156779"/>
                    <a:pt x="57465" y="156779"/>
                  </a:cubicBezTo>
                  <a:lnTo>
                    <a:pt x="57465" y="156779"/>
                  </a:lnTo>
                  <a:cubicBezTo>
                    <a:pt x="25728" y="156779"/>
                    <a:pt x="0" y="131051"/>
                    <a:pt x="0" y="99314"/>
                  </a:cubicBezTo>
                  <a:lnTo>
                    <a:pt x="0" y="57465"/>
                  </a:lnTo>
                  <a:cubicBezTo>
                    <a:pt x="0" y="42225"/>
                    <a:pt x="6054" y="27608"/>
                    <a:pt x="16831" y="16831"/>
                  </a:cubicBezTo>
                  <a:cubicBezTo>
                    <a:pt x="27608" y="6054"/>
                    <a:pt x="42225" y="0"/>
                    <a:pt x="57465" y="0"/>
                  </a:cubicBezTo>
                  <a:close/>
                </a:path>
              </a:pathLst>
            </a:custGeom>
            <a:solidFill>
              <a:srgbClr val="F8F8F8"/>
            </a:solidFill>
          </p:spPr>
        </p:sp>
        <p:sp>
          <p:nvSpPr>
            <p:cNvPr name="TextBox 17" id="17"/>
            <p:cNvSpPr txBox="true"/>
            <p:nvPr/>
          </p:nvSpPr>
          <p:spPr>
            <a:xfrm>
              <a:off x="0" y="0"/>
              <a:ext cx="114931" cy="156779"/>
            </a:xfrm>
            <a:prstGeom prst="rect">
              <a:avLst/>
            </a:prstGeom>
          </p:spPr>
          <p:txBody>
            <a:bodyPr anchor="ctr" rtlCol="false" tIns="50800" lIns="50800" bIns="50800" rIns="50800"/>
            <a:lstStyle/>
            <a:p>
              <a:pPr algn="ctr">
                <a:lnSpc>
                  <a:spcPts val="2879"/>
                </a:lnSpc>
              </a:pPr>
            </a:p>
          </p:txBody>
        </p:sp>
      </p:grpSp>
      <p:sp>
        <p:nvSpPr>
          <p:cNvPr name="TextBox 18" id="18"/>
          <p:cNvSpPr txBox="true"/>
          <p:nvPr/>
        </p:nvSpPr>
        <p:spPr>
          <a:xfrm rot="0">
            <a:off x="9413319" y="8625385"/>
            <a:ext cx="167403" cy="335280"/>
          </a:xfrm>
          <a:prstGeom prst="rect">
            <a:avLst/>
          </a:prstGeom>
        </p:spPr>
        <p:txBody>
          <a:bodyPr anchor="t" rtlCol="false" tIns="0" lIns="0" bIns="0" rIns="0">
            <a:spAutoFit/>
          </a:bodyPr>
          <a:lstStyle/>
          <a:p>
            <a:pPr algn="l">
              <a:lnSpc>
                <a:spcPts val="3000"/>
              </a:lnSpc>
            </a:pPr>
            <a:r>
              <a:rPr lang="en-US" sz="1200">
                <a:solidFill>
                  <a:srgbClr val="333333"/>
                </a:solidFill>
                <a:latin typeface="Poppins Light Bold"/>
              </a:rPr>
              <a:t>1</a:t>
            </a:r>
          </a:p>
        </p:txBody>
      </p:sp>
      <p:sp>
        <p:nvSpPr>
          <p:cNvPr name="TextBox 19" id="19"/>
          <p:cNvSpPr txBox="true"/>
          <p:nvPr/>
        </p:nvSpPr>
        <p:spPr>
          <a:xfrm rot="0">
            <a:off x="12498764" y="8625385"/>
            <a:ext cx="167403" cy="335280"/>
          </a:xfrm>
          <a:prstGeom prst="rect">
            <a:avLst/>
          </a:prstGeom>
        </p:spPr>
        <p:txBody>
          <a:bodyPr anchor="t" rtlCol="false" tIns="0" lIns="0" bIns="0" rIns="0">
            <a:spAutoFit/>
          </a:bodyPr>
          <a:lstStyle/>
          <a:p>
            <a:pPr algn="l">
              <a:lnSpc>
                <a:spcPts val="3000"/>
              </a:lnSpc>
            </a:pPr>
            <a:r>
              <a:rPr lang="en-US" sz="1200">
                <a:solidFill>
                  <a:srgbClr val="333333"/>
                </a:solidFill>
                <a:latin typeface="Poppins Light Bold"/>
              </a:rPr>
              <a:t>2</a:t>
            </a:r>
          </a:p>
        </p:txBody>
      </p:sp>
      <p:sp>
        <p:nvSpPr>
          <p:cNvPr name="TextBox 20" id="20"/>
          <p:cNvSpPr txBox="true"/>
          <p:nvPr/>
        </p:nvSpPr>
        <p:spPr>
          <a:xfrm rot="0">
            <a:off x="15584208" y="8578938"/>
            <a:ext cx="167403" cy="335280"/>
          </a:xfrm>
          <a:prstGeom prst="rect">
            <a:avLst/>
          </a:prstGeom>
        </p:spPr>
        <p:txBody>
          <a:bodyPr anchor="t" rtlCol="false" tIns="0" lIns="0" bIns="0" rIns="0">
            <a:spAutoFit/>
          </a:bodyPr>
          <a:lstStyle/>
          <a:p>
            <a:pPr algn="l">
              <a:lnSpc>
                <a:spcPts val="3000"/>
              </a:lnSpc>
            </a:pPr>
            <a:r>
              <a:rPr lang="en-US" sz="1200">
                <a:solidFill>
                  <a:srgbClr val="333333"/>
                </a:solidFill>
                <a:latin typeface="Poppins Light Bold"/>
              </a:rPr>
              <a:t>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grpSp>
        <p:nvGrpSpPr>
          <p:cNvPr name="Group 4" id="4"/>
          <p:cNvGrpSpPr/>
          <p:nvPr/>
        </p:nvGrpSpPr>
        <p:grpSpPr>
          <a:xfrm rot="0">
            <a:off x="9196442" y="8684892"/>
            <a:ext cx="645534" cy="275773"/>
            <a:chOff x="0" y="0"/>
            <a:chExt cx="170017" cy="72632"/>
          </a:xfrm>
        </p:grpSpPr>
        <p:sp>
          <p:nvSpPr>
            <p:cNvPr name="Freeform 5" id="5"/>
            <p:cNvSpPr/>
            <p:nvPr/>
          </p:nvSpPr>
          <p:spPr>
            <a:xfrm flipH="false" flipV="false" rot="0">
              <a:off x="0" y="0"/>
              <a:ext cx="170017" cy="72632"/>
            </a:xfrm>
            <a:custGeom>
              <a:avLst/>
              <a:gdLst/>
              <a:ahLst/>
              <a:cxnLst/>
              <a:rect r="r" b="b" t="t" l="l"/>
              <a:pathLst>
                <a:path h="72632" w="170017">
                  <a:moveTo>
                    <a:pt x="36316" y="0"/>
                  </a:moveTo>
                  <a:lnTo>
                    <a:pt x="133701" y="0"/>
                  </a:lnTo>
                  <a:cubicBezTo>
                    <a:pt x="143333" y="0"/>
                    <a:pt x="152570" y="3826"/>
                    <a:pt x="159380" y="10637"/>
                  </a:cubicBezTo>
                  <a:cubicBezTo>
                    <a:pt x="166191" y="17447"/>
                    <a:pt x="170017" y="26684"/>
                    <a:pt x="170017" y="36316"/>
                  </a:cubicBezTo>
                  <a:lnTo>
                    <a:pt x="170017" y="36316"/>
                  </a:lnTo>
                  <a:cubicBezTo>
                    <a:pt x="170017" y="45947"/>
                    <a:pt x="166191" y="55184"/>
                    <a:pt x="159380" y="61995"/>
                  </a:cubicBezTo>
                  <a:cubicBezTo>
                    <a:pt x="152570" y="68805"/>
                    <a:pt x="143333" y="72632"/>
                    <a:pt x="133701" y="72632"/>
                  </a:cubicBezTo>
                  <a:lnTo>
                    <a:pt x="36316" y="72632"/>
                  </a:lnTo>
                  <a:cubicBezTo>
                    <a:pt x="26684" y="72632"/>
                    <a:pt x="17447" y="68805"/>
                    <a:pt x="10637" y="61995"/>
                  </a:cubicBezTo>
                  <a:cubicBezTo>
                    <a:pt x="3826" y="55184"/>
                    <a:pt x="0" y="45947"/>
                    <a:pt x="0" y="36316"/>
                  </a:cubicBezTo>
                  <a:lnTo>
                    <a:pt x="0" y="36316"/>
                  </a:lnTo>
                  <a:cubicBezTo>
                    <a:pt x="0" y="26684"/>
                    <a:pt x="3826" y="17447"/>
                    <a:pt x="10637" y="10637"/>
                  </a:cubicBezTo>
                  <a:cubicBezTo>
                    <a:pt x="17447" y="3826"/>
                    <a:pt x="26684" y="0"/>
                    <a:pt x="36316" y="0"/>
                  </a:cubicBezTo>
                  <a:close/>
                </a:path>
              </a:pathLst>
            </a:custGeom>
            <a:solidFill>
              <a:srgbClr val="F8F8F8"/>
            </a:solidFill>
          </p:spPr>
        </p:sp>
        <p:sp>
          <p:nvSpPr>
            <p:cNvPr name="TextBox 6" id="6"/>
            <p:cNvSpPr txBox="true"/>
            <p:nvPr/>
          </p:nvSpPr>
          <p:spPr>
            <a:xfrm>
              <a:off x="0" y="0"/>
              <a:ext cx="170017" cy="72632"/>
            </a:xfrm>
            <a:prstGeom prst="rect">
              <a:avLst/>
            </a:prstGeom>
          </p:spPr>
          <p:txBody>
            <a:bodyPr anchor="ctr" rtlCol="false" tIns="50800" lIns="50800" bIns="50800" rIns="50800"/>
            <a:lstStyle/>
            <a:p>
              <a:pPr algn="ctr">
                <a:lnSpc>
                  <a:spcPts val="2879"/>
                </a:lnSpc>
              </a:pPr>
            </a:p>
          </p:txBody>
        </p:sp>
      </p:grpSp>
      <p:sp>
        <p:nvSpPr>
          <p:cNvPr name="Freeform 7" id="7"/>
          <p:cNvSpPr/>
          <p:nvPr/>
        </p:nvSpPr>
        <p:spPr>
          <a:xfrm flipH="false" flipV="false" rot="0">
            <a:off x="3979825" y="3026241"/>
            <a:ext cx="11040788" cy="5934424"/>
          </a:xfrm>
          <a:custGeom>
            <a:avLst/>
            <a:gdLst/>
            <a:ahLst/>
            <a:cxnLst/>
            <a:rect r="r" b="b" t="t" l="l"/>
            <a:pathLst>
              <a:path h="5934424" w="11040788">
                <a:moveTo>
                  <a:pt x="0" y="0"/>
                </a:moveTo>
                <a:lnTo>
                  <a:pt x="11040788" y="0"/>
                </a:lnTo>
                <a:lnTo>
                  <a:pt x="11040788" y="5934424"/>
                </a:lnTo>
                <a:lnTo>
                  <a:pt x="0" y="5934424"/>
                </a:lnTo>
                <a:lnTo>
                  <a:pt x="0" y="0"/>
                </a:lnTo>
                <a:close/>
              </a:path>
            </a:pathLst>
          </a:custGeom>
          <a:blipFill>
            <a:blip r:embed="rId2"/>
            <a:stretch>
              <a:fillRect l="0" t="0" r="0" b="0"/>
            </a:stretch>
          </a:blipFill>
        </p:spPr>
      </p:sp>
      <p:grpSp>
        <p:nvGrpSpPr>
          <p:cNvPr name="Group 8" id="8"/>
          <p:cNvGrpSpPr/>
          <p:nvPr/>
        </p:nvGrpSpPr>
        <p:grpSpPr>
          <a:xfrm rot="0">
            <a:off x="6530130" y="8456834"/>
            <a:ext cx="384534" cy="206195"/>
            <a:chOff x="0" y="0"/>
            <a:chExt cx="101276" cy="54307"/>
          </a:xfrm>
        </p:grpSpPr>
        <p:sp>
          <p:nvSpPr>
            <p:cNvPr name="Freeform 9" id="9"/>
            <p:cNvSpPr/>
            <p:nvPr/>
          </p:nvSpPr>
          <p:spPr>
            <a:xfrm flipH="false" flipV="false" rot="0">
              <a:off x="0" y="0"/>
              <a:ext cx="101276" cy="54307"/>
            </a:xfrm>
            <a:custGeom>
              <a:avLst/>
              <a:gdLst/>
              <a:ahLst/>
              <a:cxnLst/>
              <a:rect r="r" b="b" t="t" l="l"/>
              <a:pathLst>
                <a:path h="54307" w="101276">
                  <a:moveTo>
                    <a:pt x="27153" y="0"/>
                  </a:moveTo>
                  <a:lnTo>
                    <a:pt x="74123" y="0"/>
                  </a:lnTo>
                  <a:cubicBezTo>
                    <a:pt x="89120" y="0"/>
                    <a:pt x="101276" y="12157"/>
                    <a:pt x="101276" y="27153"/>
                  </a:cubicBezTo>
                  <a:lnTo>
                    <a:pt x="101276" y="27153"/>
                  </a:lnTo>
                  <a:cubicBezTo>
                    <a:pt x="101276" y="34355"/>
                    <a:pt x="98416" y="41261"/>
                    <a:pt x="93323" y="46354"/>
                  </a:cubicBezTo>
                  <a:cubicBezTo>
                    <a:pt x="88231" y="51446"/>
                    <a:pt x="81325" y="54307"/>
                    <a:pt x="74123" y="54307"/>
                  </a:cubicBezTo>
                  <a:lnTo>
                    <a:pt x="27153" y="54307"/>
                  </a:lnTo>
                  <a:cubicBezTo>
                    <a:pt x="19952" y="54307"/>
                    <a:pt x="13045" y="51446"/>
                    <a:pt x="7953" y="46354"/>
                  </a:cubicBezTo>
                  <a:cubicBezTo>
                    <a:pt x="2861" y="41261"/>
                    <a:pt x="0" y="34355"/>
                    <a:pt x="0" y="27153"/>
                  </a:cubicBezTo>
                  <a:lnTo>
                    <a:pt x="0" y="27153"/>
                  </a:lnTo>
                  <a:cubicBezTo>
                    <a:pt x="0" y="19952"/>
                    <a:pt x="2861" y="13045"/>
                    <a:pt x="7953" y="7953"/>
                  </a:cubicBezTo>
                  <a:cubicBezTo>
                    <a:pt x="13045" y="2861"/>
                    <a:pt x="19952" y="0"/>
                    <a:pt x="27153" y="0"/>
                  </a:cubicBezTo>
                  <a:close/>
                </a:path>
              </a:pathLst>
            </a:custGeom>
            <a:solidFill>
              <a:srgbClr val="F8F8F8"/>
            </a:solidFill>
          </p:spPr>
        </p:sp>
        <p:sp>
          <p:nvSpPr>
            <p:cNvPr name="TextBox 10" id="10"/>
            <p:cNvSpPr txBox="true"/>
            <p:nvPr/>
          </p:nvSpPr>
          <p:spPr>
            <a:xfrm>
              <a:off x="0" y="0"/>
              <a:ext cx="101276" cy="54307"/>
            </a:xfrm>
            <a:prstGeom prst="rect">
              <a:avLst/>
            </a:prstGeom>
          </p:spPr>
          <p:txBody>
            <a:bodyPr anchor="ctr" rtlCol="false" tIns="50800" lIns="50800" bIns="50800" rIns="50800"/>
            <a:lstStyle/>
            <a:p>
              <a:pPr algn="ctr">
                <a:lnSpc>
                  <a:spcPts val="2879"/>
                </a:lnSpc>
              </a:pPr>
            </a:p>
          </p:txBody>
        </p:sp>
      </p:grpSp>
      <p:sp>
        <p:nvSpPr>
          <p:cNvPr name="TextBox 11" id="11"/>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24</a:t>
            </a:r>
          </a:p>
        </p:txBody>
      </p:sp>
      <p:sp>
        <p:nvSpPr>
          <p:cNvPr name="TextBox 12" id="12"/>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Topic-based Sentiment Analysis</a:t>
            </a:r>
          </a:p>
        </p:txBody>
      </p:sp>
      <p:sp>
        <p:nvSpPr>
          <p:cNvPr name="TextBox 13" id="13"/>
          <p:cNvSpPr txBox="true"/>
          <p:nvPr/>
        </p:nvSpPr>
        <p:spPr>
          <a:xfrm rot="0">
            <a:off x="1393076" y="1854311"/>
            <a:ext cx="12498504"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Sentiment Distribution by Topic</a:t>
            </a:r>
          </a:p>
        </p:txBody>
      </p:sp>
      <p:sp>
        <p:nvSpPr>
          <p:cNvPr name="TextBox 14" id="14"/>
          <p:cNvSpPr txBox="true"/>
          <p:nvPr/>
        </p:nvSpPr>
        <p:spPr>
          <a:xfrm rot="0">
            <a:off x="6628691" y="8314365"/>
            <a:ext cx="167403" cy="335280"/>
          </a:xfrm>
          <a:prstGeom prst="rect">
            <a:avLst/>
          </a:prstGeom>
        </p:spPr>
        <p:txBody>
          <a:bodyPr anchor="t" rtlCol="false" tIns="0" lIns="0" bIns="0" rIns="0">
            <a:spAutoFit/>
          </a:bodyPr>
          <a:lstStyle/>
          <a:p>
            <a:pPr algn="l">
              <a:lnSpc>
                <a:spcPts val="3000"/>
              </a:lnSpc>
            </a:pPr>
            <a:r>
              <a:rPr lang="en-US" sz="1200">
                <a:solidFill>
                  <a:srgbClr val="333333"/>
                </a:solidFill>
                <a:latin typeface="Poppins Light Bold"/>
              </a:rPr>
              <a:t>1</a:t>
            </a:r>
          </a:p>
        </p:txBody>
      </p:sp>
      <p:grpSp>
        <p:nvGrpSpPr>
          <p:cNvPr name="Group 15" id="15"/>
          <p:cNvGrpSpPr/>
          <p:nvPr/>
        </p:nvGrpSpPr>
        <p:grpSpPr>
          <a:xfrm rot="0">
            <a:off x="9910770" y="8456834"/>
            <a:ext cx="384534" cy="206195"/>
            <a:chOff x="0" y="0"/>
            <a:chExt cx="101276" cy="54307"/>
          </a:xfrm>
        </p:grpSpPr>
        <p:sp>
          <p:nvSpPr>
            <p:cNvPr name="Freeform 16" id="16"/>
            <p:cNvSpPr/>
            <p:nvPr/>
          </p:nvSpPr>
          <p:spPr>
            <a:xfrm flipH="false" flipV="false" rot="0">
              <a:off x="0" y="0"/>
              <a:ext cx="101276" cy="54307"/>
            </a:xfrm>
            <a:custGeom>
              <a:avLst/>
              <a:gdLst/>
              <a:ahLst/>
              <a:cxnLst/>
              <a:rect r="r" b="b" t="t" l="l"/>
              <a:pathLst>
                <a:path h="54307" w="101276">
                  <a:moveTo>
                    <a:pt x="27153" y="0"/>
                  </a:moveTo>
                  <a:lnTo>
                    <a:pt x="74123" y="0"/>
                  </a:lnTo>
                  <a:cubicBezTo>
                    <a:pt x="89120" y="0"/>
                    <a:pt x="101276" y="12157"/>
                    <a:pt x="101276" y="27153"/>
                  </a:cubicBezTo>
                  <a:lnTo>
                    <a:pt x="101276" y="27153"/>
                  </a:lnTo>
                  <a:cubicBezTo>
                    <a:pt x="101276" y="34355"/>
                    <a:pt x="98416" y="41261"/>
                    <a:pt x="93323" y="46354"/>
                  </a:cubicBezTo>
                  <a:cubicBezTo>
                    <a:pt x="88231" y="51446"/>
                    <a:pt x="81325" y="54307"/>
                    <a:pt x="74123" y="54307"/>
                  </a:cubicBezTo>
                  <a:lnTo>
                    <a:pt x="27153" y="54307"/>
                  </a:lnTo>
                  <a:cubicBezTo>
                    <a:pt x="19952" y="54307"/>
                    <a:pt x="13045" y="51446"/>
                    <a:pt x="7953" y="46354"/>
                  </a:cubicBezTo>
                  <a:cubicBezTo>
                    <a:pt x="2861" y="41261"/>
                    <a:pt x="0" y="34355"/>
                    <a:pt x="0" y="27153"/>
                  </a:cubicBezTo>
                  <a:lnTo>
                    <a:pt x="0" y="27153"/>
                  </a:lnTo>
                  <a:cubicBezTo>
                    <a:pt x="0" y="19952"/>
                    <a:pt x="2861" y="13045"/>
                    <a:pt x="7953" y="7953"/>
                  </a:cubicBezTo>
                  <a:cubicBezTo>
                    <a:pt x="13045" y="2861"/>
                    <a:pt x="19952" y="0"/>
                    <a:pt x="27153" y="0"/>
                  </a:cubicBezTo>
                  <a:close/>
                </a:path>
              </a:pathLst>
            </a:custGeom>
            <a:solidFill>
              <a:srgbClr val="F8F8F8"/>
            </a:solidFill>
          </p:spPr>
        </p:sp>
        <p:sp>
          <p:nvSpPr>
            <p:cNvPr name="TextBox 17" id="17"/>
            <p:cNvSpPr txBox="true"/>
            <p:nvPr/>
          </p:nvSpPr>
          <p:spPr>
            <a:xfrm>
              <a:off x="0" y="0"/>
              <a:ext cx="101276" cy="54307"/>
            </a:xfrm>
            <a:prstGeom prst="rect">
              <a:avLst/>
            </a:prstGeom>
          </p:spPr>
          <p:txBody>
            <a:bodyPr anchor="ctr" rtlCol="false" tIns="50800" lIns="50800" bIns="50800" rIns="50800"/>
            <a:lstStyle/>
            <a:p>
              <a:pPr algn="ctr">
                <a:lnSpc>
                  <a:spcPts val="2879"/>
                </a:lnSpc>
              </a:pPr>
            </a:p>
          </p:txBody>
        </p:sp>
      </p:grpSp>
      <p:sp>
        <p:nvSpPr>
          <p:cNvPr name="TextBox 18" id="18"/>
          <p:cNvSpPr txBox="true"/>
          <p:nvPr/>
        </p:nvSpPr>
        <p:spPr>
          <a:xfrm rot="0">
            <a:off x="10019335" y="8316092"/>
            <a:ext cx="167403" cy="335280"/>
          </a:xfrm>
          <a:prstGeom prst="rect">
            <a:avLst/>
          </a:prstGeom>
        </p:spPr>
        <p:txBody>
          <a:bodyPr anchor="t" rtlCol="false" tIns="0" lIns="0" bIns="0" rIns="0">
            <a:spAutoFit/>
          </a:bodyPr>
          <a:lstStyle/>
          <a:p>
            <a:pPr algn="l">
              <a:lnSpc>
                <a:spcPts val="3000"/>
              </a:lnSpc>
            </a:pPr>
            <a:r>
              <a:rPr lang="en-US" sz="1200">
                <a:solidFill>
                  <a:srgbClr val="333333"/>
                </a:solidFill>
                <a:latin typeface="Poppins Light Bold"/>
              </a:rPr>
              <a:t>2</a:t>
            </a:r>
          </a:p>
        </p:txBody>
      </p:sp>
      <p:grpSp>
        <p:nvGrpSpPr>
          <p:cNvPr name="Group 19" id="19"/>
          <p:cNvGrpSpPr/>
          <p:nvPr/>
        </p:nvGrpSpPr>
        <p:grpSpPr>
          <a:xfrm rot="0">
            <a:off x="13305489" y="8466765"/>
            <a:ext cx="384534" cy="206195"/>
            <a:chOff x="0" y="0"/>
            <a:chExt cx="101276" cy="54307"/>
          </a:xfrm>
        </p:grpSpPr>
        <p:sp>
          <p:nvSpPr>
            <p:cNvPr name="Freeform 20" id="20"/>
            <p:cNvSpPr/>
            <p:nvPr/>
          </p:nvSpPr>
          <p:spPr>
            <a:xfrm flipH="false" flipV="false" rot="0">
              <a:off x="0" y="0"/>
              <a:ext cx="101276" cy="54307"/>
            </a:xfrm>
            <a:custGeom>
              <a:avLst/>
              <a:gdLst/>
              <a:ahLst/>
              <a:cxnLst/>
              <a:rect r="r" b="b" t="t" l="l"/>
              <a:pathLst>
                <a:path h="54307" w="101276">
                  <a:moveTo>
                    <a:pt x="27153" y="0"/>
                  </a:moveTo>
                  <a:lnTo>
                    <a:pt x="74123" y="0"/>
                  </a:lnTo>
                  <a:cubicBezTo>
                    <a:pt x="89120" y="0"/>
                    <a:pt x="101276" y="12157"/>
                    <a:pt x="101276" y="27153"/>
                  </a:cubicBezTo>
                  <a:lnTo>
                    <a:pt x="101276" y="27153"/>
                  </a:lnTo>
                  <a:cubicBezTo>
                    <a:pt x="101276" y="34355"/>
                    <a:pt x="98416" y="41261"/>
                    <a:pt x="93323" y="46354"/>
                  </a:cubicBezTo>
                  <a:cubicBezTo>
                    <a:pt x="88231" y="51446"/>
                    <a:pt x="81325" y="54307"/>
                    <a:pt x="74123" y="54307"/>
                  </a:cubicBezTo>
                  <a:lnTo>
                    <a:pt x="27153" y="54307"/>
                  </a:lnTo>
                  <a:cubicBezTo>
                    <a:pt x="19952" y="54307"/>
                    <a:pt x="13045" y="51446"/>
                    <a:pt x="7953" y="46354"/>
                  </a:cubicBezTo>
                  <a:cubicBezTo>
                    <a:pt x="2861" y="41261"/>
                    <a:pt x="0" y="34355"/>
                    <a:pt x="0" y="27153"/>
                  </a:cubicBezTo>
                  <a:lnTo>
                    <a:pt x="0" y="27153"/>
                  </a:lnTo>
                  <a:cubicBezTo>
                    <a:pt x="0" y="19952"/>
                    <a:pt x="2861" y="13045"/>
                    <a:pt x="7953" y="7953"/>
                  </a:cubicBezTo>
                  <a:cubicBezTo>
                    <a:pt x="13045" y="2861"/>
                    <a:pt x="19952" y="0"/>
                    <a:pt x="27153" y="0"/>
                  </a:cubicBezTo>
                  <a:close/>
                </a:path>
              </a:pathLst>
            </a:custGeom>
            <a:solidFill>
              <a:srgbClr val="F8F8F8"/>
            </a:solidFill>
          </p:spPr>
        </p:sp>
        <p:sp>
          <p:nvSpPr>
            <p:cNvPr name="TextBox 21" id="21"/>
            <p:cNvSpPr txBox="true"/>
            <p:nvPr/>
          </p:nvSpPr>
          <p:spPr>
            <a:xfrm>
              <a:off x="0" y="0"/>
              <a:ext cx="101276" cy="54307"/>
            </a:xfrm>
            <a:prstGeom prst="rect">
              <a:avLst/>
            </a:prstGeom>
          </p:spPr>
          <p:txBody>
            <a:bodyPr anchor="ctr" rtlCol="false" tIns="50800" lIns="50800" bIns="50800" rIns="50800"/>
            <a:lstStyle/>
            <a:p>
              <a:pPr algn="ctr">
                <a:lnSpc>
                  <a:spcPts val="2879"/>
                </a:lnSpc>
              </a:pPr>
            </a:p>
          </p:txBody>
        </p:sp>
      </p:grpSp>
      <p:sp>
        <p:nvSpPr>
          <p:cNvPr name="TextBox 22" id="22"/>
          <p:cNvSpPr txBox="true"/>
          <p:nvPr/>
        </p:nvSpPr>
        <p:spPr>
          <a:xfrm rot="0">
            <a:off x="13414054" y="8316092"/>
            <a:ext cx="167403" cy="335280"/>
          </a:xfrm>
          <a:prstGeom prst="rect">
            <a:avLst/>
          </a:prstGeom>
        </p:spPr>
        <p:txBody>
          <a:bodyPr anchor="t" rtlCol="false" tIns="0" lIns="0" bIns="0" rIns="0">
            <a:spAutoFit/>
          </a:bodyPr>
          <a:lstStyle/>
          <a:p>
            <a:pPr algn="l">
              <a:lnSpc>
                <a:spcPts val="3000"/>
              </a:lnSpc>
            </a:pPr>
            <a:r>
              <a:rPr lang="en-US" sz="1200">
                <a:solidFill>
                  <a:srgbClr val="333333"/>
                </a:solidFill>
                <a:latin typeface="Poppins Light Bold"/>
              </a:rPr>
              <a:t>3</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25</a:t>
            </a:r>
          </a:p>
        </p:txBody>
      </p:sp>
      <p:sp>
        <p:nvSpPr>
          <p:cNvPr name="TextBox 5" id="5"/>
          <p:cNvSpPr txBox="true"/>
          <p:nvPr/>
        </p:nvSpPr>
        <p:spPr>
          <a:xfrm rot="0">
            <a:off x="1393076" y="1854311"/>
            <a:ext cx="12498504"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Conclusion</a:t>
            </a:r>
          </a:p>
        </p:txBody>
      </p:sp>
      <p:sp>
        <p:nvSpPr>
          <p:cNvPr name="TextBox 6" id="6"/>
          <p:cNvSpPr txBox="true"/>
          <p:nvPr/>
        </p:nvSpPr>
        <p:spPr>
          <a:xfrm rot="0">
            <a:off x="1393076" y="2759186"/>
            <a:ext cx="15525070" cy="4612975"/>
          </a:xfrm>
          <a:prstGeom prst="rect">
            <a:avLst/>
          </a:prstGeom>
        </p:spPr>
        <p:txBody>
          <a:bodyPr anchor="t" rtlCol="false" tIns="0" lIns="0" bIns="0" rIns="0">
            <a:spAutoFit/>
          </a:bodyPr>
          <a:lstStyle/>
          <a:p>
            <a:pPr algn="l">
              <a:lnSpc>
                <a:spcPts val="5292"/>
              </a:lnSpc>
            </a:pPr>
            <a:r>
              <a:rPr lang="en-US" sz="2117">
                <a:solidFill>
                  <a:srgbClr val="333333"/>
                </a:solidFill>
                <a:latin typeface="Poppins Light"/>
              </a:rPr>
              <a:t>Overall students have positive approach through data science but are more negative against using data science as a tool. </a:t>
            </a:r>
          </a:p>
          <a:p>
            <a:pPr algn="l">
              <a:lnSpc>
                <a:spcPts val="5292"/>
              </a:lnSpc>
            </a:pPr>
          </a:p>
          <a:p>
            <a:pPr algn="l">
              <a:lnSpc>
                <a:spcPts val="5292"/>
              </a:lnSpc>
            </a:pPr>
            <a:r>
              <a:rPr lang="en-US" sz="2117">
                <a:solidFill>
                  <a:srgbClr val="333333"/>
                </a:solidFill>
                <a:latin typeface="Poppins Light"/>
              </a:rPr>
              <a:t>This suggests a potential area of concern or misconception among students regarding the role and significance of data science as a practical tool within their academic disciplines.</a:t>
            </a:r>
          </a:p>
          <a:p>
            <a:pPr algn="l">
              <a:lnSpc>
                <a:spcPts val="5292"/>
              </a:lnSpc>
            </a:pPr>
          </a:p>
          <a:p>
            <a:pPr algn="l">
              <a:lnSpc>
                <a:spcPts val="5292"/>
              </a:lnSpc>
            </a:pPr>
          </a:p>
        </p:txBody>
      </p:sp>
      <p:sp>
        <p:nvSpPr>
          <p:cNvPr name="TextBox 7" id="7"/>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Topic-based Sentiment Analysis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0704438" y="5528281"/>
            <a:ext cx="5762486" cy="5270055"/>
          </a:xfrm>
          <a:custGeom>
            <a:avLst/>
            <a:gdLst/>
            <a:ahLst/>
            <a:cxnLst/>
            <a:rect r="r" b="b" t="t" l="l"/>
            <a:pathLst>
              <a:path h="5270055" w="5762486">
                <a:moveTo>
                  <a:pt x="0" y="0"/>
                </a:moveTo>
                <a:lnTo>
                  <a:pt x="5762486" y="0"/>
                </a:lnTo>
                <a:lnTo>
                  <a:pt x="5762486" y="5270056"/>
                </a:lnTo>
                <a:lnTo>
                  <a:pt x="0" y="52700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80387">
            <a:off x="15112978" y="2618436"/>
            <a:ext cx="3610338" cy="5309320"/>
          </a:xfrm>
          <a:custGeom>
            <a:avLst/>
            <a:gdLst/>
            <a:ahLst/>
            <a:cxnLst/>
            <a:rect r="r" b="b" t="t" l="l"/>
            <a:pathLst>
              <a:path h="5309320" w="3610338">
                <a:moveTo>
                  <a:pt x="0" y="0"/>
                </a:moveTo>
                <a:lnTo>
                  <a:pt x="3610338" y="0"/>
                </a:lnTo>
                <a:lnTo>
                  <a:pt x="3610338" y="5309320"/>
                </a:lnTo>
                <a:lnTo>
                  <a:pt x="0" y="53093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0"/>
            <a:ext cx="18288000" cy="450526"/>
            <a:chOff x="0" y="0"/>
            <a:chExt cx="6186311" cy="152400"/>
          </a:xfrm>
        </p:grpSpPr>
        <p:sp>
          <p:nvSpPr>
            <p:cNvPr name="Freeform 5" id="5"/>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6" id="6"/>
          <p:cNvSpPr/>
          <p:nvPr/>
        </p:nvSpPr>
        <p:spPr>
          <a:xfrm flipH="false" flipV="false" rot="-1072933">
            <a:off x="12350946" y="2188589"/>
            <a:ext cx="1789198" cy="2659618"/>
          </a:xfrm>
          <a:custGeom>
            <a:avLst/>
            <a:gdLst/>
            <a:ahLst/>
            <a:cxnLst/>
            <a:rect r="r" b="b" t="t" l="l"/>
            <a:pathLst>
              <a:path h="2659618" w="1789198">
                <a:moveTo>
                  <a:pt x="0" y="0"/>
                </a:moveTo>
                <a:lnTo>
                  <a:pt x="1789198" y="0"/>
                </a:lnTo>
                <a:lnTo>
                  <a:pt x="1789198" y="2659618"/>
                </a:lnTo>
                <a:lnTo>
                  <a:pt x="0" y="26596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393076" y="2564063"/>
            <a:ext cx="10268905" cy="7018020"/>
          </a:xfrm>
          <a:prstGeom prst="rect">
            <a:avLst/>
          </a:prstGeom>
        </p:spPr>
        <p:txBody>
          <a:bodyPr anchor="t" rtlCol="false" tIns="0" lIns="0" bIns="0" rIns="0">
            <a:spAutoFit/>
          </a:bodyPr>
          <a:lstStyle/>
          <a:p>
            <a:pPr algn="l">
              <a:lnSpc>
                <a:spcPts val="4320"/>
              </a:lnSpc>
            </a:pPr>
            <a:r>
              <a:rPr lang="en-US" sz="2400">
                <a:solidFill>
                  <a:srgbClr val="333333"/>
                </a:solidFill>
                <a:latin typeface="Poppins Light"/>
              </a:rPr>
              <a:t>“</a:t>
            </a:r>
            <a:r>
              <a:rPr lang="en-US" sz="2400">
                <a:solidFill>
                  <a:srgbClr val="333333"/>
                </a:solidFill>
                <a:latin typeface="Poppins Light Bold"/>
              </a:rPr>
              <a:t>When you think of data science, what does it mean to you </a:t>
            </a:r>
          </a:p>
          <a:p>
            <a:pPr algn="l">
              <a:lnSpc>
                <a:spcPts val="4320"/>
              </a:lnSpc>
            </a:pPr>
            <a:r>
              <a:rPr lang="en-US" sz="2400">
                <a:solidFill>
                  <a:srgbClr val="333333"/>
                </a:solidFill>
                <a:latin typeface="Poppins Light Bold"/>
              </a:rPr>
              <a:t>(please be honest and write what first comes to mind)?”</a:t>
            </a:r>
          </a:p>
          <a:p>
            <a:pPr algn="l">
              <a:lnSpc>
                <a:spcPts val="4320"/>
              </a:lnSpc>
            </a:pPr>
            <a:r>
              <a:rPr lang="en-US" sz="2400">
                <a:solidFill>
                  <a:srgbClr val="333333"/>
                </a:solidFill>
                <a:latin typeface="Poppins Light"/>
              </a:rPr>
              <a:t>was asked to psychology students.</a:t>
            </a:r>
          </a:p>
          <a:p>
            <a:pPr algn="l">
              <a:lnSpc>
                <a:spcPts val="4320"/>
              </a:lnSpc>
            </a:pPr>
          </a:p>
          <a:p>
            <a:pPr algn="l">
              <a:lnSpc>
                <a:spcPts val="4320"/>
              </a:lnSpc>
            </a:pPr>
            <a:r>
              <a:rPr lang="en-US" sz="2400">
                <a:solidFill>
                  <a:srgbClr val="333333"/>
                </a:solidFill>
                <a:latin typeface="Poppins Light"/>
              </a:rPr>
              <a:t>Text answers are saved in csv format.</a:t>
            </a:r>
          </a:p>
          <a:p>
            <a:pPr algn="l">
              <a:lnSpc>
                <a:spcPts val="4320"/>
              </a:lnSpc>
            </a:pPr>
            <a:r>
              <a:rPr lang="en-US" sz="2400">
                <a:solidFill>
                  <a:srgbClr val="333333"/>
                </a:solidFill>
                <a:latin typeface="Poppins Light"/>
              </a:rPr>
              <a:t>&gt; 255 rows (students)</a:t>
            </a:r>
          </a:p>
          <a:p>
            <a:pPr algn="l">
              <a:lnSpc>
                <a:spcPts val="4320"/>
              </a:lnSpc>
            </a:pPr>
            <a:r>
              <a:rPr lang="en-US" sz="2400">
                <a:solidFill>
                  <a:srgbClr val="333333"/>
                </a:solidFill>
                <a:latin typeface="Poppins Light"/>
              </a:rPr>
              <a:t>&gt; 7 features</a:t>
            </a:r>
          </a:p>
          <a:p>
            <a:pPr algn="l">
              <a:lnSpc>
                <a:spcPts val="4320"/>
              </a:lnSpc>
            </a:pPr>
            <a:r>
              <a:rPr lang="en-US" sz="2400">
                <a:solidFill>
                  <a:srgbClr val="333333"/>
                </a:solidFill>
                <a:latin typeface="Poppins Light"/>
              </a:rPr>
              <a:t>Sentiment scores manually coded in the following format:</a:t>
            </a:r>
          </a:p>
          <a:p>
            <a:pPr algn="l">
              <a:lnSpc>
                <a:spcPts val="4320"/>
              </a:lnSpc>
            </a:pPr>
            <a:r>
              <a:rPr lang="en-US" sz="2400">
                <a:solidFill>
                  <a:srgbClr val="333333"/>
                </a:solidFill>
                <a:latin typeface="Poppins Light"/>
              </a:rPr>
              <a:t>&gt; ‘Sentiment (Manual)’: Very Positive, Positive, Neutral, Negative,</a:t>
            </a:r>
          </a:p>
          <a:p>
            <a:pPr algn="l">
              <a:lnSpc>
                <a:spcPts val="4320"/>
              </a:lnSpc>
            </a:pPr>
            <a:r>
              <a:rPr lang="en-US" sz="2400">
                <a:solidFill>
                  <a:srgbClr val="333333"/>
                </a:solidFill>
                <a:latin typeface="Poppins Light"/>
              </a:rPr>
              <a:t> Very Negative</a:t>
            </a:r>
          </a:p>
          <a:p>
            <a:pPr algn="l">
              <a:lnSpc>
                <a:spcPts val="4320"/>
              </a:lnSpc>
            </a:pPr>
            <a:r>
              <a:rPr lang="en-US" sz="2400">
                <a:solidFill>
                  <a:srgbClr val="333333"/>
                </a:solidFill>
                <a:latin typeface="Poppins Light"/>
              </a:rPr>
              <a:t>&gt; ‘Manual Sentiment Score’: Scale of 1 to 5</a:t>
            </a:r>
          </a:p>
          <a:p>
            <a:pPr algn="l">
              <a:lnSpc>
                <a:spcPts val="4320"/>
              </a:lnSpc>
            </a:pPr>
            <a:r>
              <a:rPr lang="en-US" sz="2400">
                <a:solidFill>
                  <a:srgbClr val="333333"/>
                </a:solidFill>
                <a:latin typeface="Poppins Light"/>
              </a:rPr>
              <a:t>&gt; ‘Both Sentiment Exist’: Binary score to represent text contains</a:t>
            </a:r>
          </a:p>
          <a:p>
            <a:pPr algn="l">
              <a:lnSpc>
                <a:spcPts val="4320"/>
              </a:lnSpc>
            </a:pPr>
            <a:r>
              <a:rPr lang="en-US" sz="2400">
                <a:solidFill>
                  <a:srgbClr val="333333"/>
                </a:solidFill>
                <a:latin typeface="Poppins Light"/>
              </a:rPr>
              <a:t>both sentiments. </a:t>
            </a:r>
          </a:p>
        </p:txBody>
      </p:sp>
      <p:sp>
        <p:nvSpPr>
          <p:cNvPr name="TextBox 8" id="8"/>
          <p:cNvSpPr txBox="true"/>
          <p:nvPr/>
        </p:nvSpPr>
        <p:spPr>
          <a:xfrm rot="0">
            <a:off x="1393076" y="1854311"/>
            <a:ext cx="4002398"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Survey Question </a:t>
            </a:r>
          </a:p>
        </p:txBody>
      </p:sp>
      <p:sp>
        <p:nvSpPr>
          <p:cNvPr name="TextBox 9" id="9"/>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2D4263"/>
                </a:solidFill>
                <a:latin typeface="Poppins Medium"/>
              </a:rPr>
              <a:t>3</a:t>
            </a:r>
          </a:p>
        </p:txBody>
      </p:sp>
      <p:sp>
        <p:nvSpPr>
          <p:cNvPr name="TextBox 10" id="10"/>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Dataset 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2708745" y="3066983"/>
            <a:ext cx="12870510" cy="6677182"/>
          </a:xfrm>
          <a:custGeom>
            <a:avLst/>
            <a:gdLst/>
            <a:ahLst/>
            <a:cxnLst/>
            <a:rect r="r" b="b" t="t" l="l"/>
            <a:pathLst>
              <a:path h="6677182" w="12870510">
                <a:moveTo>
                  <a:pt x="0" y="0"/>
                </a:moveTo>
                <a:lnTo>
                  <a:pt x="12870510" y="0"/>
                </a:lnTo>
                <a:lnTo>
                  <a:pt x="12870510" y="6677182"/>
                </a:lnTo>
                <a:lnTo>
                  <a:pt x="0" y="6677182"/>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4</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Data Understanding</a:t>
            </a:r>
          </a:p>
        </p:txBody>
      </p:sp>
      <p:sp>
        <p:nvSpPr>
          <p:cNvPr name="TextBox 7" id="7"/>
          <p:cNvSpPr txBox="true"/>
          <p:nvPr/>
        </p:nvSpPr>
        <p:spPr>
          <a:xfrm rot="0">
            <a:off x="1393076" y="2564063"/>
            <a:ext cx="10268905" cy="502920"/>
          </a:xfrm>
          <a:prstGeom prst="rect">
            <a:avLst/>
          </a:prstGeom>
        </p:spPr>
        <p:txBody>
          <a:bodyPr anchor="t" rtlCol="false" tIns="0" lIns="0" bIns="0" rIns="0">
            <a:spAutoFit/>
          </a:bodyPr>
          <a:lstStyle/>
          <a:p>
            <a:pPr algn="l">
              <a:lnSpc>
                <a:spcPts val="4320"/>
              </a:lnSpc>
            </a:pPr>
            <a:r>
              <a:rPr lang="en-US" sz="2400">
                <a:solidFill>
                  <a:srgbClr val="333333"/>
                </a:solidFill>
                <a:latin typeface="Poppins Light"/>
              </a:rPr>
              <a:t>Dataset does not have any missing (null) value.</a:t>
            </a:r>
          </a:p>
        </p:txBody>
      </p:sp>
      <p:sp>
        <p:nvSpPr>
          <p:cNvPr name="TextBox 8" id="8"/>
          <p:cNvSpPr txBox="true"/>
          <p:nvPr/>
        </p:nvSpPr>
        <p:spPr>
          <a:xfrm rot="0">
            <a:off x="1393076" y="1854311"/>
            <a:ext cx="4002398"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Missing Values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8250087" y="2886961"/>
            <a:ext cx="9009213" cy="6973131"/>
          </a:xfrm>
          <a:custGeom>
            <a:avLst/>
            <a:gdLst/>
            <a:ahLst/>
            <a:cxnLst/>
            <a:rect r="r" b="b" t="t" l="l"/>
            <a:pathLst>
              <a:path h="6973131" w="9009213">
                <a:moveTo>
                  <a:pt x="0" y="0"/>
                </a:moveTo>
                <a:lnTo>
                  <a:pt x="9009213" y="0"/>
                </a:lnTo>
                <a:lnTo>
                  <a:pt x="9009213" y="6973130"/>
                </a:lnTo>
                <a:lnTo>
                  <a:pt x="0" y="6973130"/>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5</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Data Understanding</a:t>
            </a:r>
          </a:p>
        </p:txBody>
      </p:sp>
      <p:sp>
        <p:nvSpPr>
          <p:cNvPr name="TextBox 7" id="7"/>
          <p:cNvSpPr txBox="true"/>
          <p:nvPr/>
        </p:nvSpPr>
        <p:spPr>
          <a:xfrm rot="0">
            <a:off x="1393076" y="4742846"/>
            <a:ext cx="6492635" cy="2956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Manual sentiment codes display that the majority of the responses are natural, while there are more positive responses than negative ones.</a:t>
            </a:r>
          </a:p>
        </p:txBody>
      </p:sp>
      <p:sp>
        <p:nvSpPr>
          <p:cNvPr name="TextBox 8" id="8"/>
          <p:cNvSpPr txBox="true"/>
          <p:nvPr/>
        </p:nvSpPr>
        <p:spPr>
          <a:xfrm rot="0">
            <a:off x="1393076" y="1854311"/>
            <a:ext cx="8050779"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Manually Coded Sentiment Distribution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9271388" y="3075656"/>
            <a:ext cx="7987912" cy="6182644"/>
          </a:xfrm>
          <a:custGeom>
            <a:avLst/>
            <a:gdLst/>
            <a:ahLst/>
            <a:cxnLst/>
            <a:rect r="r" b="b" t="t" l="l"/>
            <a:pathLst>
              <a:path h="6182644" w="7987912">
                <a:moveTo>
                  <a:pt x="0" y="0"/>
                </a:moveTo>
                <a:lnTo>
                  <a:pt x="7987912" y="0"/>
                </a:lnTo>
                <a:lnTo>
                  <a:pt x="7987912" y="6182644"/>
                </a:lnTo>
                <a:lnTo>
                  <a:pt x="0" y="6182644"/>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6</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Data Understanding</a:t>
            </a:r>
          </a:p>
        </p:txBody>
      </p:sp>
      <p:sp>
        <p:nvSpPr>
          <p:cNvPr name="TextBox 7" id="7"/>
          <p:cNvSpPr txBox="true"/>
          <p:nvPr/>
        </p:nvSpPr>
        <p:spPr>
          <a:xfrm rot="0">
            <a:off x="1393076" y="4155298"/>
            <a:ext cx="7167365" cy="3718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Mean Sentiment Score (Manual):  3.12</a:t>
            </a:r>
          </a:p>
          <a:p>
            <a:pPr algn="l">
              <a:lnSpc>
                <a:spcPts val="6000"/>
              </a:lnSpc>
            </a:pPr>
          </a:p>
          <a:p>
            <a:pPr algn="l">
              <a:lnSpc>
                <a:spcPts val="6000"/>
              </a:lnSpc>
            </a:pPr>
          </a:p>
          <a:p>
            <a:pPr algn="l">
              <a:lnSpc>
                <a:spcPts val="6000"/>
              </a:lnSpc>
            </a:pPr>
            <a:r>
              <a:rPr lang="en-US" sz="2400">
                <a:solidFill>
                  <a:srgbClr val="333333"/>
                </a:solidFill>
                <a:latin typeface="Poppins Light"/>
              </a:rPr>
              <a:t>Most Frequent Sentiment Category (Manual):  Neutral</a:t>
            </a:r>
          </a:p>
        </p:txBody>
      </p:sp>
      <p:sp>
        <p:nvSpPr>
          <p:cNvPr name="TextBox 8" id="8"/>
          <p:cNvSpPr txBox="true"/>
          <p:nvPr/>
        </p:nvSpPr>
        <p:spPr>
          <a:xfrm rot="0">
            <a:off x="1393076" y="1854311"/>
            <a:ext cx="8050779"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Manually Coded Sentiment Distribution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TextBox 4" id="4"/>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7</a:t>
            </a:r>
          </a:p>
        </p:txBody>
      </p:sp>
      <p:sp>
        <p:nvSpPr>
          <p:cNvPr name="TextBox 5" id="5"/>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Data Preprocessing</a:t>
            </a:r>
          </a:p>
        </p:txBody>
      </p:sp>
      <p:sp>
        <p:nvSpPr>
          <p:cNvPr name="TextBox 6" id="6"/>
          <p:cNvSpPr txBox="true"/>
          <p:nvPr/>
        </p:nvSpPr>
        <p:spPr>
          <a:xfrm rot="0">
            <a:off x="1393076" y="1854311"/>
            <a:ext cx="8050779"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Text Preprocessing</a:t>
            </a:r>
          </a:p>
        </p:txBody>
      </p:sp>
      <p:sp>
        <p:nvSpPr>
          <p:cNvPr name="TextBox 7" id="7"/>
          <p:cNvSpPr txBox="true"/>
          <p:nvPr/>
        </p:nvSpPr>
        <p:spPr>
          <a:xfrm rot="0">
            <a:off x="1393076" y="2711561"/>
            <a:ext cx="16207377" cy="6766560"/>
          </a:xfrm>
          <a:prstGeom prst="rect">
            <a:avLst/>
          </a:prstGeom>
        </p:spPr>
        <p:txBody>
          <a:bodyPr anchor="t" rtlCol="false" tIns="0" lIns="0" bIns="0" rIns="0">
            <a:spAutoFit/>
          </a:bodyPr>
          <a:lstStyle/>
          <a:p>
            <a:pPr algn="l">
              <a:lnSpc>
                <a:spcPts val="6000"/>
              </a:lnSpc>
            </a:pPr>
            <a:r>
              <a:rPr lang="en-US" sz="2400">
                <a:solidFill>
                  <a:srgbClr val="333333"/>
                </a:solidFill>
                <a:latin typeface="Poppins Light"/>
              </a:rPr>
              <a:t>Techniques used:</a:t>
            </a:r>
          </a:p>
          <a:p>
            <a:pPr algn="l">
              <a:lnSpc>
                <a:spcPts val="6000"/>
              </a:lnSpc>
            </a:pPr>
            <a:r>
              <a:rPr lang="en-US" sz="2400">
                <a:solidFill>
                  <a:srgbClr val="333333"/>
                </a:solidFill>
                <a:latin typeface="Poppins Light"/>
              </a:rPr>
              <a:t>&gt; Converting the input text to lowercase</a:t>
            </a:r>
          </a:p>
          <a:p>
            <a:pPr algn="l">
              <a:lnSpc>
                <a:spcPts val="6000"/>
              </a:lnSpc>
            </a:pPr>
            <a:r>
              <a:rPr lang="en-US" sz="2400">
                <a:solidFill>
                  <a:srgbClr val="333333"/>
                </a:solidFill>
                <a:latin typeface="Poppins Light"/>
              </a:rPr>
              <a:t>&gt; Creating a set of English stop words</a:t>
            </a:r>
          </a:p>
          <a:p>
            <a:pPr algn="l">
              <a:lnSpc>
                <a:spcPts val="6000"/>
              </a:lnSpc>
            </a:pPr>
            <a:r>
              <a:rPr lang="en-US" sz="2400">
                <a:solidFill>
                  <a:srgbClr val="333333"/>
                </a:solidFill>
                <a:latin typeface="Poppins Light"/>
              </a:rPr>
              <a:t>&gt; Tokenization</a:t>
            </a:r>
          </a:p>
          <a:p>
            <a:pPr algn="l">
              <a:lnSpc>
                <a:spcPts val="6000"/>
              </a:lnSpc>
            </a:pPr>
            <a:r>
              <a:rPr lang="en-US" sz="2400">
                <a:solidFill>
                  <a:srgbClr val="333333"/>
                </a:solidFill>
                <a:latin typeface="Poppins Light"/>
              </a:rPr>
              <a:t>&gt; Removing non-alphanumeric characters from each token</a:t>
            </a:r>
          </a:p>
          <a:p>
            <a:pPr algn="l">
              <a:lnSpc>
                <a:spcPts val="6000"/>
              </a:lnSpc>
            </a:pPr>
            <a:r>
              <a:rPr lang="en-US" sz="2400">
                <a:solidFill>
                  <a:srgbClr val="333333"/>
                </a:solidFill>
                <a:latin typeface="Poppins Light"/>
              </a:rPr>
              <a:t>&gt; Lemmatization</a:t>
            </a:r>
          </a:p>
          <a:p>
            <a:pPr algn="l">
              <a:lnSpc>
                <a:spcPts val="6000"/>
              </a:lnSpc>
            </a:pPr>
            <a:r>
              <a:rPr lang="en-US" sz="2400">
                <a:solidFill>
                  <a:srgbClr val="333333"/>
                </a:solidFill>
                <a:latin typeface="Poppins Light"/>
              </a:rPr>
              <a:t>&gt; Additionally included stop words based on frequency on text:</a:t>
            </a:r>
          </a:p>
          <a:p>
            <a:pPr algn="l" marL="518160" indent="-259080" lvl="1">
              <a:lnSpc>
                <a:spcPts val="6000"/>
              </a:lnSpc>
              <a:buFont typeface="Arial"/>
              <a:buChar char="•"/>
            </a:pPr>
            <a:r>
              <a:rPr lang="en-US" sz="2400">
                <a:solidFill>
                  <a:srgbClr val="333333"/>
                </a:solidFill>
                <a:latin typeface="Poppins Light"/>
              </a:rPr>
              <a:t>              'include', 'involve', 'data', 'science', 'think', </a:t>
            </a:r>
          </a:p>
          <a:p>
            <a:pPr algn="l" marL="518160" indent="-259080" lvl="1">
              <a:lnSpc>
                <a:spcPts val="6000"/>
              </a:lnSpc>
              <a:buFont typeface="Arial"/>
              <a:buChar char="•"/>
            </a:pPr>
            <a:r>
              <a:rPr lang="en-US" sz="2400">
                <a:solidFill>
                  <a:srgbClr val="333333"/>
                </a:solidFill>
                <a:latin typeface="Poppins Light"/>
              </a:rPr>
              <a:t>              'know', 'may', 'way', 'like', 'something', 'using', 'lot', 'really'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3953671" y="2435336"/>
            <a:ext cx="10380658" cy="7280164"/>
          </a:xfrm>
          <a:custGeom>
            <a:avLst/>
            <a:gdLst/>
            <a:ahLst/>
            <a:cxnLst/>
            <a:rect r="r" b="b" t="t" l="l"/>
            <a:pathLst>
              <a:path h="7280164" w="10380658">
                <a:moveTo>
                  <a:pt x="0" y="0"/>
                </a:moveTo>
                <a:lnTo>
                  <a:pt x="10380658" y="0"/>
                </a:lnTo>
                <a:lnTo>
                  <a:pt x="10380658" y="7280164"/>
                </a:lnTo>
                <a:lnTo>
                  <a:pt x="0" y="7280164"/>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8</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Word Frequency Analysis</a:t>
            </a:r>
          </a:p>
        </p:txBody>
      </p:sp>
      <p:sp>
        <p:nvSpPr>
          <p:cNvPr name="TextBox 7" id="7"/>
          <p:cNvSpPr txBox="true"/>
          <p:nvPr/>
        </p:nvSpPr>
        <p:spPr>
          <a:xfrm rot="0">
            <a:off x="1393076" y="1854311"/>
            <a:ext cx="8050779"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10 Most Frequent Words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50526"/>
            <a:chOff x="0" y="0"/>
            <a:chExt cx="6186311" cy="152400"/>
          </a:xfrm>
        </p:grpSpPr>
        <p:sp>
          <p:nvSpPr>
            <p:cNvPr name="Freeform 3" id="3"/>
            <p:cNvSpPr/>
            <p:nvPr/>
          </p:nvSpPr>
          <p:spPr>
            <a:xfrm flipH="false" flipV="false" rot="0">
              <a:off x="0" y="0"/>
              <a:ext cx="6186311" cy="152400"/>
            </a:xfrm>
            <a:custGeom>
              <a:avLst/>
              <a:gdLst/>
              <a:ahLst/>
              <a:cxnLst/>
              <a:rect r="r" b="b" t="t" l="l"/>
              <a:pathLst>
                <a:path h="152400" w="6186311">
                  <a:moveTo>
                    <a:pt x="0" y="0"/>
                  </a:moveTo>
                  <a:lnTo>
                    <a:pt x="6186311" y="0"/>
                  </a:lnTo>
                  <a:lnTo>
                    <a:pt x="6186311" y="152400"/>
                  </a:lnTo>
                  <a:lnTo>
                    <a:pt x="0" y="152400"/>
                  </a:lnTo>
                  <a:close/>
                </a:path>
              </a:pathLst>
            </a:custGeom>
            <a:solidFill>
              <a:srgbClr val="00C49A"/>
            </a:solidFill>
          </p:spPr>
        </p:sp>
      </p:grpSp>
      <p:sp>
        <p:nvSpPr>
          <p:cNvPr name="Freeform 4" id="4"/>
          <p:cNvSpPr/>
          <p:nvPr/>
        </p:nvSpPr>
        <p:spPr>
          <a:xfrm flipH="false" flipV="false" rot="0">
            <a:off x="2929818" y="2628407"/>
            <a:ext cx="13028075" cy="6858493"/>
          </a:xfrm>
          <a:custGeom>
            <a:avLst/>
            <a:gdLst/>
            <a:ahLst/>
            <a:cxnLst/>
            <a:rect r="r" b="b" t="t" l="l"/>
            <a:pathLst>
              <a:path h="6858493" w="13028075">
                <a:moveTo>
                  <a:pt x="0" y="0"/>
                </a:moveTo>
                <a:lnTo>
                  <a:pt x="13028075" y="0"/>
                </a:lnTo>
                <a:lnTo>
                  <a:pt x="13028075" y="6858493"/>
                </a:lnTo>
                <a:lnTo>
                  <a:pt x="0" y="6858493"/>
                </a:lnTo>
                <a:lnTo>
                  <a:pt x="0" y="0"/>
                </a:lnTo>
                <a:close/>
              </a:path>
            </a:pathLst>
          </a:custGeom>
          <a:blipFill>
            <a:blip r:embed="rId2"/>
            <a:stretch>
              <a:fillRect l="0" t="0" r="0" b="0"/>
            </a:stretch>
          </a:blipFill>
        </p:spPr>
      </p:sp>
      <p:sp>
        <p:nvSpPr>
          <p:cNvPr name="TextBox 5" id="5"/>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333333"/>
                </a:solidFill>
                <a:latin typeface="Poppins Medium"/>
              </a:rPr>
              <a:t>9</a:t>
            </a:r>
          </a:p>
        </p:txBody>
      </p:sp>
      <p:sp>
        <p:nvSpPr>
          <p:cNvPr name="TextBox 6" id="6"/>
          <p:cNvSpPr txBox="true"/>
          <p:nvPr/>
        </p:nvSpPr>
        <p:spPr>
          <a:xfrm rot="0">
            <a:off x="1393076" y="1028700"/>
            <a:ext cx="10592755" cy="361950"/>
          </a:xfrm>
          <a:prstGeom prst="rect">
            <a:avLst/>
          </a:prstGeom>
        </p:spPr>
        <p:txBody>
          <a:bodyPr anchor="t" rtlCol="false" tIns="0" lIns="0" bIns="0" rIns="0">
            <a:spAutoFit/>
          </a:bodyPr>
          <a:lstStyle/>
          <a:p>
            <a:pPr algn="l">
              <a:lnSpc>
                <a:spcPts val="2879"/>
              </a:lnSpc>
            </a:pPr>
            <a:r>
              <a:rPr lang="en-US" sz="2400" spc="74">
                <a:solidFill>
                  <a:srgbClr val="333333"/>
                </a:solidFill>
                <a:latin typeface="Poppins Medium"/>
              </a:rPr>
              <a:t>Word Frequency Analysis</a:t>
            </a:r>
          </a:p>
        </p:txBody>
      </p:sp>
      <p:sp>
        <p:nvSpPr>
          <p:cNvPr name="TextBox 7" id="7"/>
          <p:cNvSpPr txBox="true"/>
          <p:nvPr/>
        </p:nvSpPr>
        <p:spPr>
          <a:xfrm rot="0">
            <a:off x="1393076" y="1854311"/>
            <a:ext cx="8050779" cy="581025"/>
          </a:xfrm>
          <a:prstGeom prst="rect">
            <a:avLst/>
          </a:prstGeom>
        </p:spPr>
        <p:txBody>
          <a:bodyPr anchor="t" rtlCol="false" tIns="0" lIns="0" bIns="0" rIns="0">
            <a:spAutoFit/>
          </a:bodyPr>
          <a:lstStyle/>
          <a:p>
            <a:pPr algn="l">
              <a:lnSpc>
                <a:spcPts val="4800"/>
              </a:lnSpc>
            </a:pPr>
            <a:r>
              <a:rPr lang="en-US" sz="3000">
                <a:solidFill>
                  <a:srgbClr val="333333"/>
                </a:solidFill>
                <a:latin typeface="Poppins Medium"/>
              </a:rPr>
              <a:t>Word Cloud of Responses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DAGEza5yhKU</dc:identifier>
  <dcterms:modified xsi:type="dcterms:W3CDTF">2011-08-01T06:04:30Z</dcterms:modified>
  <cp:revision>1</cp:revision>
  <dc:title>Psych Students' Data Dive</dc:title>
</cp:coreProperties>
</file>