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70183-003A-4826-8842-B6BD9E534E73}">
          <p14:sldIdLst>
            <p14:sldId id="256"/>
            <p14:sldId id="269"/>
            <p14:sldId id="257"/>
            <p14:sldId id="258"/>
            <p14:sldId id="270"/>
            <p14:sldId id="259"/>
            <p14:sldId id="260"/>
            <p14:sldId id="261"/>
            <p14:sldId id="262"/>
            <p14:sldId id="263"/>
          </p14:sldIdLst>
        </p14:section>
        <p14:section name="Untitled Section" id="{C7930FD2-32C0-4BB9-B349-AB5E7D31186A}">
          <p14:sldIdLst>
            <p14:sldId id="264"/>
            <p14:sldId id="265"/>
            <p14:sldId id="268"/>
            <p14:sldId id="27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348" autoAdjust="0"/>
  </p:normalViewPr>
  <p:slideViewPr>
    <p:cSldViewPr snapToGrid="0">
      <p:cViewPr>
        <p:scale>
          <a:sx n="125" d="100"/>
          <a:sy n="125" d="100"/>
        </p:scale>
        <p:origin x="90" y="15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A198-453B-4C08-9CAA-D61EC096EB6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A580-9685-45E0-AF09-37B309E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of layer </a:t>
            </a:r>
          </a:p>
          <a:p>
            <a:r>
              <a:rPr lang="en-US" baseline="0" dirty="0" err="1" smtClean="0"/>
              <a:t>H_t</a:t>
            </a:r>
            <a:r>
              <a:rPr lang="en-US" baseline="0" dirty="0" smtClean="0"/>
              <a:t> = k1, k2, …k_t-1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 masked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mask layer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huggingface.co/transformers/" TargetMode="External"/><Relationship Id="rId7" Type="http://schemas.openxmlformats.org/officeDocument/2006/relationships/hyperlink" Target="https://openai.com/blog/chatgp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pt-3" TargetMode="External"/><Relationship Id="rId5" Type="http://schemas.openxmlformats.org/officeDocument/2006/relationships/hyperlink" Target="https://huggingface.co/docs/transformers/model_doc/openai-gpt" TargetMode="External"/><Relationship Id="rId4" Type="http://schemas.openxmlformats.org/officeDocument/2006/relationships/hyperlink" Target="https://www.codemotion.com/magazine/ai-ml/bert-how-google-changed-nlp-and-how-to-benefit-from-thi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arxiv.org/pdf/2010.11929.pdf" TargetMode="External"/><Relationship Id="rId7" Type="http://schemas.openxmlformats.org/officeDocument/2006/relationships/hyperlink" Target="https://arxiv.org/pdf/2102.0509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5.12872.pdf" TargetMode="External"/><Relationship Id="rId5" Type="http://schemas.openxmlformats.org/officeDocument/2006/relationships/hyperlink" Target="https://arxiv.org/pdf/2104.14294.pdf" TargetMode="External"/><Relationship Id="rId4" Type="http://schemas.openxmlformats.org/officeDocument/2006/relationships/hyperlink" Target="https://arxiv.org/pdf/2103.14030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dequan-er-69518643/" TargetMode="External"/><Relationship Id="rId4" Type="http://schemas.openxmlformats.org/officeDocument/2006/relationships/hyperlink" Target="mailto:erdeq.upen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chatgp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Dequan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Position-wise Feed-Forward Networks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Positional Encoding </a:t>
            </a:r>
          </a:p>
          <a:p>
            <a:pPr lvl="1"/>
            <a:r>
              <a:rPr lang="en-US" dirty="0" smtClean="0"/>
              <a:t>Ensure sequence of tokens </a:t>
            </a:r>
          </a:p>
          <a:p>
            <a:pPr lvl="1"/>
            <a:endParaRPr lang="en-US" dirty="0"/>
          </a:p>
          <a:p>
            <a:r>
              <a:rPr lang="en-US" dirty="0" smtClean="0"/>
              <a:t>Why it can extract information in a non-</a:t>
            </a:r>
            <a:r>
              <a:rPr lang="en-US" dirty="0" err="1" smtClean="0"/>
              <a:t>sequencial</a:t>
            </a:r>
            <a:r>
              <a:rPr lang="en-US" dirty="0" smtClean="0"/>
              <a:t> way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All information at once</a:t>
            </a:r>
          </a:p>
          <a:p>
            <a:pPr lvl="1"/>
            <a:r>
              <a:rPr lang="en-US" dirty="0" smtClean="0"/>
              <a:t>Unlike RNN sequential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44" y="2832056"/>
            <a:ext cx="6829425" cy="971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505"/>
            <a:ext cx="2849562" cy="3127297"/>
          </a:xfrm>
          <a:prstGeom prst="rect">
            <a:avLst/>
          </a:prstGeom>
        </p:spPr>
      </p:pic>
      <p:sp>
        <p:nvSpPr>
          <p:cNvPr id="19" name="AutoShape 2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4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CS 230 - Recurrent Neural Networks Cheatshe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92" y="4319247"/>
            <a:ext cx="3990975" cy="17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53" y="529187"/>
            <a:ext cx="6064568" cy="259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3" y="3779520"/>
            <a:ext cx="6561735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2348140"/>
            <a:ext cx="11468100" cy="4351338"/>
          </a:xfrm>
        </p:spPr>
        <p:txBody>
          <a:bodyPr/>
          <a:lstStyle/>
          <a:p>
            <a:r>
              <a:rPr lang="en-US" dirty="0" smtClean="0"/>
              <a:t>Hugging </a:t>
            </a:r>
            <a:r>
              <a:rPr lang="en-US" dirty="0"/>
              <a:t>Face Transformers </a:t>
            </a:r>
            <a:r>
              <a:rPr lang="en-US" dirty="0">
                <a:hlinkClick r:id="rId3"/>
              </a:rPr>
              <a:t>https://huggingface.co/transformers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BERT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https://www.codemotion.com/magazine/ai-ml/bert-how-google-changed-nlp-and-how-to-benefit-from-this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GPT: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huggingface.co/docs/transformers/model_doc/openai-gpt</a:t>
            </a:r>
            <a:endParaRPr lang="en-US" dirty="0" smtClean="0"/>
          </a:p>
          <a:p>
            <a:r>
              <a:rPr lang="en-US" dirty="0"/>
              <a:t>GPT3: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github.com/openai/gpt-3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ChatGPT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https://openai.com/blog/chatgpt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It has </a:t>
            </a:r>
            <a:r>
              <a:rPr lang="en-US" dirty="0" smtClean="0"/>
              <a:t>&gt;175 </a:t>
            </a:r>
            <a:r>
              <a:rPr lang="en-US" dirty="0" err="1" smtClean="0"/>
              <a:t>Bn</a:t>
            </a:r>
            <a:r>
              <a:rPr lang="en-US" dirty="0" smtClean="0"/>
              <a:t> parameters  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3194" y="4649040"/>
            <a:ext cx="2948341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4" y="2243754"/>
            <a:ext cx="4572000" cy="4428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10" y="1126735"/>
            <a:ext cx="4572000" cy="5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Transformers are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 smtClean="0"/>
              <a:t>input </a:t>
            </a:r>
            <a:r>
              <a:rPr lang="en-US" dirty="0"/>
              <a:t>at once, unlike </a:t>
            </a:r>
            <a:r>
              <a:rPr lang="en-US" dirty="0" smtClean="0"/>
              <a:t>RNN</a:t>
            </a:r>
          </a:p>
          <a:p>
            <a:pPr lvl="1"/>
            <a:r>
              <a:rPr lang="en-US" dirty="0" smtClean="0"/>
              <a:t>Process larger amount of text, then to video, audio, etc.</a:t>
            </a:r>
          </a:p>
          <a:p>
            <a:pPr lvl="1"/>
            <a:r>
              <a:rPr lang="en-US" dirty="0" smtClean="0"/>
              <a:t>Use pre-trained models,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2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NLP </a:t>
            </a:r>
            <a:endParaRPr lang="en-US" dirty="0" smtClean="0"/>
          </a:p>
          <a:p>
            <a:pPr lvl="1"/>
            <a:r>
              <a:rPr lang="en-US" dirty="0" smtClean="0"/>
              <a:t>Sentiment analysis</a:t>
            </a:r>
          </a:p>
          <a:p>
            <a:r>
              <a:rPr lang="en-US" dirty="0" smtClean="0"/>
              <a:t>Vision Transformers</a:t>
            </a:r>
          </a:p>
          <a:p>
            <a:pPr lvl="1"/>
            <a:r>
              <a:rPr lang="en-US" dirty="0" err="1" smtClean="0">
                <a:hlinkClick r:id="rId3"/>
              </a:rPr>
              <a:t>ViT</a:t>
            </a:r>
            <a:r>
              <a:rPr lang="en-US" dirty="0" smtClean="0"/>
              <a:t> (</a:t>
            </a:r>
            <a:r>
              <a:rPr lang="en-US" dirty="0"/>
              <a:t>2020)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arxiv.org/pdf/2010.11929.pdf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Swin</a:t>
            </a:r>
            <a:r>
              <a:rPr lang="en-US" dirty="0" smtClean="0">
                <a:hlinkClick r:id="rId4"/>
              </a:rPr>
              <a:t> Transformer </a:t>
            </a:r>
            <a:r>
              <a:rPr lang="en-US" dirty="0" smtClean="0"/>
              <a:t>(2021</a:t>
            </a:r>
            <a:r>
              <a:rPr lang="en-US" dirty="0"/>
              <a:t>)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arxiv.org/pdf/2103.14030.pdf</a:t>
            </a:r>
            <a:endParaRPr lang="en-US" dirty="0" smtClean="0"/>
          </a:p>
          <a:p>
            <a:pPr lvl="1"/>
            <a:r>
              <a:rPr lang="en-US" dirty="0" smtClean="0"/>
              <a:t>DINO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DETR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arxiv.org/pdf/2104.14294.pdf</a:t>
            </a:r>
            <a:endParaRPr lang="en-US" dirty="0" smtClean="0"/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 </a:t>
            </a:r>
          </a:p>
          <a:p>
            <a:pPr lvl="1"/>
            <a:r>
              <a:rPr lang="en-US" dirty="0" err="1" smtClean="0"/>
              <a:t>TimeSformer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arxiv.org/pdf/2102.05095.pdf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921" y="2293256"/>
            <a:ext cx="4292982" cy="30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lh3.googleusercontent.com/a/AEdFTp5CHDVPqJttCByYoSfqlIhdxy5QEQqtGcPnppiUiA=s80-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417" y="2603500"/>
            <a:ext cx="1569811" cy="15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44" y="2701591"/>
            <a:ext cx="58592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Dequan Er, Ph.D.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Lead Data Scientist @ NDR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erdeq.upenn@gmail.com</a:t>
            </a:r>
            <a:endParaRPr lang="en-US" dirty="0" smtClean="0"/>
          </a:p>
          <a:p>
            <a:r>
              <a:rPr lang="en-US" dirty="0" smtClean="0"/>
              <a:t>LinkedIn: </a:t>
            </a:r>
          </a:p>
          <a:p>
            <a:r>
              <a:rPr lang="en-US" dirty="0">
                <a:hlinkClick r:id="rId5"/>
              </a:rPr>
              <a:t>https://www.linkedin.com/in/dequan-er-69518643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Model architecture</a:t>
            </a:r>
          </a:p>
          <a:p>
            <a:r>
              <a:rPr lang="en-US" dirty="0"/>
              <a:t>R</a:t>
            </a:r>
            <a:r>
              <a:rPr lang="en-US" dirty="0" smtClean="0"/>
              <a:t>esult</a:t>
            </a:r>
          </a:p>
          <a:p>
            <a:r>
              <a:rPr lang="en-US" dirty="0" smtClean="0"/>
              <a:t>Derived models </a:t>
            </a:r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r>
              <a:rPr lang="en-US" sz="1600" dirty="0" smtClean="0"/>
              <a:t>From Sequence Modeling to Attention (2017)</a:t>
            </a:r>
          </a:p>
          <a:p>
            <a:pPr lvl="1"/>
            <a:r>
              <a:rPr lang="en-US" dirty="0" smtClean="0"/>
              <a:t>From NLP(Nature Language Processing) problem</a:t>
            </a:r>
          </a:p>
          <a:p>
            <a:pPr lvl="1"/>
            <a:r>
              <a:rPr lang="en-US" dirty="0" smtClean="0"/>
              <a:t>RNN (Recurrent Neural Network), LSTM (long </a:t>
            </a:r>
            <a:r>
              <a:rPr lang="en-US" dirty="0"/>
              <a:t>short-term memory networks</a:t>
            </a:r>
            <a:r>
              <a:rPr lang="en-US" dirty="0" smtClean="0"/>
              <a:t>), GRU (Gated Recurrent Unit)</a:t>
            </a:r>
          </a:p>
          <a:p>
            <a:pPr lvl="1"/>
            <a:r>
              <a:rPr lang="en-US" dirty="0" smtClean="0"/>
              <a:t>From recurrent language models to encoder-decoder model </a:t>
            </a:r>
          </a:p>
          <a:p>
            <a:pPr lvl="2"/>
            <a:r>
              <a:rPr lang="en-US" sz="1600" dirty="0" smtClean="0"/>
              <a:t>H</a:t>
            </a:r>
            <a:r>
              <a:rPr lang="en-US" sz="1600" baseline="-25000" dirty="0" smtClean="0"/>
              <a:t>t-1</a:t>
            </a:r>
            <a:r>
              <a:rPr lang="en-US" sz="1600" dirty="0" smtClean="0"/>
              <a:t> to </a:t>
            </a:r>
            <a:r>
              <a:rPr lang="en-US" sz="1600" dirty="0" err="1" smtClean="0"/>
              <a:t>h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Hard to parallelize </a:t>
            </a:r>
          </a:p>
          <a:p>
            <a:pPr lvl="2"/>
            <a:r>
              <a:rPr lang="en-US" sz="1600" dirty="0" smtClean="0"/>
              <a:t>Long sequence memory lose, large </a:t>
            </a:r>
            <a:r>
              <a:rPr lang="en-US" sz="1600" dirty="0" err="1" smtClean="0"/>
              <a:t>H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 smtClean="0"/>
              <a:t>Attention used from encoder to decoder </a:t>
            </a:r>
          </a:p>
          <a:p>
            <a:pPr lvl="1"/>
            <a:endParaRPr lang="en-US" dirty="0"/>
          </a:p>
        </p:txBody>
      </p:sp>
      <p:pic>
        <p:nvPicPr>
          <p:cNvPr id="2050" name="Picture 2" descr="NLP: Everything about Embeddings. Numerical representations are a… | by  Mohammed Terry-Jack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87" y="2587092"/>
            <a:ext cx="4869089" cy="34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pPr lvl="1"/>
            <a:endParaRPr lang="en-US" dirty="0"/>
          </a:p>
          <a:p>
            <a:r>
              <a:rPr lang="en-US" sz="1600" dirty="0" smtClean="0"/>
              <a:t>Advantages: Fast, Parallelism, </a:t>
            </a:r>
            <a:r>
              <a:rPr lang="en-US" sz="1600" dirty="0" err="1" smtClean="0"/>
              <a:t>pretrained</a:t>
            </a:r>
            <a:endParaRPr lang="en-US" sz="1600" dirty="0" smtClean="0"/>
          </a:p>
          <a:p>
            <a:r>
              <a:rPr lang="en-US" sz="1600" dirty="0" smtClean="0"/>
              <a:t>Derivatives </a:t>
            </a:r>
            <a:r>
              <a:rPr lang="en-US" sz="1600" dirty="0" smtClean="0"/>
              <a:t>of Transformers </a:t>
            </a:r>
          </a:p>
          <a:p>
            <a:pPr lvl="1"/>
            <a:r>
              <a:rPr lang="en-US" dirty="0" smtClean="0"/>
              <a:t>BERT (</a:t>
            </a:r>
            <a:r>
              <a:rPr lang="en-US" dirty="0" smtClean="0">
                <a:solidFill>
                  <a:schemeClr val="tx1"/>
                </a:solidFill>
              </a:rPr>
              <a:t>Bidirectional Encoder Representations from Transformers </a:t>
            </a:r>
            <a:r>
              <a:rPr lang="en-US" dirty="0" smtClean="0"/>
              <a:t>2018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arxiv.org/abs/1810.04805</a:t>
            </a:r>
            <a:endParaRPr lang="en-US" dirty="0" smtClean="0"/>
          </a:p>
          <a:p>
            <a:pPr lvl="1"/>
            <a:r>
              <a:rPr lang="en-US" dirty="0" smtClean="0"/>
              <a:t> GPT3 (</a:t>
            </a:r>
            <a:r>
              <a:rPr lang="en-US" dirty="0">
                <a:solidFill>
                  <a:schemeClr val="tx1"/>
                </a:solidFill>
              </a:rPr>
              <a:t>Generative Pre-trained </a:t>
            </a:r>
            <a:r>
              <a:rPr lang="en-US" dirty="0" smtClean="0">
                <a:solidFill>
                  <a:schemeClr val="tx1"/>
                </a:solidFill>
              </a:rPr>
              <a:t>Transformer </a:t>
            </a:r>
            <a:r>
              <a:rPr lang="en-US" dirty="0" smtClean="0"/>
              <a:t>2020) </a:t>
            </a:r>
          </a:p>
          <a:p>
            <a:pPr lvl="1"/>
            <a:r>
              <a:rPr lang="en-US" dirty="0" err="1" smtClean="0"/>
              <a:t>ChatGPT</a:t>
            </a:r>
            <a:r>
              <a:rPr lang="en-US" dirty="0"/>
              <a:t>(2022) </a:t>
            </a:r>
            <a:r>
              <a:rPr lang="en-US" dirty="0">
                <a:hlinkClick r:id="rId4"/>
              </a:rPr>
              <a:t>https://openai.com/blog/chatgpt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sz="1600" dirty="0" smtClean="0"/>
              <a:t>From NLP to audio, video, etc.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551"/>
            <a:ext cx="5593504" cy="4351338"/>
          </a:xfrm>
        </p:spPr>
        <p:txBody>
          <a:bodyPr/>
          <a:lstStyle/>
          <a:p>
            <a:r>
              <a:rPr lang="en-US" dirty="0" smtClean="0"/>
              <a:t>Structure of encoder-decoder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miro.medium.com/max/1400/1*bjSD5iFeP5vbSzQ0MuAf5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2697174"/>
            <a:ext cx="5340841" cy="28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3123" y="3097161"/>
            <a:ext cx="306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Encoding-decoding </a:t>
            </a:r>
            <a:r>
              <a:rPr lang="en-US" sz="1600" dirty="0" smtClean="0"/>
              <a:t>architecture is the basic of transformers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0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-38539"/>
            <a:ext cx="4719890" cy="6896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29352"/>
            <a:ext cx="53244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" y="6256020"/>
            <a:ext cx="700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31st Conference on Neural Information Processing Systems (</a:t>
            </a:r>
            <a:r>
              <a:rPr lang="en-US" sz="1400" b="1" dirty="0"/>
              <a:t>NIPS 2017</a:t>
            </a:r>
            <a:r>
              <a:rPr lang="en-US" sz="1400" dirty="0"/>
              <a:t>), Long Beach, CA, USA.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46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layer: mapping a query and a set of key-value pairs to an output in vector form. {Q,K,V}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76137" y="41869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74495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2853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6137" y="5181975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4495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2852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1579" y="4152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579" y="5181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9262" y="33084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744295" y="3720574"/>
            <a:ext cx="439669" cy="411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</p:cNvCxnSpPr>
          <p:nvPr/>
        </p:nvCxnSpPr>
        <p:spPr>
          <a:xfrm flipV="1">
            <a:off x="1726532" y="3689988"/>
            <a:ext cx="1330207" cy="49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372852" y="3744808"/>
            <a:ext cx="93019" cy="296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6274" y="3292157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in k space </a:t>
            </a:r>
          </a:p>
          <a:p>
            <a:r>
              <a:rPr lang="en-US" dirty="0" smtClean="0"/>
              <a:t>Using Q·K = |Q||</a:t>
            </a:r>
            <a:r>
              <a:rPr lang="en-US" dirty="0" err="1" smtClean="0"/>
              <a:t>K|cos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76137" y="33040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726531" y="3689988"/>
            <a:ext cx="0" cy="3510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>
            <a:off x="1811137" y="3673351"/>
            <a:ext cx="725586" cy="4584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1"/>
          </p:cNvCxnSpPr>
          <p:nvPr/>
        </p:nvCxnSpPr>
        <p:spPr>
          <a:xfrm>
            <a:off x="1976284" y="3673351"/>
            <a:ext cx="1440619" cy="5576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14" y="3496425"/>
            <a:ext cx="204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630" y="2917441"/>
            <a:ext cx="8825659" cy="3416300"/>
          </a:xfrm>
        </p:spPr>
        <p:txBody>
          <a:bodyPr/>
          <a:lstStyle/>
          <a:p>
            <a:r>
              <a:rPr lang="en-US" dirty="0" smtClean="0"/>
              <a:t>Scaled dot-product attention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768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0979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631256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3275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10" y="2397442"/>
            <a:ext cx="48291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68" y="450837"/>
            <a:ext cx="5547315" cy="296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955" y="514718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8593" y="32270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13766" y="43926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4804" y="322668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12658" y="44982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65742" y="44543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6011" y="3118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85689" y="43835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40356" y="31207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70155" y="623119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 of Mask: see until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050" y="6190337"/>
            <a:ext cx="5780666" cy="5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2813</TotalTime>
  <Words>411</Words>
  <Application>Microsoft Office PowerPoint</Application>
  <PresentationFormat>Widescreen</PresentationFormat>
  <Paragraphs>129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Ion Boardroom</vt:lpstr>
      <vt:lpstr>Transformer Review</vt:lpstr>
      <vt:lpstr>About</vt:lpstr>
      <vt:lpstr>Outline </vt:lpstr>
      <vt:lpstr>Introduction </vt:lpstr>
      <vt:lpstr>Introduction </vt:lpstr>
      <vt:lpstr>Model Architecture</vt:lpstr>
      <vt:lpstr>Model Architecture</vt:lpstr>
      <vt:lpstr>Model Architecture</vt:lpstr>
      <vt:lpstr>Model Architecture</vt:lpstr>
      <vt:lpstr>Model Architecture</vt:lpstr>
      <vt:lpstr>Result</vt:lpstr>
      <vt:lpstr>Derived models </vt:lpstr>
      <vt:lpstr>ChatGPT</vt:lpstr>
      <vt:lpstr>Why Transformers are everywhere</vt:lpstr>
      <vt:lpstr>Applications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Review</dc:title>
  <dc:creator>Dequan Er</dc:creator>
  <cp:lastModifiedBy>Dequan Er</cp:lastModifiedBy>
  <cp:revision>93</cp:revision>
  <dcterms:created xsi:type="dcterms:W3CDTF">2022-12-14T18:03:07Z</dcterms:created>
  <dcterms:modified xsi:type="dcterms:W3CDTF">2022-12-16T20:10:17Z</dcterms:modified>
</cp:coreProperties>
</file>