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348" autoAdjust="0"/>
  </p:normalViewPr>
  <p:slideViewPr>
    <p:cSldViewPr snapToGrid="0">
      <p:cViewPr>
        <p:scale>
          <a:sx n="75" d="100"/>
          <a:sy n="75" d="100"/>
        </p:scale>
        <p:origin x="2814" y="12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mask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of layer </a:t>
            </a:r>
          </a:p>
          <a:p>
            <a:r>
              <a:rPr lang="en-US" baseline="0" dirty="0" err="1" smtClean="0"/>
              <a:t>H_t</a:t>
            </a:r>
            <a:r>
              <a:rPr lang="en-US" baseline="0" dirty="0" smtClean="0"/>
              <a:t> = k1, k2, …k_t-1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otion.com/magazine/ai-ml/bert-how-google-changed-nlp-and-how-to-benefit-from-this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/" TargetMode="External"/><Relationship Id="rId5" Type="http://schemas.openxmlformats.org/officeDocument/2006/relationships/hyperlink" Target="https://github.com/openai/gpt-3" TargetMode="External"/><Relationship Id="rId4" Type="http://schemas.openxmlformats.org/officeDocument/2006/relationships/hyperlink" Target="https://huggingface.co/docs/transformers/model_doc/openai-g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hyperlink" Target="https://arxiv.org/pdf/2102.0509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5.12872.pdf" TargetMode="External"/><Relationship Id="rId5" Type="http://schemas.openxmlformats.org/officeDocument/2006/relationships/hyperlink" Target="https://arxiv.org/pdf/2104.14294.pdf" TargetMode="External"/><Relationship Id="rId4" Type="http://schemas.openxmlformats.org/officeDocument/2006/relationships/hyperlink" Target="https://arxiv.org/pdf/2103.1403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dequan-er-69518643/" TargetMode="External"/><Relationship Id="rId4" Type="http://schemas.openxmlformats.org/officeDocument/2006/relationships/hyperlink" Target="mailto:erdeq.upen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openai.com/blog/chatgp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 smtClean="0"/>
              <a:t>BERT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https://www.codemotion.com/magazine/ai-ml/bert-how-google-changed-nlp-and-how-to-benefit-from-this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GPT: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huggingface.co/docs/transformers/model_doc/openai-gpt</a:t>
            </a:r>
            <a:endParaRPr lang="en-US" dirty="0" smtClean="0"/>
          </a:p>
          <a:p>
            <a:r>
              <a:rPr lang="en-US" dirty="0"/>
              <a:t>GPT3: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github.com/openai/gpt-3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ChatGPT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https://openai.com/blog/chatgpt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It has 175 </a:t>
            </a:r>
            <a:r>
              <a:rPr lang="en-US" dirty="0" err="1" smtClean="0"/>
              <a:t>Bn</a:t>
            </a:r>
            <a:r>
              <a:rPr lang="en-US" dirty="0" smtClean="0"/>
              <a:t> parameters  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NLP </a:t>
            </a:r>
          </a:p>
          <a:p>
            <a:pPr lvl="1"/>
            <a:r>
              <a:rPr lang="en-US" dirty="0" smtClean="0"/>
              <a:t>Sentiment analysis</a:t>
            </a:r>
          </a:p>
          <a:p>
            <a:r>
              <a:rPr lang="en-US" dirty="0" smtClean="0"/>
              <a:t>Vision Transformers</a:t>
            </a:r>
          </a:p>
          <a:p>
            <a:pPr lvl="1"/>
            <a:r>
              <a:rPr lang="en-US" dirty="0" err="1" smtClean="0">
                <a:hlinkClick r:id="rId3"/>
              </a:rPr>
              <a:t>ViT</a:t>
            </a:r>
            <a:r>
              <a:rPr lang="en-US" dirty="0" smtClean="0"/>
              <a:t> (</a:t>
            </a:r>
            <a:r>
              <a:rPr lang="en-US" dirty="0"/>
              <a:t>2020)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arxiv.org/pdf/2010.11929.pdf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Swin</a:t>
            </a:r>
            <a:r>
              <a:rPr lang="en-US" dirty="0" smtClean="0">
                <a:hlinkClick r:id="rId4"/>
              </a:rPr>
              <a:t> Transformer </a:t>
            </a:r>
            <a:r>
              <a:rPr lang="en-US" dirty="0" smtClean="0"/>
              <a:t>(2021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arxiv.org/pdf/2103.14030.pdf</a:t>
            </a:r>
            <a:endParaRPr lang="en-US" dirty="0" smtClean="0"/>
          </a:p>
          <a:p>
            <a:pPr lvl="1"/>
            <a:r>
              <a:rPr lang="en-US" dirty="0" smtClean="0"/>
              <a:t>DINO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DETR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 </a:t>
            </a:r>
          </a:p>
          <a:p>
            <a:pPr lvl="1"/>
            <a:r>
              <a:rPr lang="en-US" dirty="0" err="1" smtClean="0"/>
              <a:t>TimeSformer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arxiv.org/pdf/2102.05095.pdf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lh3.googleusercontent.com/a/AEdFTp5CHDVPqJttCByYoSfqlIhdxy5QEQqtGcPnppiUiA=s80-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417" y="2603500"/>
            <a:ext cx="1569811" cy="15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44" y="2701591"/>
            <a:ext cx="5859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Dequan Er, Ph.D.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Lead Data Scientist @ NDR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erdeq.upenn@gmail.com</a:t>
            </a:r>
            <a:endParaRPr lang="en-US" dirty="0" smtClean="0"/>
          </a:p>
          <a:p>
            <a:r>
              <a:rPr lang="en-US" dirty="0" smtClean="0"/>
              <a:t>LinkedIn: </a:t>
            </a:r>
          </a:p>
          <a:p>
            <a:r>
              <a:rPr lang="en-US" dirty="0">
                <a:hlinkClick r:id="rId5"/>
              </a:rPr>
              <a:t>https://www.linkedin.com/in/dequan-er-69518643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Model architecture</a:t>
            </a:r>
          </a:p>
          <a:p>
            <a:r>
              <a:rPr lang="en-US" dirty="0"/>
              <a:t>R</a:t>
            </a:r>
            <a:r>
              <a:rPr lang="en-US" dirty="0" smtClean="0"/>
              <a:t>esult</a:t>
            </a:r>
          </a:p>
          <a:p>
            <a:r>
              <a:rPr lang="en-US" dirty="0" smtClean="0"/>
              <a:t>Derived models 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r>
              <a:rPr lang="en-US" sz="1100" dirty="0" smtClean="0"/>
              <a:t>From Sequence Modeling to Attention (2017)</a:t>
            </a:r>
            <a:endParaRPr lang="en-US" sz="1100" dirty="0" smtClean="0"/>
          </a:p>
          <a:p>
            <a:pPr lvl="1"/>
            <a:r>
              <a:rPr lang="en-US" sz="1000" dirty="0" smtClean="0"/>
              <a:t>From NLP(Nature Language Processing) problem</a:t>
            </a:r>
          </a:p>
          <a:p>
            <a:pPr lvl="1"/>
            <a:r>
              <a:rPr lang="en-US" sz="1000" dirty="0" smtClean="0"/>
              <a:t>RNN (Recurrent Neural Network), LSTM (l</a:t>
            </a:r>
            <a:r>
              <a:rPr lang="en-US" sz="1000" dirty="0" smtClean="0"/>
              <a:t>ong </a:t>
            </a:r>
            <a:r>
              <a:rPr lang="en-US" sz="1000" dirty="0"/>
              <a:t>short-term memory networks</a:t>
            </a:r>
            <a:r>
              <a:rPr lang="en-US" sz="1000" dirty="0" smtClean="0"/>
              <a:t>), GRU (Gated Recurrent Unit)</a:t>
            </a:r>
            <a:endParaRPr lang="en-US" sz="1000" dirty="0" smtClean="0"/>
          </a:p>
          <a:p>
            <a:pPr lvl="1"/>
            <a:r>
              <a:rPr lang="en-US" sz="1000" dirty="0" smtClean="0"/>
              <a:t>From recurrent language models to encoder-decoder model </a:t>
            </a:r>
          </a:p>
          <a:p>
            <a:pPr lvl="2"/>
            <a:r>
              <a:rPr lang="en-US" sz="900" dirty="0" smtClean="0"/>
              <a:t>H</a:t>
            </a:r>
            <a:r>
              <a:rPr lang="en-US" sz="900" baseline="-25000" dirty="0" smtClean="0"/>
              <a:t>t-1</a:t>
            </a:r>
            <a:r>
              <a:rPr lang="en-US" sz="900" dirty="0" smtClean="0"/>
              <a:t> </a:t>
            </a:r>
            <a:r>
              <a:rPr lang="en-US" sz="900" dirty="0" smtClean="0"/>
              <a:t>to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2"/>
            <a:r>
              <a:rPr lang="en-US" sz="900" dirty="0" smtClean="0"/>
              <a:t>Hard to </a:t>
            </a:r>
            <a:r>
              <a:rPr lang="en-US" sz="900" dirty="0" smtClean="0"/>
              <a:t>parallelize </a:t>
            </a:r>
            <a:endParaRPr lang="en-US" sz="900" dirty="0" smtClean="0"/>
          </a:p>
          <a:p>
            <a:pPr lvl="2"/>
            <a:r>
              <a:rPr lang="en-US" sz="900" dirty="0" smtClean="0"/>
              <a:t>Long sequence memory lose, large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1"/>
            <a:r>
              <a:rPr lang="en-US" sz="1000" dirty="0" smtClean="0"/>
              <a:t>Attention used from encoder to decoder </a:t>
            </a:r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sz="1100" dirty="0" smtClean="0"/>
              <a:t>Derivatives of Transformers </a:t>
            </a:r>
            <a:endParaRPr lang="en-US" sz="1100" dirty="0" smtClean="0"/>
          </a:p>
          <a:p>
            <a:pPr lvl="1"/>
            <a:r>
              <a:rPr lang="en-US" sz="1000" dirty="0" smtClean="0"/>
              <a:t>BERT (</a:t>
            </a:r>
            <a:r>
              <a:rPr lang="en-US" sz="1000" dirty="0" smtClean="0">
                <a:solidFill>
                  <a:schemeClr val="tx1"/>
                </a:solidFill>
              </a:rPr>
              <a:t>Bidirectional Encoder Representations from Transformers </a:t>
            </a:r>
            <a:r>
              <a:rPr lang="en-US" sz="1000" dirty="0" smtClean="0"/>
              <a:t>2018</a:t>
            </a:r>
            <a:r>
              <a:rPr lang="en-US" sz="1000" dirty="0"/>
              <a:t>)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arxiv.org/abs/1810.04805</a:t>
            </a:r>
            <a:endParaRPr lang="en-US" sz="1000" dirty="0" smtClean="0"/>
          </a:p>
          <a:p>
            <a:pPr lvl="1"/>
            <a:r>
              <a:rPr lang="en-US" sz="1000" dirty="0" smtClean="0"/>
              <a:t> GPT3 (</a:t>
            </a:r>
            <a:r>
              <a:rPr lang="en-US" sz="1000" dirty="0">
                <a:solidFill>
                  <a:schemeClr val="tx1"/>
                </a:solidFill>
              </a:rPr>
              <a:t>Generative Pre-trained </a:t>
            </a:r>
            <a:r>
              <a:rPr lang="en-US" sz="1000" dirty="0" smtClean="0">
                <a:solidFill>
                  <a:schemeClr val="tx1"/>
                </a:solidFill>
              </a:rPr>
              <a:t>Transformer </a:t>
            </a:r>
            <a:r>
              <a:rPr lang="en-US" sz="1000" dirty="0" smtClean="0"/>
              <a:t>2020) </a:t>
            </a:r>
          </a:p>
          <a:p>
            <a:pPr lvl="1"/>
            <a:r>
              <a:rPr lang="en-US" sz="1000" dirty="0" err="1" smtClean="0"/>
              <a:t>ChatGPT</a:t>
            </a:r>
            <a:r>
              <a:rPr lang="en-US" sz="1000" dirty="0"/>
              <a:t>(2022) </a:t>
            </a:r>
            <a:r>
              <a:rPr lang="en-US" sz="1000" dirty="0">
                <a:hlinkClick r:id="rId4"/>
              </a:rPr>
              <a:t>https://openai.com/blog/chatgpt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  <a:p>
            <a:r>
              <a:rPr lang="en-US" sz="1100" dirty="0" smtClean="0"/>
              <a:t>From NLP to audio, video, etc. </a:t>
            </a:r>
            <a:endParaRPr lang="en-US" sz="1100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7" y="2587092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123" y="3097161"/>
            <a:ext cx="306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Encoding-decoding architecture is the basic of transformers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layer: </a:t>
            </a:r>
            <a:r>
              <a:rPr lang="en-US" dirty="0" smtClean="0"/>
              <a:t>mapping a query and a set of key-value pairs to an output in vector form. </a:t>
            </a:r>
            <a:r>
              <a:rPr lang="en-US" dirty="0" smtClean="0"/>
              <a:t>{Q,K,V}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262" y="33084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44295" y="3720574"/>
            <a:ext cx="439669" cy="411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V="1">
            <a:off x="1726532" y="3689988"/>
            <a:ext cx="1330207" cy="49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372852" y="3744808"/>
            <a:ext cx="93019" cy="296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6274" y="329215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in k space </a:t>
            </a:r>
          </a:p>
          <a:p>
            <a:r>
              <a:rPr lang="en-US" dirty="0" smtClean="0"/>
              <a:t>Using Q·K = |Q||</a:t>
            </a:r>
            <a:r>
              <a:rPr lang="en-US" dirty="0" err="1" smtClean="0"/>
              <a:t>K|cos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76137" y="33040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1</a:t>
            </a:r>
            <a:endParaRPr lang="en-US" baseline="30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26531" y="3689988"/>
            <a:ext cx="0" cy="3510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1811137" y="3673351"/>
            <a:ext cx="725586" cy="4584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1"/>
          </p:cNvCxnSpPr>
          <p:nvPr/>
        </p:nvCxnSpPr>
        <p:spPr>
          <a:xfrm>
            <a:off x="1976284" y="3673351"/>
            <a:ext cx="1440619" cy="557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14" y="3496425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630" y="2917441"/>
            <a:ext cx="8825659" cy="3416300"/>
          </a:xfrm>
        </p:spPr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0979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631256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955" y="51471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593" y="32270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3766" y="43926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4804" y="32266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2658" y="44982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65742" y="4454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6011" y="3118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85689" y="43835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40356" y="31207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5" y="623119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of Mask: see until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050" y="6190337"/>
            <a:ext cx="5780666" cy="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Position-wise Feed-Forward Networks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Encoding </a:t>
            </a:r>
          </a:p>
          <a:p>
            <a:pPr lvl="1"/>
            <a:r>
              <a:rPr lang="en-US" dirty="0" smtClean="0"/>
              <a:t>Ensure sequence of tokens </a:t>
            </a:r>
          </a:p>
          <a:p>
            <a:pPr lvl="1"/>
            <a:endParaRPr lang="en-US" dirty="0"/>
          </a:p>
          <a:p>
            <a:r>
              <a:rPr lang="en-US" dirty="0" smtClean="0"/>
              <a:t>Why it can extract information in a non-</a:t>
            </a:r>
            <a:r>
              <a:rPr lang="en-US" dirty="0" err="1" smtClean="0"/>
              <a:t>sequencial</a:t>
            </a:r>
            <a:r>
              <a:rPr lang="en-US" dirty="0" smtClean="0"/>
              <a:t> way?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3128055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  <p:sp>
        <p:nvSpPr>
          <p:cNvPr id="19" name="AutoShape 2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S 230 - Recurrent Neural Networks Cheatshe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92" y="4319247"/>
            <a:ext cx="3990975" cy="17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2761</TotalTime>
  <Words>351</Words>
  <Application>Microsoft Office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 Boardroom</vt:lpstr>
      <vt:lpstr>Transformer Review</vt:lpstr>
      <vt:lpstr>About</vt:lpstr>
      <vt:lpstr>Outline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Applications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78</cp:revision>
  <dcterms:created xsi:type="dcterms:W3CDTF">2022-12-14T18:03:07Z</dcterms:created>
  <dcterms:modified xsi:type="dcterms:W3CDTF">2022-12-16T18:54:48Z</dcterms:modified>
</cp:coreProperties>
</file>