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64" r:id="rId2"/>
    <p:sldId id="266" r:id="rId3"/>
  </p:sldIdLst>
  <p:sldSz cx="12192000" cy="6858000"/>
  <p:notesSz cx="6954838" cy="93091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31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4" autoAdjust="0"/>
    <p:restoredTop sz="90963" autoAdjust="0"/>
  </p:normalViewPr>
  <p:slideViewPr>
    <p:cSldViewPr>
      <p:cViewPr>
        <p:scale>
          <a:sx n="90" d="100"/>
          <a:sy n="90" d="100"/>
        </p:scale>
        <p:origin x="704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6" y="2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130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43963"/>
            <a:ext cx="30130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47DE9F-674A-4327-B047-6715A4E33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698500"/>
            <a:ext cx="6205538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E74C22-FE4C-47AD-8454-E0C97E2C7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489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8918F8-DAF4-45C8-A4FE-6233A414EF34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98500"/>
            <a:ext cx="6205538" cy="349091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906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5B1E69-F5D1-4824-9CBD-50920D7C430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4650" y="698500"/>
            <a:ext cx="6205538" cy="349091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559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87668-F4A3-4177-B452-19483A0ED8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073A4-B841-4A16-95AE-7E8D7B74BD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D4D78-E65B-4E78-A3A9-97D98CF651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65227-BFF5-4BE6-9EF2-E7C7D287FD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A3597-881A-4014-8B48-4AC6DA32DB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19660-479C-4AC2-8627-891FD4F182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2E6F-329D-4EAB-A8BF-A79F2831B5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56330-DFBB-413E-B380-DB8455300B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6637F-F763-48E2-AEAE-BB5E03F517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0F167-25E2-4FCD-9E83-4BF47A69C8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7D8E1-4244-49CE-BD0D-4CB59755E8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64C95-CDF6-4AD0-A704-E239472F21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862733-7710-4122-8B3C-CACB426AC4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50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Fundamental Insurance Principles and Issues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 smtClean="0"/>
              <a:t>Risk Pooling </a:t>
            </a:r>
            <a:r>
              <a:rPr lang="en-US" altLang="en-US" dirty="0" smtClean="0"/>
              <a:t>is the source of all value in insurance</a:t>
            </a:r>
          </a:p>
          <a:p>
            <a:pPr eaLnBrk="1" hangingPunct="1"/>
            <a:r>
              <a:rPr lang="en-US" altLang="en-US" b="1" i="1" dirty="0" smtClean="0"/>
              <a:t>Moral Hazard </a:t>
            </a:r>
            <a:r>
              <a:rPr lang="en-US" altLang="en-US" dirty="0" smtClean="0"/>
              <a:t>dealt with partially by deductions and co-insurance</a:t>
            </a:r>
          </a:p>
          <a:p>
            <a:pPr eaLnBrk="1" hangingPunct="1"/>
            <a:r>
              <a:rPr lang="en-US" altLang="en-US" b="1" i="1" dirty="0" smtClean="0"/>
              <a:t>Selection Bias </a:t>
            </a:r>
            <a:r>
              <a:rPr lang="en-US" altLang="en-US" dirty="0" smtClean="0"/>
              <a:t>dealt with by group policies, by testing and referrals, and by mandatory government insurance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Risk Pooling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policies, each has independent probability </a:t>
            </a:r>
            <a:r>
              <a:rPr lang="en-US" altLang="en-US" i="1" dirty="0" smtClean="0"/>
              <a:t>p </a:t>
            </a:r>
            <a:r>
              <a:rPr lang="en-US" altLang="en-US" dirty="0" smtClean="0"/>
              <a:t>of a claim, then the number of claims follows the binomial distribution. The standard deviation of the fraction of policies that result in a claim is  </a:t>
            </a:r>
          </a:p>
          <a:p>
            <a:pPr eaLnBrk="1" hangingPunct="1"/>
            <a:endParaRPr lang="en-US" altLang="en-US" i="1" dirty="0" smtClean="0"/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 smtClean="0"/>
              <a:t>Law of large numbers</a:t>
            </a:r>
            <a:r>
              <a:rPr lang="en-US" altLang="en-US" dirty="0" smtClean="0"/>
              <a:t>: as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gets large, standard deviation approaches zero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110100"/>
              </p:ext>
            </p:extLst>
          </p:nvPr>
        </p:nvGraphicFramePr>
        <p:xfrm>
          <a:off x="6553200" y="3581400"/>
          <a:ext cx="3983037" cy="122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825500" imgH="254000" progId="Equation.3">
                  <p:embed/>
                </p:oleObj>
              </mc:Choice>
              <mc:Fallback>
                <p:oleObj name="Equation" r:id="rId5" imgW="8255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81400"/>
                        <a:ext cx="3983037" cy="1225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Fals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GRIDFONTSIZE" val="12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Tru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Fals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LUIDIAENABLED" val="False"/>
  <p:tag name="EXPANDSHOWBAR" val="True"/>
  <p:tag name="TASKPANEKEY" val="4f97641f-b228-4b37-9a3c-8b8d2ae9fb17"/>
  <p:tag name="TPFULLVERSION" val="4.3.2.11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Shiller">
  <a:themeElements>
    <a:clrScheme name="Custom 1 1">
      <a:dk1>
        <a:srgbClr val="181B23"/>
      </a:dk1>
      <a:lt1>
        <a:srgbClr val="FFFFFF"/>
      </a:lt1>
      <a:dk2>
        <a:srgbClr val="000000"/>
      </a:dk2>
      <a:lt2>
        <a:srgbClr val="84F27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iller" id="{8F337486-FBF4-AB42-B770-06EC8B9D2D28}" vid="{771BE38A-B6C5-EF45-A2CD-6B1F0DFAC4B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Shiller</Template>
  <TotalTime>9071</TotalTime>
  <Words>97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Times New Roman</vt:lpstr>
      <vt:lpstr>Shiller</vt:lpstr>
      <vt:lpstr>Equation</vt:lpstr>
      <vt:lpstr>Fundamental Insurance Principles and Issues</vt:lpstr>
      <vt:lpstr>Risk Pooling</vt:lpstr>
    </vt:vector>
  </TitlesOfParts>
  <Company>Yale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Insurance</dc:title>
  <dc:creator>Robert J. Shiller</dc:creator>
  <cp:lastModifiedBy>Microsoft Office User</cp:lastModifiedBy>
  <cp:revision>122</cp:revision>
  <cp:lastPrinted>2012-09-17T11:55:30Z</cp:lastPrinted>
  <dcterms:created xsi:type="dcterms:W3CDTF">2001-01-15T23:55:27Z</dcterms:created>
  <dcterms:modified xsi:type="dcterms:W3CDTF">2017-05-31T19:37:53Z</dcterms:modified>
</cp:coreProperties>
</file>