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71" r:id="rId7"/>
    <p:sldId id="267" r:id="rId8"/>
    <p:sldId id="268" r:id="rId9"/>
    <p:sldId id="272" r:id="rId10"/>
    <p:sldId id="273" r:id="rId11"/>
    <p:sldId id="274" r:id="rId12"/>
    <p:sldId id="275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0"/>
    <p:restoredTop sz="94077"/>
  </p:normalViewPr>
  <p:slideViewPr>
    <p:cSldViewPr snapToGrid="0" snapToObjects="1" showGuides="1">
      <p:cViewPr varScale="1">
        <p:scale>
          <a:sx n="88" d="100"/>
          <a:sy n="88" d="100"/>
        </p:scale>
        <p:origin x="848" y="176"/>
      </p:cViewPr>
      <p:guideLst>
        <p:guide orient="horz" pos="2232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EA621C-EB4F-47D6-9B11-F1DDD626177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EFAF52B-CA2A-4EFF-92FD-EB46B32F0F59}">
      <dgm:prSet/>
      <dgm:spPr/>
      <dgm:t>
        <a:bodyPr/>
        <a:lstStyle/>
        <a:p>
          <a:r>
            <a:rPr lang="en-US" b="1"/>
            <a:t>Mutual Fund </a:t>
          </a:r>
          <a:endParaRPr lang="en-US"/>
        </a:p>
      </dgm:t>
    </dgm:pt>
    <dgm:pt modelId="{5A8AB151-5D86-4AA1-9C6F-406B573E3123}" type="parTrans" cxnId="{FA208A7E-DE5E-4965-92B6-E29FAAE76375}">
      <dgm:prSet/>
      <dgm:spPr/>
      <dgm:t>
        <a:bodyPr/>
        <a:lstStyle/>
        <a:p>
          <a:endParaRPr lang="en-US"/>
        </a:p>
      </dgm:t>
    </dgm:pt>
    <dgm:pt modelId="{893E7A38-9D65-4978-BCFD-50A25E663813}" type="sibTrans" cxnId="{FA208A7E-DE5E-4965-92B6-E29FAAE76375}">
      <dgm:prSet/>
      <dgm:spPr/>
      <dgm:t>
        <a:bodyPr/>
        <a:lstStyle/>
        <a:p>
          <a:endParaRPr lang="en-US"/>
        </a:p>
      </dgm:t>
    </dgm:pt>
    <dgm:pt modelId="{91CDF8F2-A3E3-47AF-88AC-0FCF51D1E297}">
      <dgm:prSet/>
      <dgm:spPr/>
      <dgm:t>
        <a:bodyPr/>
        <a:lstStyle/>
        <a:p>
          <a:r>
            <a:rPr lang="en-US" b="1"/>
            <a:t>ETF </a:t>
          </a:r>
          <a:endParaRPr lang="en-US"/>
        </a:p>
      </dgm:t>
    </dgm:pt>
    <dgm:pt modelId="{32EFA059-3667-4089-8E24-E22B171D3FFC}" type="parTrans" cxnId="{C5EC12A3-946C-48A2-AA8B-AA3C7EC65F67}">
      <dgm:prSet/>
      <dgm:spPr/>
      <dgm:t>
        <a:bodyPr/>
        <a:lstStyle/>
        <a:p>
          <a:endParaRPr lang="en-US"/>
        </a:p>
      </dgm:t>
    </dgm:pt>
    <dgm:pt modelId="{29D984E2-B535-4DD0-BC57-F853F176D866}" type="sibTrans" cxnId="{C5EC12A3-946C-48A2-AA8B-AA3C7EC65F67}">
      <dgm:prSet/>
      <dgm:spPr/>
      <dgm:t>
        <a:bodyPr/>
        <a:lstStyle/>
        <a:p>
          <a:endParaRPr lang="en-US"/>
        </a:p>
      </dgm:t>
    </dgm:pt>
    <dgm:pt modelId="{F39B13CE-D6B9-4DB6-9A50-D6ECB20BE1F7}">
      <dgm:prSet/>
      <dgm:spPr/>
      <dgm:t>
        <a:bodyPr/>
        <a:lstStyle/>
        <a:p>
          <a:r>
            <a:rPr lang="en-US" b="1"/>
            <a:t>Bonds </a:t>
          </a:r>
          <a:endParaRPr lang="en-US"/>
        </a:p>
      </dgm:t>
    </dgm:pt>
    <dgm:pt modelId="{B4882C44-3E5F-41C8-8CB6-F70471F684C1}" type="parTrans" cxnId="{95441141-9A59-47F4-AF90-009FFFC5B418}">
      <dgm:prSet/>
      <dgm:spPr/>
      <dgm:t>
        <a:bodyPr/>
        <a:lstStyle/>
        <a:p>
          <a:endParaRPr lang="en-US"/>
        </a:p>
      </dgm:t>
    </dgm:pt>
    <dgm:pt modelId="{EA5D3731-D38E-449D-B220-F240B425621B}" type="sibTrans" cxnId="{95441141-9A59-47F4-AF90-009FFFC5B418}">
      <dgm:prSet/>
      <dgm:spPr/>
      <dgm:t>
        <a:bodyPr/>
        <a:lstStyle/>
        <a:p>
          <a:endParaRPr lang="en-US"/>
        </a:p>
      </dgm:t>
    </dgm:pt>
    <dgm:pt modelId="{C5C9F442-F9AF-49D5-AAC9-D0F561EFC1CC}">
      <dgm:prSet/>
      <dgm:spPr/>
      <dgm:t>
        <a:bodyPr/>
        <a:lstStyle/>
        <a:p>
          <a:r>
            <a:rPr lang="en-US" b="1"/>
            <a:t>Derivatives</a:t>
          </a:r>
          <a:endParaRPr lang="en-US"/>
        </a:p>
      </dgm:t>
    </dgm:pt>
    <dgm:pt modelId="{8E813274-CCCF-497D-B2BC-3A4179DF8F74}" type="parTrans" cxnId="{2E3B9718-DBC6-4012-A3C5-5BCEB538363C}">
      <dgm:prSet/>
      <dgm:spPr/>
      <dgm:t>
        <a:bodyPr/>
        <a:lstStyle/>
        <a:p>
          <a:endParaRPr lang="en-US"/>
        </a:p>
      </dgm:t>
    </dgm:pt>
    <dgm:pt modelId="{7D4186D9-009D-489B-BD52-9FD96123DDE9}" type="sibTrans" cxnId="{2E3B9718-DBC6-4012-A3C5-5BCEB538363C}">
      <dgm:prSet/>
      <dgm:spPr/>
      <dgm:t>
        <a:bodyPr/>
        <a:lstStyle/>
        <a:p>
          <a:endParaRPr lang="en-US"/>
        </a:p>
      </dgm:t>
    </dgm:pt>
    <dgm:pt modelId="{E6EA83A2-D25B-2840-8601-9F8D89FED43D}" type="pres">
      <dgm:prSet presAssocID="{12EA621C-EB4F-47D6-9B11-F1DDD626177C}" presName="linear" presStyleCnt="0">
        <dgm:presLayoutVars>
          <dgm:animLvl val="lvl"/>
          <dgm:resizeHandles val="exact"/>
        </dgm:presLayoutVars>
      </dgm:prSet>
      <dgm:spPr/>
    </dgm:pt>
    <dgm:pt modelId="{BFAF5506-F988-3D42-94E1-47E50BB0D896}" type="pres">
      <dgm:prSet presAssocID="{EEFAF52B-CA2A-4EFF-92FD-EB46B32F0F5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7FEF352-BCCA-304F-9BD7-71FE0B1571C8}" type="pres">
      <dgm:prSet presAssocID="{893E7A38-9D65-4978-BCFD-50A25E663813}" presName="spacer" presStyleCnt="0"/>
      <dgm:spPr/>
    </dgm:pt>
    <dgm:pt modelId="{8296C729-D05D-4A47-8792-540B0C7013AF}" type="pres">
      <dgm:prSet presAssocID="{91CDF8F2-A3E3-47AF-88AC-0FCF51D1E29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FEE15CF-7619-EC49-906C-72E29BFED1E9}" type="pres">
      <dgm:prSet presAssocID="{29D984E2-B535-4DD0-BC57-F853F176D866}" presName="spacer" presStyleCnt="0"/>
      <dgm:spPr/>
    </dgm:pt>
    <dgm:pt modelId="{54A0F081-08B5-5041-A7DD-FEDAA026AE9C}" type="pres">
      <dgm:prSet presAssocID="{F39B13CE-D6B9-4DB6-9A50-D6ECB20BE1F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274E48F-EDDF-8F4C-962A-BDFF77C44587}" type="pres">
      <dgm:prSet presAssocID="{EA5D3731-D38E-449D-B220-F240B425621B}" presName="spacer" presStyleCnt="0"/>
      <dgm:spPr/>
    </dgm:pt>
    <dgm:pt modelId="{6B078F59-8400-3F46-B89E-50742189CB0B}" type="pres">
      <dgm:prSet presAssocID="{C5C9F442-F9AF-49D5-AAC9-D0F561EFC1C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A8CCC02-156A-044F-B24F-76BD812F29C2}" type="presOf" srcId="{12EA621C-EB4F-47D6-9B11-F1DDD626177C}" destId="{E6EA83A2-D25B-2840-8601-9F8D89FED43D}" srcOrd="0" destOrd="0" presId="urn:microsoft.com/office/officeart/2005/8/layout/vList2"/>
    <dgm:cxn modelId="{899E5007-A66C-944E-881D-A52A866735E0}" type="presOf" srcId="{C5C9F442-F9AF-49D5-AAC9-D0F561EFC1CC}" destId="{6B078F59-8400-3F46-B89E-50742189CB0B}" srcOrd="0" destOrd="0" presId="urn:microsoft.com/office/officeart/2005/8/layout/vList2"/>
    <dgm:cxn modelId="{2E3B9718-DBC6-4012-A3C5-5BCEB538363C}" srcId="{12EA621C-EB4F-47D6-9B11-F1DDD626177C}" destId="{C5C9F442-F9AF-49D5-AAC9-D0F561EFC1CC}" srcOrd="3" destOrd="0" parTransId="{8E813274-CCCF-497D-B2BC-3A4179DF8F74}" sibTransId="{7D4186D9-009D-489B-BD52-9FD96123DDE9}"/>
    <dgm:cxn modelId="{95441141-9A59-47F4-AF90-009FFFC5B418}" srcId="{12EA621C-EB4F-47D6-9B11-F1DDD626177C}" destId="{F39B13CE-D6B9-4DB6-9A50-D6ECB20BE1F7}" srcOrd="2" destOrd="0" parTransId="{B4882C44-3E5F-41C8-8CB6-F70471F684C1}" sibTransId="{EA5D3731-D38E-449D-B220-F240B425621B}"/>
    <dgm:cxn modelId="{D7AE5076-EE68-3741-93CF-8476E4941482}" type="presOf" srcId="{91CDF8F2-A3E3-47AF-88AC-0FCF51D1E297}" destId="{8296C729-D05D-4A47-8792-540B0C7013AF}" srcOrd="0" destOrd="0" presId="urn:microsoft.com/office/officeart/2005/8/layout/vList2"/>
    <dgm:cxn modelId="{FA208A7E-DE5E-4965-92B6-E29FAAE76375}" srcId="{12EA621C-EB4F-47D6-9B11-F1DDD626177C}" destId="{EEFAF52B-CA2A-4EFF-92FD-EB46B32F0F59}" srcOrd="0" destOrd="0" parTransId="{5A8AB151-5D86-4AA1-9C6F-406B573E3123}" sibTransId="{893E7A38-9D65-4978-BCFD-50A25E663813}"/>
    <dgm:cxn modelId="{A877A484-905F-F945-925D-298593AA9DC8}" type="presOf" srcId="{EEFAF52B-CA2A-4EFF-92FD-EB46B32F0F59}" destId="{BFAF5506-F988-3D42-94E1-47E50BB0D896}" srcOrd="0" destOrd="0" presId="urn:microsoft.com/office/officeart/2005/8/layout/vList2"/>
    <dgm:cxn modelId="{C5EC12A3-946C-48A2-AA8B-AA3C7EC65F67}" srcId="{12EA621C-EB4F-47D6-9B11-F1DDD626177C}" destId="{91CDF8F2-A3E3-47AF-88AC-0FCF51D1E297}" srcOrd="1" destOrd="0" parTransId="{32EFA059-3667-4089-8E24-E22B171D3FFC}" sibTransId="{29D984E2-B535-4DD0-BC57-F853F176D866}"/>
    <dgm:cxn modelId="{677BEBF5-1B34-7B47-ADD5-0A5F794AE015}" type="presOf" srcId="{F39B13CE-D6B9-4DB6-9A50-D6ECB20BE1F7}" destId="{54A0F081-08B5-5041-A7DD-FEDAA026AE9C}" srcOrd="0" destOrd="0" presId="urn:microsoft.com/office/officeart/2005/8/layout/vList2"/>
    <dgm:cxn modelId="{9998A95C-1058-7E42-A448-8DEA6A60551E}" type="presParOf" srcId="{E6EA83A2-D25B-2840-8601-9F8D89FED43D}" destId="{BFAF5506-F988-3D42-94E1-47E50BB0D896}" srcOrd="0" destOrd="0" presId="urn:microsoft.com/office/officeart/2005/8/layout/vList2"/>
    <dgm:cxn modelId="{C08B9675-838C-4C4E-8E31-3EDDEA17902F}" type="presParOf" srcId="{E6EA83A2-D25B-2840-8601-9F8D89FED43D}" destId="{E7FEF352-BCCA-304F-9BD7-71FE0B1571C8}" srcOrd="1" destOrd="0" presId="urn:microsoft.com/office/officeart/2005/8/layout/vList2"/>
    <dgm:cxn modelId="{5FFEA571-B1A4-C549-ABC3-B5074CF17CF1}" type="presParOf" srcId="{E6EA83A2-D25B-2840-8601-9F8D89FED43D}" destId="{8296C729-D05D-4A47-8792-540B0C7013AF}" srcOrd="2" destOrd="0" presId="urn:microsoft.com/office/officeart/2005/8/layout/vList2"/>
    <dgm:cxn modelId="{2C22BF62-2783-0F44-ACE2-3BCD4751CAD4}" type="presParOf" srcId="{E6EA83A2-D25B-2840-8601-9F8D89FED43D}" destId="{1FEE15CF-7619-EC49-906C-72E29BFED1E9}" srcOrd="3" destOrd="0" presId="urn:microsoft.com/office/officeart/2005/8/layout/vList2"/>
    <dgm:cxn modelId="{2AC7DA50-CCFC-604D-8F1B-8B90A52D1C46}" type="presParOf" srcId="{E6EA83A2-D25B-2840-8601-9F8D89FED43D}" destId="{54A0F081-08B5-5041-A7DD-FEDAA026AE9C}" srcOrd="4" destOrd="0" presId="urn:microsoft.com/office/officeart/2005/8/layout/vList2"/>
    <dgm:cxn modelId="{508A524A-F617-9A41-B9DE-0E66D5A48D30}" type="presParOf" srcId="{E6EA83A2-D25B-2840-8601-9F8D89FED43D}" destId="{8274E48F-EDDF-8F4C-962A-BDFF77C44587}" srcOrd="5" destOrd="0" presId="urn:microsoft.com/office/officeart/2005/8/layout/vList2"/>
    <dgm:cxn modelId="{74111544-945F-C343-B33F-1F2559072325}" type="presParOf" srcId="{E6EA83A2-D25B-2840-8601-9F8D89FED43D}" destId="{6B078F59-8400-3F46-B89E-50742189CB0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F5506-F988-3D42-94E1-47E50BB0D896}">
      <dsp:nvSpPr>
        <dsp:cNvPr id="0" name=""/>
        <dsp:cNvSpPr/>
      </dsp:nvSpPr>
      <dsp:spPr>
        <a:xfrm>
          <a:off x="0" y="14692"/>
          <a:ext cx="5457824" cy="12712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kern="1200"/>
            <a:t>Mutual Fund </a:t>
          </a:r>
          <a:endParaRPr lang="en-US" sz="5300" kern="1200"/>
        </a:p>
      </dsp:txBody>
      <dsp:txXfrm>
        <a:off x="62055" y="76747"/>
        <a:ext cx="5333714" cy="1147095"/>
      </dsp:txXfrm>
    </dsp:sp>
    <dsp:sp modelId="{8296C729-D05D-4A47-8792-540B0C7013AF}">
      <dsp:nvSpPr>
        <dsp:cNvPr id="0" name=""/>
        <dsp:cNvSpPr/>
      </dsp:nvSpPr>
      <dsp:spPr>
        <a:xfrm>
          <a:off x="0" y="1438537"/>
          <a:ext cx="5457824" cy="127120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kern="1200"/>
            <a:t>ETF </a:t>
          </a:r>
          <a:endParaRPr lang="en-US" sz="5300" kern="1200"/>
        </a:p>
      </dsp:txBody>
      <dsp:txXfrm>
        <a:off x="62055" y="1500592"/>
        <a:ext cx="5333714" cy="1147095"/>
      </dsp:txXfrm>
    </dsp:sp>
    <dsp:sp modelId="{54A0F081-08B5-5041-A7DD-FEDAA026AE9C}">
      <dsp:nvSpPr>
        <dsp:cNvPr id="0" name=""/>
        <dsp:cNvSpPr/>
      </dsp:nvSpPr>
      <dsp:spPr>
        <a:xfrm>
          <a:off x="0" y="2862382"/>
          <a:ext cx="5457824" cy="127120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kern="1200"/>
            <a:t>Bonds </a:t>
          </a:r>
          <a:endParaRPr lang="en-US" sz="5300" kern="1200"/>
        </a:p>
      </dsp:txBody>
      <dsp:txXfrm>
        <a:off x="62055" y="2924437"/>
        <a:ext cx="5333714" cy="1147095"/>
      </dsp:txXfrm>
    </dsp:sp>
    <dsp:sp modelId="{6B078F59-8400-3F46-B89E-50742189CB0B}">
      <dsp:nvSpPr>
        <dsp:cNvPr id="0" name=""/>
        <dsp:cNvSpPr/>
      </dsp:nvSpPr>
      <dsp:spPr>
        <a:xfrm>
          <a:off x="0" y="4286227"/>
          <a:ext cx="5457824" cy="12712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kern="1200"/>
            <a:t>Derivatives</a:t>
          </a:r>
          <a:endParaRPr lang="en-US" sz="5300" kern="1200"/>
        </a:p>
      </dsp:txBody>
      <dsp:txXfrm>
        <a:off x="62055" y="4348282"/>
        <a:ext cx="5333714" cy="114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FFE3-9C06-304D-B028-BACFBBB8B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9686E-E171-C147-9154-D1C608FE9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1C7BB-9610-3D4F-A089-13C0BA3D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6EF34-3BC5-7744-A64C-5AAC4326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CBE35-9924-3240-A676-3D959AA7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5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D97A-D3AF-9741-ACDA-9BAD57E1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57BCB-F51C-3A47-958D-F6F41A009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204A-F2FB-424C-B759-2C35BC0E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3800B-E587-2E47-9148-F693CA27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22B4E-1CC1-DD4C-9472-B4A33C80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5B5FDC-222E-FD45-B82C-A67E7B7C9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E7E8D-DEC5-0C40-8EFF-97277737C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88AC3-4903-2C49-95BC-0F8AC89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CE6B-6490-C143-B77D-9D3DC744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38F67-28FE-E846-AD6B-B4C88F37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C4E0-1166-A940-8439-F3F69A9D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9F480-F591-EE46-A8F7-973A51C0B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8B80-DAF0-EA49-ACAB-6113FD59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B15AB-D2B7-C241-B7F2-961EC7C5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DD9C1-1B08-CA43-A763-E79BED7C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CC58-60BA-C24E-8964-7E7E934B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DFF47-B90C-A842-9C1F-6D4D4D7E9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5109D-63D2-0144-ABE0-F821DCE3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7A9D4-0829-3349-A38F-2210F1A6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3D44E-2815-7F4E-9545-520ADAAF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7F95-6318-A443-8BA8-9C5B1785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0704C-78C2-9945-A4E1-5190EF022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7386C-1AE9-8A4C-BF74-15F655B0F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D6518-0386-884A-B05B-651359BA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7E1C9-66AA-DC47-9CA0-6CC97FFD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69A3C-FC44-0C45-8152-93324C61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5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22B1-3F47-5542-A935-CA3433FC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0553-A253-FC4F-96CF-309F2C88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B7BDF-03BD-C64D-853E-314F8FF34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7D4CB-A89E-A34A-918B-0D1981172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E0EF4-A2B8-CD4C-9D3E-3C4CF9DE3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CFDB9-5CB6-4B45-AD58-11915365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FD531-7F0F-5F47-B334-001337B9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A92DF-5E74-454D-838F-41D39125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9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AB4F-C812-0C4D-87B1-D2D9C849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4810B-DD34-F746-9D5D-339DF217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AB717-AFF2-BB42-ACC3-FC0B1866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E44E1-F07A-0748-AF51-C846DAA7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0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F9EBD-75DE-F349-B300-CF463E2A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B9698-B20D-4F43-8F17-2A67B9A8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B2BB3-FA6A-C64E-9E71-FE5C751C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9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FD4C-14D4-6B41-91DF-9892612A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A9596-9540-B340-913D-E81058E3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63A59-AF32-EC4D-B4F8-349C58AE6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F6B0D-F823-AC49-94B4-28F4D79C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EB877-A26E-6B42-AD18-1E1AD030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9A423-F30F-0E48-BEA0-15EFAEBF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1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8F22-111B-9E44-9DF4-EDABEEC47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5BA52-479F-3A4B-9EC3-CABCE06BA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52DAA-5CD3-3648-A870-9F61A7357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0319D-E2D8-B84A-9F03-484EC0A2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6/26/20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01CCB-308D-3243-A822-9FBF5906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347E8-CB9C-0A46-9405-A2FCE4C0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0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73AC9-B2B7-7245-A663-BC152ED3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52CDC-88AD-2C41-B67F-0125C06B7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530B3-69CE-5449-A933-772D3C486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E80D3-3378-E941-B270-82426DA30AA5}" type="datetimeFigureOut">
              <a:rPr lang="en-US" smtClean="0"/>
              <a:t>6/26/20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37644-6A45-5C49-9C62-B2E1F445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E40A3-24D6-524F-9007-CA26A9373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6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ack%E2%80%93Scholes_mode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arsggbo/kagg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ing.com/indices/major-indic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ing.com/indices/major-indic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t.edu/~mbarker/formula1/f1help/11-ch-10.htm#:~:text=Types%20of%20Stock%20Charts,a%20particular%20period%20of%20time.&amp;text=Open%2DHigh%2DLow%2DClose,stock%20for%20the%20same%20period.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Open-high-low-close_char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38D-36E7-D249-B030-BC1273985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9E24F-4EFC-A346-A695-5BB3F8BB3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WK</a:t>
            </a:r>
            <a:r>
              <a:rPr lang="en-US" altLang="zh-CN" dirty="0"/>
              <a:t>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83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AEEC3-03E3-B649-9411-7353D561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Option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37BF9D-265F-DA4F-956B-06CBF1838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69" r="5769" b="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2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D5A49-10C1-BC4F-B6C2-CE9851A3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Random Walk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496CA4-D307-DA4C-8620-7DA25FF1D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048" r="-1" b="-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1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B9D64-DA5F-2C4D-A339-654F45DD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5802656" cy="109633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303030"/>
                </a:solidFill>
              </a:rPr>
              <a:t>Black-Schole Equ</a:t>
            </a:r>
          </a:p>
        </p:txBody>
      </p:sp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817F6A42-1E26-5B40-8014-D3A5A1639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988"/>
          <a:stretch/>
        </p:blipFill>
        <p:spPr>
          <a:xfrm>
            <a:off x="841248" y="604158"/>
            <a:ext cx="6049941" cy="4350110"/>
          </a:xfrm>
          <a:prstGeom prst="rect">
            <a:avLst/>
          </a:prstGeom>
        </p:spPr>
      </p:pic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C0EBA652-8F42-44F8-AFC6-643AA873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46593A-60F4-F242-BCF5-5BF05D2F4F3E}"/>
              </a:ext>
            </a:extLst>
          </p:cNvPr>
          <p:cNvSpPr/>
          <p:nvPr/>
        </p:nvSpPr>
        <p:spPr>
          <a:xfrm>
            <a:off x="691182" y="6488668"/>
            <a:ext cx="6116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hlinkClick r:id="rId3"/>
              </a:rPr>
              <a:t>https://en.wikipedia.org/wiki/Black%E2%80%93Scholes_model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8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1608F-0091-364B-A0A6-F3DE78158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What is a stock market crash?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69F1-CA5A-F245-A961-D3DBC5C83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 dirty="0"/>
              <a:t>A stock market crash is different than a market “correction,” which is defined as a 10%+ decline in market prices from a recent high.</a:t>
            </a:r>
          </a:p>
          <a:p>
            <a:endParaRPr lang="en-US" b="1" dirty="0"/>
          </a:p>
          <a:p>
            <a:r>
              <a:rPr lang="en-US" b="1" dirty="0"/>
              <a:t>Another common term is a “bear market,” which is defined as a 20%+ decline in market prices over a two-month period.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55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9EC7-D9C5-8946-9087-48AFBEB6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Playground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20333B-47AD-9B48-873E-7EF19F6D0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06610"/>
            <a:ext cx="10515600" cy="2189367"/>
          </a:xfrm>
        </p:spPr>
      </p:pic>
    </p:spTree>
    <p:extLst>
      <p:ext uri="{BB962C8B-B14F-4D97-AF65-F5344CB8AC3E}">
        <p14:creationId xmlns:p14="http://schemas.microsoft.com/office/powerpoint/2010/main" val="45773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171321-1F9A-394F-82A1-097E041EADF1}"/>
              </a:ext>
            </a:extLst>
          </p:cNvPr>
          <p:cNvSpPr txBox="1"/>
          <p:nvPr/>
        </p:nvSpPr>
        <p:spPr>
          <a:xfrm>
            <a:off x="9203267" y="589281"/>
            <a:ext cx="3398518" cy="52553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800" dirty="0">
                <a:latin typeface="+mj-lt"/>
                <a:ea typeface="+mj-ea"/>
                <a:cs typeface="+mj-cs"/>
              </a:rPr>
              <a:t>作业</a:t>
            </a:r>
            <a:r>
              <a:rPr lang="en-US" altLang="zh-CN" sz="4800" dirty="0">
                <a:latin typeface="+mj-lt"/>
                <a:ea typeface="+mj-ea"/>
                <a:cs typeface="+mj-cs"/>
              </a:rPr>
              <a:t>4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883954-51E4-5F42-808E-A786754485B5}"/>
              </a:ext>
            </a:extLst>
          </p:cNvPr>
          <p:cNvSpPr txBox="1"/>
          <p:nvPr/>
        </p:nvSpPr>
        <p:spPr>
          <a:xfrm>
            <a:off x="598098" y="1000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4D098D-5B89-4F46-9AE4-F55B365F90E0}"/>
              </a:ext>
            </a:extLst>
          </p:cNvPr>
          <p:cNvSpPr txBox="1"/>
          <p:nvPr/>
        </p:nvSpPr>
        <p:spPr>
          <a:xfrm>
            <a:off x="1524000" y="1146629"/>
            <a:ext cx="55647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开放作业 </a:t>
            </a:r>
            <a:r>
              <a:rPr lang="en-US" altLang="zh-CN" dirty="0"/>
              <a:t>project</a:t>
            </a:r>
          </a:p>
          <a:p>
            <a:r>
              <a:rPr lang="zh-CN" altLang="en-US" dirty="0"/>
              <a:t>应用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</a:t>
            </a:r>
            <a:r>
              <a:rPr lang="zh-CN" altLang="en-US" dirty="0"/>
              <a:t> 方法编写一个 </a:t>
            </a:r>
            <a:r>
              <a:rPr lang="en-US" altLang="zh-CN" dirty="0"/>
              <a:t>house</a:t>
            </a:r>
            <a:r>
              <a:rPr lang="zh-CN" altLang="en-US" dirty="0"/>
              <a:t> </a:t>
            </a:r>
            <a:r>
              <a:rPr lang="en-US" altLang="zh-CN" dirty="0"/>
              <a:t>price</a:t>
            </a:r>
            <a:r>
              <a:rPr lang="zh-CN" altLang="en-US" dirty="0"/>
              <a:t> </a:t>
            </a:r>
            <a:r>
              <a:rPr lang="en-US" altLang="zh-CN" dirty="0"/>
              <a:t>predictor</a:t>
            </a:r>
          </a:p>
          <a:p>
            <a:r>
              <a:rPr lang="zh-CN" altLang="en-US" dirty="0"/>
              <a:t>数据参见</a:t>
            </a:r>
            <a:endParaRPr lang="en-US" altLang="zh-CN" dirty="0"/>
          </a:p>
          <a:p>
            <a:r>
              <a:rPr lang="en-US" dirty="0" err="1"/>
              <a:t>data.zip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# target: ﻿</a:t>
            </a:r>
            <a:r>
              <a:rPr lang="en-US" dirty="0" err="1"/>
              <a:t>SalePrice</a:t>
            </a:r>
            <a:endParaRPr lang="en-US" dirty="0"/>
          </a:p>
          <a:p>
            <a:r>
              <a:rPr lang="en-US" dirty="0"/>
              <a:t># Features: ** </a:t>
            </a:r>
          </a:p>
          <a:p>
            <a:endParaRPr lang="en-US" dirty="0"/>
          </a:p>
          <a:p>
            <a:r>
              <a:rPr lang="zh-CN" altLang="en-US" dirty="0"/>
              <a:t>要求：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不需要全部</a:t>
            </a:r>
            <a:r>
              <a:rPr lang="en-US" altLang="zh-CN" dirty="0"/>
              <a:t>feature</a:t>
            </a:r>
            <a:r>
              <a:rPr lang="zh-CN" altLang="en-US" dirty="0"/>
              <a:t>，仅用</a:t>
            </a:r>
            <a:r>
              <a:rPr lang="en-US" altLang="zh-CN" dirty="0"/>
              <a:t>float,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训练就可以了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如果有兴趣，可以尝试清理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B4694E-1229-C34F-8F4A-C83389A34F99}"/>
              </a:ext>
            </a:extLst>
          </p:cNvPr>
          <p:cNvSpPr/>
          <p:nvPr/>
        </p:nvSpPr>
        <p:spPr>
          <a:xfrm>
            <a:off x="1524000" y="5306320"/>
            <a:ext cx="421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https://www.kaggle.com/marsggbo/kaggle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741A6-65B2-F441-BD4B-676B665B4738}"/>
              </a:ext>
            </a:extLst>
          </p:cNvPr>
          <p:cNvSpPr txBox="1"/>
          <p:nvPr/>
        </p:nvSpPr>
        <p:spPr>
          <a:xfrm>
            <a:off x="1524000" y="47038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参考答案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2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AB97-8386-564A-818B-7A832DC7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5B76-B8AB-E243-BEDA-78157FC94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886" cy="4351338"/>
          </a:xfrm>
        </p:spPr>
        <p:txBody>
          <a:bodyPr/>
          <a:lstStyle/>
          <a:p>
            <a:r>
              <a:rPr lang="en-US" b="1" dirty="0"/>
              <a:t>What are stock exchanges</a:t>
            </a:r>
          </a:p>
          <a:p>
            <a:pPr lvl="1"/>
            <a:r>
              <a:rPr lang="en-US" dirty="0"/>
              <a:t>NYSE (US$22.9 trillion (2019))</a:t>
            </a:r>
          </a:p>
          <a:p>
            <a:pPr lvl="1"/>
            <a:r>
              <a:rPr lang="en-US" dirty="0"/>
              <a:t>NASDAQ (US$ 12.95 Trillion (2019))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SSE ( US$5.01 trillion (May 2019))</a:t>
            </a:r>
          </a:p>
          <a:p>
            <a:pPr lvl="1"/>
            <a:r>
              <a:rPr lang="en-US" dirty="0"/>
              <a:t>SZSE (US$3.51 trillion (March 2019)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8DE567-DB32-B04D-8571-ECCF85804071}"/>
              </a:ext>
            </a:extLst>
          </p:cNvPr>
          <p:cNvSpPr txBox="1">
            <a:spLocks/>
          </p:cNvSpPr>
          <p:nvPr/>
        </p:nvSpPr>
        <p:spPr>
          <a:xfrm>
            <a:off x="6477000" y="1825625"/>
            <a:ext cx="5219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Oversee agency </a:t>
            </a:r>
          </a:p>
          <a:p>
            <a:pPr lvl="1"/>
            <a:r>
              <a:rPr lang="en-US" b="1" dirty="0"/>
              <a:t>SEC 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zh-CN" altLang="en-US" b="1" dirty="0"/>
              <a:t>证监会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AB97-8386-564A-818B-7A832DC7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5B76-B8AB-E243-BEDA-78157FC94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886" cy="4351338"/>
          </a:xfrm>
        </p:spPr>
        <p:txBody>
          <a:bodyPr/>
          <a:lstStyle/>
          <a:p>
            <a:r>
              <a:rPr lang="en-US" b="1" dirty="0"/>
              <a:t>What are Index </a:t>
            </a:r>
          </a:p>
          <a:p>
            <a:endParaRPr lang="en-US" b="1" dirty="0"/>
          </a:p>
          <a:p>
            <a:pPr lvl="1"/>
            <a:r>
              <a:rPr lang="en-US" b="1" dirty="0"/>
              <a:t>S&amp;P 500</a:t>
            </a:r>
          </a:p>
          <a:p>
            <a:pPr lvl="1"/>
            <a:r>
              <a:rPr lang="en-US" b="1" dirty="0"/>
              <a:t>Dow Jones Industrial Average (DJIA)</a:t>
            </a:r>
          </a:p>
          <a:p>
            <a:pPr lvl="1"/>
            <a:r>
              <a:rPr lang="en-US" b="1" dirty="0"/>
              <a:t>Russell 3000 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Shanghai Composite</a:t>
            </a:r>
          </a:p>
          <a:p>
            <a:pPr lvl="1"/>
            <a:r>
              <a:rPr lang="en-US" b="1" dirty="0"/>
              <a:t>SZSE Component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C7FC62-897D-B446-B991-1EEA9B77FA3C}"/>
              </a:ext>
            </a:extLst>
          </p:cNvPr>
          <p:cNvSpPr/>
          <p:nvPr/>
        </p:nvSpPr>
        <p:spPr>
          <a:xfrm>
            <a:off x="838200" y="6176963"/>
            <a:ext cx="4843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https://www.investing.com/indices/major-indices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0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AB97-8386-564A-818B-7A832DC7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5B76-B8AB-E243-BEDA-78157FC94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886" cy="4351338"/>
          </a:xfrm>
        </p:spPr>
        <p:txBody>
          <a:bodyPr/>
          <a:lstStyle/>
          <a:p>
            <a:r>
              <a:rPr lang="en-US" b="1" dirty="0"/>
              <a:t>IPO 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Public traded company 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OTC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C7FC62-897D-B446-B991-1EEA9B77FA3C}"/>
              </a:ext>
            </a:extLst>
          </p:cNvPr>
          <p:cNvSpPr/>
          <p:nvPr/>
        </p:nvSpPr>
        <p:spPr>
          <a:xfrm>
            <a:off x="838200" y="6176963"/>
            <a:ext cx="4843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https://www.investing.com/indices/major-indices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554305-ABC9-2F4C-85E4-B3F6F80AAE8D}"/>
              </a:ext>
            </a:extLst>
          </p:cNvPr>
          <p:cNvSpPr txBox="1"/>
          <p:nvPr/>
        </p:nvSpPr>
        <p:spPr>
          <a:xfrm>
            <a:off x="6618514" y="2148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0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AB97-8386-564A-818B-7A832DC7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Stocks  Price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0696D1-ACBA-3E40-A320-C42A3178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66" r="4348" b="1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C7FC62-897D-B446-B991-1EEA9B77FA3C}"/>
              </a:ext>
            </a:extLst>
          </p:cNvPr>
          <p:cNvSpPr/>
          <p:nvPr/>
        </p:nvSpPr>
        <p:spPr>
          <a:xfrm>
            <a:off x="828675" y="5934670"/>
            <a:ext cx="11165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3"/>
              </a:rPr>
              <a:t>https://www.mit.edu/~mbarker/formula1/f1help/11-ch-10.htm#:~:text=Types%20of%20Stock%20Charts,a%20particular%20period%20of%20time.&amp;text=Open%2DHigh%2DLow%2DClose,stock%20for%20the%20same%20period.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554305-ABC9-2F4C-85E4-B3F6F80AAE8D}"/>
              </a:ext>
            </a:extLst>
          </p:cNvPr>
          <p:cNvSpPr txBox="1"/>
          <p:nvPr/>
        </p:nvSpPr>
        <p:spPr>
          <a:xfrm>
            <a:off x="6618514" y="2148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76CDDE-4E05-EA4B-930E-08E24C11BC64}"/>
              </a:ext>
            </a:extLst>
          </p:cNvPr>
          <p:cNvSpPr/>
          <p:nvPr/>
        </p:nvSpPr>
        <p:spPr>
          <a:xfrm>
            <a:off x="6057900" y="261417"/>
            <a:ext cx="5559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4"/>
              </a:rPr>
              <a:t>https://en.wikipedia.org/wiki/Open-high-low-close_chart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8AFAF0-E6AC-A24A-A112-77447D988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113" y="1825626"/>
            <a:ext cx="3551459" cy="223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0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EAB97-8386-564A-818B-7A832DC7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en-US" sz="3600"/>
              <a:t>Other</a:t>
            </a:r>
            <a:r>
              <a:rPr lang="zh-CN" altLang="en-US" sz="3600"/>
              <a:t> </a:t>
            </a:r>
            <a:r>
              <a:rPr lang="en-US" altLang="zh-CN" sz="3600"/>
              <a:t>Financial Assets </a:t>
            </a:r>
            <a:r>
              <a:rPr lang="en-US" sz="3600"/>
              <a:t> 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554305-ABC9-2F4C-85E4-B3F6F80AAE8D}"/>
              </a:ext>
            </a:extLst>
          </p:cNvPr>
          <p:cNvSpPr txBox="1"/>
          <p:nvPr/>
        </p:nvSpPr>
        <p:spPr>
          <a:xfrm>
            <a:off x="6618514" y="2148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7054BB1-B28C-40A2-8227-A8ED1C11A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890350"/>
              </p:ext>
            </p:extLst>
          </p:nvPr>
        </p:nvGraphicFramePr>
        <p:xfrm>
          <a:off x="6091238" y="642938"/>
          <a:ext cx="5457825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267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54775-FE5D-7944-9A46-C7FB478A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Bull or bear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C18290-A226-B14D-86EA-956DCEEB0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597" r="-1" b="15511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66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AC9F1-8742-BD42-BB4A-57F0AA26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Option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9C1DC4-B98D-9740-A1A4-7353DEC68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37" r="1" b="4875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2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{1D99505F-1F92-964E-A7CA-AA5DCEBC04E8}tf10001070</Template>
  <TotalTime>3341</TotalTime>
  <Words>286</Words>
  <Application>Microsoft Macintosh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Calibri Light</vt:lpstr>
      <vt:lpstr>Office Theme</vt:lpstr>
      <vt:lpstr>Finance</vt:lpstr>
      <vt:lpstr>PowerPoint Presentation</vt:lpstr>
      <vt:lpstr>Stock Market</vt:lpstr>
      <vt:lpstr>Index </vt:lpstr>
      <vt:lpstr>Stocks  </vt:lpstr>
      <vt:lpstr>Stocks  Price </vt:lpstr>
      <vt:lpstr>Other Financial Assets   </vt:lpstr>
      <vt:lpstr>Bull or bear </vt:lpstr>
      <vt:lpstr>Option</vt:lpstr>
      <vt:lpstr>Option </vt:lpstr>
      <vt:lpstr>Random Walk </vt:lpstr>
      <vt:lpstr>Black-Schole Equ</vt:lpstr>
      <vt:lpstr>What is a stock market crash?</vt:lpstr>
      <vt:lpstr>Hands on Playground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Dequan Er</dc:creator>
  <cp:lastModifiedBy>Dequan Er</cp:lastModifiedBy>
  <cp:revision>137</cp:revision>
  <dcterms:created xsi:type="dcterms:W3CDTF">2020-05-31T01:20:39Z</dcterms:created>
  <dcterms:modified xsi:type="dcterms:W3CDTF">2020-06-27T03:47:57Z</dcterms:modified>
</cp:coreProperties>
</file>