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61" r:id="rId3"/>
    <p:sldId id="377" r:id="rId4"/>
    <p:sldId id="378" r:id="rId5"/>
    <p:sldId id="379" r:id="rId6"/>
    <p:sldId id="383" r:id="rId7"/>
    <p:sldId id="390" r:id="rId8"/>
    <p:sldId id="391" r:id="rId9"/>
    <p:sldId id="387" r:id="rId10"/>
    <p:sldId id="359" r:id="rId11"/>
    <p:sldId id="384" r:id="rId12"/>
    <p:sldId id="385" r:id="rId13"/>
    <p:sldId id="388" r:id="rId14"/>
    <p:sldId id="370" r:id="rId15"/>
    <p:sldId id="374" r:id="rId16"/>
    <p:sldId id="382" r:id="rId17"/>
    <p:sldId id="386" r:id="rId18"/>
    <p:sldId id="389" r:id="rId19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69" userDrawn="1">
          <p15:clr>
            <a:srgbClr val="A4A3A4"/>
          </p15:clr>
        </p15:guide>
        <p15:guide id="2" pos="121" userDrawn="1">
          <p15:clr>
            <a:srgbClr val="A4A3A4"/>
          </p15:clr>
        </p15:guide>
        <p15:guide id="3" pos="6040" userDrawn="1">
          <p15:clr>
            <a:srgbClr val="A4A3A4"/>
          </p15:clr>
        </p15:guide>
        <p15:guide id="4" orient="horz" pos="4172">
          <p15:clr>
            <a:srgbClr val="A4A3A4"/>
          </p15:clr>
        </p15:guide>
        <p15:guide id="5" pos="6159">
          <p15:clr>
            <a:srgbClr val="A4A3A4"/>
          </p15:clr>
        </p15:guide>
        <p15:guide id="6" pos="62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50000" autoAdjust="0"/>
  </p:normalViewPr>
  <p:slideViewPr>
    <p:cSldViewPr snapToGrid="0" snapToObjects="1" showGuides="1">
      <p:cViewPr>
        <p:scale>
          <a:sx n="70" d="100"/>
          <a:sy n="70" d="100"/>
        </p:scale>
        <p:origin x="-1104" y="-180"/>
      </p:cViewPr>
      <p:guideLst>
        <p:guide orient="horz" pos="4269"/>
        <p:guide orient="horz" pos="4172"/>
        <p:guide pos="121"/>
        <p:guide pos="6040"/>
        <p:guide pos="6159"/>
        <p:guide pos="62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9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0CF5-79E2-1C43-BDA5-35BB160E2CCA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2015-0676-9C45-880F-50D8E7C8BE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74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55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55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94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55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5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8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2015-0676-9C45-880F-50D8E7C8BE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5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7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3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0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39AF-1771-C341-AB75-8C64BDBE3091}" type="datetimeFigureOut">
              <a:rPr lang="en-US" smtClean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797B3-6C30-D04C-9B7B-9C1A4EC19E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75085" y="4702628"/>
            <a:ext cx="319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</a:t>
            </a:r>
            <a:r>
              <a:rPr lang="en-US" sz="1600" dirty="0" smtClean="0">
                <a:solidFill>
                  <a:schemeClr val="tx1"/>
                </a:solidFill>
              </a:rPr>
              <a:t>Reporting Entities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4669" y="1458815"/>
            <a:ext cx="348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1"/>
                </a:solidFill>
              </a:rPr>
              <a:t> </a:t>
            </a:r>
            <a:r>
              <a:rPr lang="en-GB" sz="1600" b="1" dirty="0">
                <a:solidFill>
                  <a:schemeClr val="accent1"/>
                </a:solidFill>
              </a:rPr>
              <a:t>Reporting </a:t>
            </a:r>
            <a:r>
              <a:rPr lang="en-GB" sz="1600" b="1" dirty="0" smtClean="0">
                <a:solidFill>
                  <a:schemeClr val="accent1"/>
                </a:solidFill>
              </a:rPr>
              <a:t>Entities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037010" y="26894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CASPER Unique</a:t>
            </a:r>
            <a:b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Identifier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70376" y="3306767"/>
            <a:ext cx="6530974" cy="335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1870076" y="3899057"/>
            <a:ext cx="6530974" cy="335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6292109" y="2689435"/>
            <a:ext cx="92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Close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29174" y="2689435"/>
            <a:ext cx="139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Reporting Entity Name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29174" y="3078165"/>
            <a:ext cx="2185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Promontoria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Sacher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Holding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29174" y="3382423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1">
                    <a:lumMod val="75000"/>
                  </a:schemeClr>
                </a:solidFill>
              </a:rPr>
              <a:t>Volksbank</a:t>
            </a:r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 Wien-Baden AG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29174" y="3670455"/>
            <a:ext cx="2551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BNP Paribas Fortis SA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29174" y="3974675"/>
            <a:ext cx="278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Alpha Bank Cyprus Limited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900407" y="3410692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1890882" y="3705074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890882" y="3985583"/>
            <a:ext cx="178036" cy="19685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1901738" y="3129711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>
            <a:off x="2089551" y="3079226"/>
            <a:ext cx="967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CAS000001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89551" y="3383484"/>
            <a:ext cx="967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CAS000002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89251" y="3671516"/>
            <a:ext cx="967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CAS000003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30095" y="3060175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10/05/2018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89245" y="3959388"/>
            <a:ext cx="967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CAS000004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40584" y="2689435"/>
            <a:ext cx="92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>
                    <a:lumMod val="50000"/>
                  </a:schemeClr>
                </a:solidFill>
              </a:rPr>
              <a:t>Start Date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78570" y="3065375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10/05/1990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78570" y="3369633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10/06/1975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78270" y="3657665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15/05/1963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78264" y="3945537"/>
            <a:ext cx="99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30/06/2012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005104" y="1674804"/>
            <a:ext cx="2832897" cy="710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Delete of entities only possible when it is not linked to an entity group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 smtClean="0"/>
          </a:p>
        </p:txBody>
      </p:sp>
      <p:sp>
        <p:nvSpPr>
          <p:cNvPr id="61" name="Rounded Rectangle 60"/>
          <p:cNvSpPr/>
          <p:nvPr/>
        </p:nvSpPr>
        <p:spPr>
          <a:xfrm>
            <a:off x="7712697" y="3000415"/>
            <a:ext cx="611369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581525" y="2384124"/>
            <a:ext cx="1115471" cy="253260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Add Reporting Entity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716574" y="3341806"/>
            <a:ext cx="611369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716573" y="3649845"/>
            <a:ext cx="611369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716573" y="3945537"/>
            <a:ext cx="611369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759103" y="2376507"/>
            <a:ext cx="1191387" cy="27554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Upload  Reporting Entities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014987" y="2376507"/>
            <a:ext cx="1310526" cy="27554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Download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</a:rPr>
              <a:t>Reporting Entities</a:t>
            </a:r>
          </a:p>
        </p:txBody>
      </p:sp>
      <p:sp>
        <p:nvSpPr>
          <p:cNvPr id="86" name="Abgerundete rechteckige Legende 71"/>
          <p:cNvSpPr/>
          <p:nvPr/>
        </p:nvSpPr>
        <p:spPr>
          <a:xfrm flipH="1">
            <a:off x="8467009" y="2938393"/>
            <a:ext cx="1310404" cy="631133"/>
          </a:xfrm>
          <a:prstGeom prst="wedgeRoundRectCallout">
            <a:avLst>
              <a:gd name="adj1" fmla="val 55619"/>
              <a:gd name="adj2" fmla="val -17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Possible actions: 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Edit + Delete + View Reporting Entity Attributes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0" name="Abgerundete rechteckige Legende 71"/>
          <p:cNvSpPr/>
          <p:nvPr/>
        </p:nvSpPr>
        <p:spPr>
          <a:xfrm flipH="1">
            <a:off x="6825880" y="4265077"/>
            <a:ext cx="1082532" cy="350932"/>
          </a:xfrm>
          <a:prstGeom prst="wedgeRoundRectCallout">
            <a:avLst>
              <a:gd name="adj1" fmla="val -13012"/>
              <a:gd name="adj2" fmla="val -641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List is scrollable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527" y="1030698"/>
            <a:ext cx="9480490" cy="4906964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Reporting Entities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ounded Rectangle 227"/>
          <p:cNvSpPr/>
          <p:nvPr/>
        </p:nvSpPr>
        <p:spPr>
          <a:xfrm>
            <a:off x="286363" y="1063815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960" y="1077312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524000" y="1368988"/>
            <a:ext cx="6477000" cy="27934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707412" y="1533416"/>
            <a:ext cx="252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Add Reporting Entity</a:t>
            </a:r>
            <a:endParaRPr lang="en-GB" sz="1400" dirty="0"/>
          </a:p>
        </p:txBody>
      </p:sp>
      <p:sp>
        <p:nvSpPr>
          <p:cNvPr id="107" name="Rectangle 106"/>
          <p:cNvSpPr/>
          <p:nvPr/>
        </p:nvSpPr>
        <p:spPr>
          <a:xfrm>
            <a:off x="8494182" y="1635827"/>
            <a:ext cx="2832897" cy="1338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Exceeding field length for text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Mandatory values are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Start Date before Close 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477" y="2210697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Unique identifier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914420" y="2221514"/>
            <a:ext cx="1537492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30921" y="3493406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718863" y="3493406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52477" y="3039376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Start Date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b="1" baseline="300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923430" y="3050193"/>
            <a:ext cx="1571859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7821" y="303937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Close Date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486516" y="3061010"/>
            <a:ext cx="1615324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0084" y="222151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33060" y="2232331"/>
            <a:ext cx="1668780" cy="61890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527" y="1030698"/>
            <a:ext cx="9480490" cy="4906964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Reporting Entities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ounded Rectangle 227"/>
          <p:cNvSpPr/>
          <p:nvPr/>
        </p:nvSpPr>
        <p:spPr>
          <a:xfrm>
            <a:off x="286363" y="1063815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960" y="1077312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524000" y="1368988"/>
            <a:ext cx="6477000" cy="27934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707412" y="1533416"/>
            <a:ext cx="252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Edit Reporting Entity</a:t>
            </a:r>
            <a:endParaRPr lang="en-GB" sz="1400" dirty="0"/>
          </a:p>
        </p:txBody>
      </p:sp>
      <p:sp>
        <p:nvSpPr>
          <p:cNvPr id="107" name="Rectangle 106"/>
          <p:cNvSpPr/>
          <p:nvPr/>
        </p:nvSpPr>
        <p:spPr>
          <a:xfrm>
            <a:off x="8494182" y="1635827"/>
            <a:ext cx="2832897" cy="1338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Exceeding field length for text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Mandatory values are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No overlapping validity dates </a:t>
            </a: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Valid from before valid to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477" y="2210697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Unique identifier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914420" y="2221514"/>
            <a:ext cx="1537492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CAS000004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030921" y="3493406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718863" y="3493406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52477" y="3039376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Start Date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1000" b="1" baseline="300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923430" y="3050193"/>
            <a:ext cx="1571859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rgbClr val="4472C4"/>
                </a:solidFill>
              </a:rPr>
              <a:t>2010/12/31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7821" y="303937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Close Date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486516" y="3061010"/>
            <a:ext cx="1615324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0084" y="222151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33060" y="2232331"/>
            <a:ext cx="1668780" cy="61890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Alpha Bank Cyprus Limited</a:t>
            </a:r>
          </a:p>
        </p:txBody>
      </p:sp>
    </p:spTree>
    <p:extLst>
      <p:ext uri="{BB962C8B-B14F-4D97-AF65-F5344CB8AC3E}">
        <p14:creationId xmlns:p14="http://schemas.microsoft.com/office/powerpoint/2010/main" val="17138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18207" y="997890"/>
            <a:ext cx="9673294" cy="5771941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 </a:t>
            </a:r>
            <a:r>
              <a:rPr lang="en-US" sz="1200" b="1" dirty="0">
                <a:solidFill>
                  <a:schemeClr val="accent1"/>
                </a:solidFill>
              </a:rPr>
              <a:t>&gt; </a:t>
            </a:r>
            <a:r>
              <a:rPr lang="en-US" sz="1200" b="1" dirty="0" smtClean="0">
                <a:solidFill>
                  <a:schemeClr val="accent1"/>
                </a:solidFill>
              </a:rPr>
              <a:t>STE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23194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Entity Groups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5575" y="998426"/>
            <a:ext cx="966701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9058" y="1530757"/>
            <a:ext cx="426249" cy="471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250490" y="1030699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975453" y="4627587"/>
            <a:ext cx="1184440" cy="22813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Browse File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3" name="TextBox 87"/>
          <p:cNvSpPr txBox="1"/>
          <p:nvPr/>
        </p:nvSpPr>
        <p:spPr>
          <a:xfrm>
            <a:off x="741195" y="1470511"/>
            <a:ext cx="383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Upload Reporting Entities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68727" y="2562775"/>
            <a:ext cx="5206546" cy="14740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Drag a file here to upload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341007" y="425825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1" y="5353049"/>
            <a:ext cx="405449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7486475" y="5514976"/>
            <a:ext cx="1184440" cy="38529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Upload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94182" y="1635826"/>
            <a:ext cx="2832897" cy="2012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 in the CSV upload: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CASPER Unique Identifiers are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Invalid characters for </a:t>
            </a:r>
            <a:r>
              <a:rPr lang="en-GB" sz="1200" dirty="0" smtClean="0"/>
              <a:t>identifier [A-Z;a-z;0-9] </a:t>
            </a:r>
            <a:r>
              <a:rPr lang="en-GB" sz="1200" dirty="0"/>
              <a:t>(case insensitive)</a:t>
            </a: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Exceeding field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Name and Start Date are mandatory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Name, Start Date and Close Date can be updated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Upload always complete</a:t>
            </a:r>
          </a:p>
        </p:txBody>
      </p:sp>
    </p:spTree>
    <p:extLst>
      <p:ext uri="{BB962C8B-B14F-4D97-AF65-F5344CB8AC3E}">
        <p14:creationId xmlns:p14="http://schemas.microsoft.com/office/powerpoint/2010/main" val="14393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18207" y="997890"/>
            <a:ext cx="9673294" cy="5771941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 </a:t>
            </a:r>
            <a:r>
              <a:rPr lang="en-US" sz="1200" b="1" dirty="0">
                <a:solidFill>
                  <a:schemeClr val="accent1"/>
                </a:solidFill>
              </a:rPr>
              <a:t>&gt; </a:t>
            </a:r>
            <a:r>
              <a:rPr lang="en-US" sz="1200" b="1" dirty="0" smtClean="0">
                <a:solidFill>
                  <a:schemeClr val="accent1"/>
                </a:solidFill>
              </a:rPr>
              <a:t>STE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23194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Entity Groups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TextBox 87"/>
          <p:cNvSpPr txBox="1"/>
          <p:nvPr/>
        </p:nvSpPr>
        <p:spPr>
          <a:xfrm>
            <a:off x="741195" y="1470511"/>
            <a:ext cx="383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Reporting Entity Attributes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5575" y="998426"/>
            <a:ext cx="966701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9058" y="1530757"/>
            <a:ext cx="426249" cy="471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250490" y="1030699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</a:p>
        </p:txBody>
      </p:sp>
      <p:graphicFrame>
        <p:nvGraphicFramePr>
          <p:cNvPr id="58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14177"/>
              </p:ext>
            </p:extLst>
          </p:nvPr>
        </p:nvGraphicFramePr>
        <p:xfrm>
          <a:off x="873805" y="2924026"/>
          <a:ext cx="866707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59"/>
                <a:gridCol w="1273959"/>
                <a:gridCol w="1273959"/>
                <a:gridCol w="1731581"/>
                <a:gridCol w="721833"/>
                <a:gridCol w="721833"/>
                <a:gridCol w="740402"/>
                <a:gridCol w="929544"/>
              </a:tblGrid>
              <a:tr h="392677"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CASPER Unique Identifier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Reporting Entity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Attribute</a:t>
                      </a:r>
                      <a:r>
                        <a:rPr lang="de-DE" sz="1000" b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  <a:p>
                      <a:endParaRPr lang="de-DE" sz="10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Attribute Value</a:t>
                      </a:r>
                      <a:endParaRPr lang="de-DE" sz="1000" b="0" baseline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Is</a:t>
                      </a:r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Reporting</a:t>
                      </a:r>
                      <a:r>
                        <a:rPr lang="de-DE" sz="1000" b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Valid </a:t>
                      </a:r>
                      <a:r>
                        <a:rPr lang="de-DE" sz="10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Valid </a:t>
                      </a:r>
                      <a:r>
                        <a:rPr lang="de-DE" sz="10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to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Actions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Entity Type</a:t>
                      </a:r>
                      <a:endParaRPr lang="en-GB" sz="10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Country</a:t>
                      </a:r>
                      <a:endParaRPr lang="en-GB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Cyprus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Significance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LEI*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ABC122234566J9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MFI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2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Accounting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IFRS</a:t>
                      </a:r>
                      <a:endParaRPr lang="de-DE" sz="1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2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Accounting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nGAAP</a:t>
                      </a:r>
                      <a:endParaRPr lang="de-DE" sz="1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ounded Rectangle 53"/>
          <p:cNvSpPr/>
          <p:nvPr/>
        </p:nvSpPr>
        <p:spPr>
          <a:xfrm>
            <a:off x="8687357" y="3567731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687355" y="3958821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687356" y="4394562"/>
            <a:ext cx="755815" cy="17796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687357" y="4750100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687357" y="5132978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44" name="Abgerundete rechteckige Legende 71"/>
          <p:cNvSpPr/>
          <p:nvPr/>
        </p:nvSpPr>
        <p:spPr>
          <a:xfrm flipH="1">
            <a:off x="9791501" y="4536901"/>
            <a:ext cx="1309863" cy="424627"/>
          </a:xfrm>
          <a:prstGeom prst="wedgeRoundRectCallout">
            <a:avLst>
              <a:gd name="adj1" fmla="val 54739"/>
              <a:gd name="adj2" fmla="val 118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Possible actions: Add, Edit + Delete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687357" y="5549132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687357" y="5968591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75" name="Abgerundete rechteckige Legende 29"/>
          <p:cNvSpPr/>
          <p:nvPr/>
        </p:nvSpPr>
        <p:spPr>
          <a:xfrm>
            <a:off x="9540876" y="3729532"/>
            <a:ext cx="1842570" cy="660091"/>
          </a:xfrm>
          <a:prstGeom prst="wedgeRoundRectCallout">
            <a:avLst>
              <a:gd name="adj1" fmla="val -52624"/>
              <a:gd name="adj2" fmla="val 4159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Confirmation dialog will be shown that allows the user to confirm the deletion (yes/no)</a:t>
            </a:r>
            <a:endParaRPr lang="en-GB" sz="1000" dirty="0"/>
          </a:p>
        </p:txBody>
      </p:sp>
      <p:sp>
        <p:nvSpPr>
          <p:cNvPr id="45" name="Rectangle 73"/>
          <p:cNvSpPr/>
          <p:nvPr/>
        </p:nvSpPr>
        <p:spPr>
          <a:xfrm>
            <a:off x="9791501" y="5542071"/>
            <a:ext cx="1828800" cy="705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Multi-select Values in one row or versioned across rows 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7290" y="1866802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CASPER Unique Identifier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73805" y="2114946"/>
            <a:ext cx="1537492" cy="22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1"/>
                </a:solidFill>
              </a:rPr>
              <a:t>CAS000004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03782" y="215748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84165" y="1866802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Reporting Entity Code: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540680" y="2114946"/>
            <a:ext cx="1537492" cy="22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70657" y="215748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63822" y="1840348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Attribute Code: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220337" y="2098017"/>
            <a:ext cx="1537492" cy="22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37532" y="214707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535552" y="2114946"/>
            <a:ext cx="943644" cy="2104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Search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53714" y="1850193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Valid on: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910229" y="2107862"/>
            <a:ext cx="1537492" cy="22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330962" y="2529763"/>
            <a:ext cx="1047817" cy="27554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Upload Entity Attributes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431713" y="2529763"/>
            <a:ext cx="1108333" cy="27554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Download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Entity Attributes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3" name="Abgerundete rechteckige Legende 71"/>
          <p:cNvSpPr/>
          <p:nvPr/>
        </p:nvSpPr>
        <p:spPr>
          <a:xfrm flipH="1">
            <a:off x="7604823" y="6237346"/>
            <a:ext cx="1082532" cy="350932"/>
          </a:xfrm>
          <a:prstGeom prst="wedgeRoundRectCallout">
            <a:avLst>
              <a:gd name="adj1" fmla="val -13012"/>
              <a:gd name="adj2" fmla="val -641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List is scrollable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527" y="1030698"/>
            <a:ext cx="9480490" cy="4906964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Reporting Entities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ounded Rectangle 227"/>
          <p:cNvSpPr/>
          <p:nvPr/>
        </p:nvSpPr>
        <p:spPr>
          <a:xfrm>
            <a:off x="286363" y="1063815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960" y="1077312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524000" y="1368988"/>
            <a:ext cx="6477000" cy="4015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707412" y="1533416"/>
            <a:ext cx="323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Add Reporting Entity Attribute</a:t>
            </a:r>
            <a:endParaRPr lang="en-GB" sz="1400" dirty="0"/>
          </a:p>
        </p:txBody>
      </p:sp>
      <p:sp>
        <p:nvSpPr>
          <p:cNvPr id="107" name="Rectangle 106"/>
          <p:cNvSpPr/>
          <p:nvPr/>
        </p:nvSpPr>
        <p:spPr>
          <a:xfrm>
            <a:off x="8494182" y="1635827"/>
            <a:ext cx="2832897" cy="1338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Exceeding field length for text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Mandatory values are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No overlapping validity dates </a:t>
            </a: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Valid from before valid to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477" y="2210697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Unique identifier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914420" y="2221514"/>
            <a:ext cx="1537492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CAS000004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030921" y="3493406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718863" y="3493406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52477" y="3039376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Valid from</a:t>
            </a:r>
            <a:r>
              <a:rPr lang="en-GB" sz="1000" b="1" baseline="30000" dirty="0">
                <a:solidFill>
                  <a:schemeClr val="accent5">
                    <a:lumMod val="75000"/>
                  </a:schemeClr>
                </a:solidFill>
              </a:rPr>
              <a:t> *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923430" y="3050193"/>
            <a:ext cx="1571859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rgbClr val="4472C4"/>
                </a:solidFill>
              </a:rPr>
              <a:t>2010/12/31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7821" y="303937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Valid to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486516" y="3061010"/>
            <a:ext cx="1615324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46204" y="2711731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2477" y="263932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Country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913957" y="2650139"/>
            <a:ext cx="1537492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Greece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0084" y="222151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33060" y="2232331"/>
            <a:ext cx="1668780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 Bank Cyprus </a:t>
            </a:r>
            <a:r>
              <a:rPr lang="en-GB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Limited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58"/>
          <p:cNvSpPr txBox="1"/>
          <p:nvPr/>
        </p:nvSpPr>
        <p:spPr>
          <a:xfrm>
            <a:off x="1707412" y="1855175"/>
            <a:ext cx="276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1200" b="1" dirty="0" smtClean="0">
                <a:solidFill>
                  <a:schemeClr val="accent1">
                    <a:lumMod val="75000"/>
                  </a:schemeClr>
                </a:solidFill>
              </a:rPr>
              <a:t>Reporting Entity Code: </a:t>
            </a:r>
            <a:r>
              <a:rPr lang="en-GB" sz="1200" b="1" dirty="0">
                <a:solidFill>
                  <a:schemeClr val="accent1"/>
                </a:solidFill>
              </a:rPr>
              <a:t>ABC122234566J9</a:t>
            </a:r>
          </a:p>
          <a:p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63507"/>
              </p:ext>
            </p:extLst>
          </p:nvPr>
        </p:nvGraphicFramePr>
        <p:xfrm>
          <a:off x="1752216" y="4303697"/>
          <a:ext cx="6063135" cy="65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395"/>
                <a:gridCol w="2023044"/>
                <a:gridCol w="843334"/>
                <a:gridCol w="843334"/>
                <a:gridCol w="865028"/>
              </a:tblGrid>
              <a:tr h="392677"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Attribute</a:t>
                      </a:r>
                      <a:r>
                        <a:rPr lang="de-DE" sz="1000" b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  <a:p>
                      <a:endParaRPr lang="de-DE" sz="10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Attribute Value</a:t>
                      </a:r>
                      <a:endParaRPr lang="de-DE" sz="1000" b="0" baseline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Is</a:t>
                      </a:r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Reporting</a:t>
                      </a:r>
                      <a:r>
                        <a:rPr lang="de-DE" sz="1000" b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Valid </a:t>
                      </a:r>
                      <a:r>
                        <a:rPr lang="de-DE" sz="10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Valid </a:t>
                      </a:r>
                      <a:r>
                        <a:rPr lang="de-DE" sz="10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to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Country</a:t>
                      </a:r>
                      <a:endParaRPr lang="en-GB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Cyprus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527" y="1030698"/>
            <a:ext cx="9480490" cy="4906964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Reporting Entities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ounded Rectangle 227"/>
          <p:cNvSpPr/>
          <p:nvPr/>
        </p:nvSpPr>
        <p:spPr>
          <a:xfrm>
            <a:off x="286363" y="1063815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960" y="1077312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524000" y="1368989"/>
            <a:ext cx="6477000" cy="29267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707412" y="1533416"/>
            <a:ext cx="2529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Edit Reporting Entity Attribute</a:t>
            </a:r>
            <a:endParaRPr lang="en-GB" sz="1400" dirty="0"/>
          </a:p>
        </p:txBody>
      </p:sp>
      <p:sp>
        <p:nvSpPr>
          <p:cNvPr id="107" name="Rectangle 106"/>
          <p:cNvSpPr/>
          <p:nvPr/>
        </p:nvSpPr>
        <p:spPr>
          <a:xfrm>
            <a:off x="8494182" y="1635827"/>
            <a:ext cx="2832897" cy="1338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Exceeding field length for text fields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Mandatory values are 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No overlapping validity dates </a:t>
            </a: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Valid from before valid to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477" y="2210697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Unique identifier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914420" y="2221514"/>
            <a:ext cx="1537492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CAS000004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030921" y="3493406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718863" y="3493406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52477" y="3039376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Valid from</a:t>
            </a:r>
            <a:r>
              <a:rPr lang="en-GB" sz="1000" b="1" baseline="30000" dirty="0">
                <a:solidFill>
                  <a:schemeClr val="accent5">
                    <a:lumMod val="75000"/>
                  </a:schemeClr>
                </a:solidFill>
              </a:rPr>
              <a:t> *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923430" y="3050193"/>
            <a:ext cx="1571859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rgbClr val="4472C4"/>
                </a:solidFill>
              </a:rPr>
              <a:t>2010/12/31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77821" y="3039376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Valid to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486516" y="3061010"/>
            <a:ext cx="1615324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46204" y="2711731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52477" y="263932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Country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913957" y="2650139"/>
            <a:ext cx="1537492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Greece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0084" y="222151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33060" y="2232331"/>
            <a:ext cx="1668780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 Bank Cyprus </a:t>
            </a:r>
            <a:r>
              <a:rPr lang="en-GB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Limited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58"/>
          <p:cNvSpPr txBox="1"/>
          <p:nvPr/>
        </p:nvSpPr>
        <p:spPr>
          <a:xfrm>
            <a:off x="1707412" y="1855175"/>
            <a:ext cx="276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1200" b="1" dirty="0" smtClean="0">
                <a:solidFill>
                  <a:schemeClr val="accent1">
                    <a:lumMod val="75000"/>
                  </a:schemeClr>
                </a:solidFill>
              </a:rPr>
              <a:t>Reporting Entity Code: </a:t>
            </a:r>
            <a:r>
              <a:rPr lang="en-GB" sz="1200" b="1" dirty="0">
                <a:solidFill>
                  <a:schemeClr val="accent1"/>
                </a:solidFill>
              </a:rPr>
              <a:t>ABC122234566J9</a:t>
            </a:r>
          </a:p>
          <a:p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18207" y="997890"/>
            <a:ext cx="9673294" cy="5771941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 </a:t>
            </a:r>
            <a:r>
              <a:rPr lang="en-US" sz="1200" b="1" dirty="0">
                <a:solidFill>
                  <a:schemeClr val="accent1"/>
                </a:solidFill>
              </a:rPr>
              <a:t>&gt; </a:t>
            </a:r>
            <a:r>
              <a:rPr lang="en-US" sz="1200" b="1" dirty="0" smtClean="0">
                <a:solidFill>
                  <a:schemeClr val="accent1"/>
                </a:solidFill>
              </a:rPr>
              <a:t>STE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23194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Entity Groups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5575" y="998426"/>
            <a:ext cx="966701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9058" y="1530757"/>
            <a:ext cx="426249" cy="471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250490" y="1030699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975453" y="4627587"/>
            <a:ext cx="1184440" cy="22813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Browse File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3" name="TextBox 87"/>
          <p:cNvSpPr txBox="1"/>
          <p:nvPr/>
        </p:nvSpPr>
        <p:spPr>
          <a:xfrm>
            <a:off x="741195" y="1470511"/>
            <a:ext cx="383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Upload Reporting Entity Attributes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68727" y="2562775"/>
            <a:ext cx="5206546" cy="14740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Drag a file here to upload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341007" y="425825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1" y="5353049"/>
            <a:ext cx="405449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7486475" y="5514976"/>
            <a:ext cx="1184440" cy="38529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Upload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78695" y="1760965"/>
            <a:ext cx="2832897" cy="2483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 in the CSV upload: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Codes are unique (keys for entities)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Exceeding </a:t>
            </a:r>
            <a:r>
              <a:rPr lang="en-GB" sz="1200" dirty="0"/>
              <a:t>field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Code, value and valid from are mandatory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Default value for is Reporting Code (no)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Value and is Reporting Code flag can be overwritten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Upload always complete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No overlapping validity dates across attributes of the same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One valid reporting code …</a:t>
            </a:r>
          </a:p>
        </p:txBody>
      </p:sp>
    </p:spTree>
    <p:extLst>
      <p:ext uri="{BB962C8B-B14F-4D97-AF65-F5344CB8AC3E}">
        <p14:creationId xmlns:p14="http://schemas.microsoft.com/office/powerpoint/2010/main" val="37388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18207" y="997890"/>
            <a:ext cx="9673294" cy="5771941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 </a:t>
            </a:r>
            <a:r>
              <a:rPr lang="en-US" sz="1200" b="1" dirty="0">
                <a:solidFill>
                  <a:schemeClr val="accent1"/>
                </a:solidFill>
              </a:rPr>
              <a:t>&gt; </a:t>
            </a:r>
            <a:r>
              <a:rPr lang="en-US" sz="1200" b="1" dirty="0" smtClean="0">
                <a:solidFill>
                  <a:schemeClr val="accent1"/>
                </a:solidFill>
              </a:rPr>
              <a:t>STE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23194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Entity Groups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TextBox 87"/>
          <p:cNvSpPr txBox="1"/>
          <p:nvPr/>
        </p:nvSpPr>
        <p:spPr>
          <a:xfrm>
            <a:off x="741195" y="1470511"/>
            <a:ext cx="383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Reporting Entity Attributes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5575" y="998426"/>
            <a:ext cx="966701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9058" y="1530757"/>
            <a:ext cx="426249" cy="471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250490" y="1030699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</a:p>
        </p:txBody>
      </p:sp>
      <p:sp>
        <p:nvSpPr>
          <p:cNvPr id="35" name="Abgerundete rechteckige Legende 71"/>
          <p:cNvSpPr/>
          <p:nvPr/>
        </p:nvSpPr>
        <p:spPr>
          <a:xfrm flipH="1">
            <a:off x="9777413" y="3900886"/>
            <a:ext cx="971915" cy="428283"/>
          </a:xfrm>
          <a:prstGeom prst="wedgeRoundRectCallout">
            <a:avLst>
              <a:gd name="adj1" fmla="val 60588"/>
              <a:gd name="adj2" fmla="val -96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Changed attributes will be highlighted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7290" y="1866802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CASPER Unique Identifier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73805" y="2114946"/>
            <a:ext cx="1537492" cy="22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1"/>
                </a:solidFill>
              </a:rPr>
              <a:t>CAS000004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03782" y="215748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4165" y="1866802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Reporting Entity Code: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540680" y="2114946"/>
            <a:ext cx="1537492" cy="22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0657" y="215748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3822" y="1840348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Attribute Code: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220337" y="2098017"/>
            <a:ext cx="1537492" cy="22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7532" y="214707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535552" y="2114946"/>
            <a:ext cx="943644" cy="2104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Search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53714" y="1850193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Valid on: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10229" y="2107862"/>
            <a:ext cx="1537492" cy="22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1"/>
              </a:solidFill>
            </a:endParaRPr>
          </a:p>
        </p:txBody>
      </p:sp>
      <p:graphicFrame>
        <p:nvGraphicFramePr>
          <p:cNvPr id="69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47488"/>
              </p:ext>
            </p:extLst>
          </p:nvPr>
        </p:nvGraphicFramePr>
        <p:xfrm>
          <a:off x="873805" y="2924026"/>
          <a:ext cx="866707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59"/>
                <a:gridCol w="1273959"/>
                <a:gridCol w="1273959"/>
                <a:gridCol w="1731581"/>
                <a:gridCol w="721833"/>
                <a:gridCol w="721833"/>
                <a:gridCol w="740402"/>
                <a:gridCol w="929544"/>
              </a:tblGrid>
              <a:tr h="392677"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CASPER Unique Identifier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Reporting Entity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Attribute</a:t>
                      </a:r>
                      <a:r>
                        <a:rPr lang="de-DE" sz="1000" b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Code</a:t>
                      </a:r>
                    </a:p>
                    <a:p>
                      <a:endParaRPr lang="de-DE" sz="10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Attribute Value</a:t>
                      </a:r>
                      <a:endParaRPr lang="de-DE" sz="1000" b="0" baseline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Is</a:t>
                      </a:r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Reporting</a:t>
                      </a:r>
                      <a:r>
                        <a:rPr lang="de-DE" sz="1000" b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Valid </a:t>
                      </a:r>
                      <a:r>
                        <a:rPr lang="de-DE" sz="10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Valid </a:t>
                      </a:r>
                      <a:r>
                        <a:rPr lang="de-DE" sz="1000" b="0" dirty="0" err="1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to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Actions</a:t>
                      </a:r>
                      <a:endParaRPr lang="de-DE" sz="10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Entity Type</a:t>
                      </a:r>
                      <a:endParaRPr lang="en-GB" sz="100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Country</a:t>
                      </a:r>
                      <a:endParaRPr lang="en-GB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Cyprus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Significance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LEI*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ABC122234566J9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MFI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2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Accounting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IFRS</a:t>
                      </a:r>
                      <a:endParaRPr lang="de-DE" sz="1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32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CAS000004</a:t>
                      </a:r>
                      <a:endParaRPr lang="en-GB" sz="10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Alpha Bank Cyprus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Accounting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nGAAP</a:t>
                      </a:r>
                      <a:endParaRPr lang="de-DE" sz="1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2000/12/31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2010/12/30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8687357" y="3567731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687355" y="3958821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8687356" y="4394562"/>
            <a:ext cx="755815" cy="17796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8687357" y="4750100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687357" y="5132978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8687357" y="5549132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687357" y="5968591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330962" y="2529763"/>
            <a:ext cx="1047817" cy="27554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Upload Entity Attributes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431713" y="2529763"/>
            <a:ext cx="1108333" cy="27554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Download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Entity Attributes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2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4000"/>
                    </a14:imgEffect>
                    <a14:imgEffect>
                      <a14:colorTemperature colorTemp="3961"/>
                    </a14:imgEffect>
                    <a14:imgEffect>
                      <a14:saturation sa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59" y="688016"/>
            <a:ext cx="12173941" cy="61699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6840" y="2754868"/>
            <a:ext cx="941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Wireframes for Data Definition</a:t>
            </a:r>
            <a:endParaRPr lang="en-GB" sz="48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2561" y="3595773"/>
            <a:ext cx="735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</a:t>
            </a:r>
            <a:r>
              <a:rPr lang="en-US" dirty="0"/>
              <a:t>.-ID </a:t>
            </a:r>
            <a:r>
              <a:rPr lang="en-US" dirty="0" smtClean="0"/>
              <a:t>0117 </a:t>
            </a:r>
            <a:r>
              <a:rPr lang="en-GB" dirty="0"/>
              <a:t>Enable the management of reporting entities</a:t>
            </a:r>
            <a:r>
              <a:rPr lang="en-US" dirty="0" smtClean="0"/>
              <a:t> </a:t>
            </a:r>
          </a:p>
          <a:p>
            <a:r>
              <a:rPr lang="en-US" dirty="0"/>
              <a:t>Req.-ID </a:t>
            </a:r>
            <a:r>
              <a:rPr lang="en-US" dirty="0" smtClean="0"/>
              <a:t>0118 </a:t>
            </a:r>
            <a:r>
              <a:rPr lang="en-GB" dirty="0" smtClean="0"/>
              <a:t>Delete </a:t>
            </a:r>
            <a:r>
              <a:rPr lang="en-GB" dirty="0"/>
              <a:t>a reporting entity</a:t>
            </a:r>
            <a:endParaRPr lang="en-US" dirty="0" smtClean="0"/>
          </a:p>
          <a:p>
            <a:r>
              <a:rPr lang="en-US" dirty="0" smtClean="0"/>
              <a:t>Req</a:t>
            </a:r>
            <a:r>
              <a:rPr lang="en-US" dirty="0"/>
              <a:t>.-ID </a:t>
            </a:r>
            <a:r>
              <a:rPr lang="en-US" dirty="0" smtClean="0"/>
              <a:t>0119 </a:t>
            </a:r>
            <a:r>
              <a:rPr lang="en-GB" dirty="0"/>
              <a:t>Support the management of reporting entities attributes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5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1021145" y="3757564"/>
            <a:ext cx="8245295" cy="335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</a:t>
            </a:r>
            <a:r>
              <a:rPr lang="en-US" sz="1600" dirty="0" smtClean="0">
                <a:solidFill>
                  <a:schemeClr val="tx1"/>
                </a:solidFill>
              </a:rPr>
              <a:t>Reporting Entities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4669" y="1458815"/>
            <a:ext cx="348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1"/>
                </a:solidFill>
              </a:rPr>
              <a:t>Custom Entity </a:t>
            </a:r>
            <a:r>
              <a:rPr lang="en-GB" sz="1600" b="1" dirty="0">
                <a:solidFill>
                  <a:schemeClr val="accent1"/>
                </a:solidFill>
              </a:rPr>
              <a:t>Attributes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1011621" y="2509789"/>
            <a:ext cx="8256162" cy="335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1011321" y="3102079"/>
            <a:ext cx="8256504" cy="335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548403" y="224865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Code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9927" y="2264160"/>
            <a:ext cx="918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Description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56473" y="2543094"/>
            <a:ext cx="348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Legal Entity Identifier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4598" y="2847352"/>
            <a:ext cx="196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MFI code as defined by NCB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44299" y="3135384"/>
            <a:ext cx="1476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solidFill>
                  <a:schemeClr val="accent1">
                    <a:lumMod val="75000"/>
                  </a:schemeClr>
                </a:solidFill>
              </a:rPr>
              <a:t>Reporting Currency</a:t>
            </a:r>
            <a:endParaRPr lang="en-GB" sz="1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68047" y="3439604"/>
            <a:ext cx="278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Supervised by ECB</a:t>
            </a:r>
          </a:p>
        </p:txBody>
      </p:sp>
      <p:sp>
        <p:nvSpPr>
          <p:cNvPr id="81" name="Oval 80"/>
          <p:cNvSpPr/>
          <p:nvPr/>
        </p:nvSpPr>
        <p:spPr>
          <a:xfrm>
            <a:off x="1236121" y="2875621"/>
            <a:ext cx="178036" cy="196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1226596" y="3170003"/>
            <a:ext cx="178036" cy="196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1226596" y="3536237"/>
            <a:ext cx="178036" cy="19685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1237452" y="2594640"/>
            <a:ext cx="178036" cy="196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1558614" y="2544155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LEI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58614" y="2848413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MFI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58314" y="3136445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Currency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58308" y="3424317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Significance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97073" y="2281453"/>
            <a:ext cx="94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chemeClr val="accent1"/>
                </a:solidFill>
              </a:rPr>
              <a:t>Data type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03338" y="2531143"/>
            <a:ext cx="100627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03338" y="2835401"/>
            <a:ext cx="100627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03038" y="3123433"/>
            <a:ext cx="100627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Single List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03032" y="3411305"/>
            <a:ext cx="100627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Single  List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54198" y="3786534"/>
            <a:ext cx="2551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Accounting Standard applied</a:t>
            </a:r>
          </a:p>
        </p:txBody>
      </p:sp>
      <p:sp>
        <p:nvSpPr>
          <p:cNvPr id="120" name="Oval 119"/>
          <p:cNvSpPr/>
          <p:nvPr/>
        </p:nvSpPr>
        <p:spPr>
          <a:xfrm>
            <a:off x="1236496" y="3821153"/>
            <a:ext cx="178036" cy="196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1568214" y="3787595"/>
            <a:ext cx="14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Accounting Standard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12938" y="3774583"/>
            <a:ext cx="1006271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Multiple List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Abgerundete rechteckige Legende 29"/>
          <p:cNvSpPr/>
          <p:nvPr/>
        </p:nvSpPr>
        <p:spPr>
          <a:xfrm>
            <a:off x="9777413" y="4378938"/>
            <a:ext cx="1934922" cy="944179"/>
          </a:xfrm>
          <a:prstGeom prst="wedgeRoundRectCallout">
            <a:avLst>
              <a:gd name="adj1" fmla="val -67392"/>
              <a:gd name="adj2" fmla="val -6461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tx1"/>
                </a:solidFill>
              </a:rPr>
              <a:t>In case of delete a confirmation dialog will be shown together with the information that the attribute is in use and allows the user to confirm the deletion (yes/no)</a:t>
            </a:r>
            <a:endParaRPr lang="en-GB" sz="1000" dirty="0"/>
          </a:p>
        </p:txBody>
      </p:sp>
      <p:sp>
        <p:nvSpPr>
          <p:cNvPr id="125" name="Rectangle 124"/>
          <p:cNvSpPr/>
          <p:nvPr/>
        </p:nvSpPr>
        <p:spPr>
          <a:xfrm>
            <a:off x="9391357" y="1413953"/>
            <a:ext cx="2832897" cy="766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Attribute can be used within a business validation (release 1.0)</a:t>
            </a:r>
          </a:p>
        </p:txBody>
      </p:sp>
      <p:sp>
        <p:nvSpPr>
          <p:cNvPr id="46" name="TextBox 97"/>
          <p:cNvSpPr txBox="1"/>
          <p:nvPr/>
        </p:nvSpPr>
        <p:spPr>
          <a:xfrm>
            <a:off x="7307664" y="2255654"/>
            <a:ext cx="94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Is identifier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7" name="TextBox 98"/>
          <p:cNvSpPr txBox="1"/>
          <p:nvPr/>
        </p:nvSpPr>
        <p:spPr>
          <a:xfrm>
            <a:off x="7329162" y="2545064"/>
            <a:ext cx="503135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52" name="TextBox 98"/>
          <p:cNvSpPr txBox="1"/>
          <p:nvPr/>
        </p:nvSpPr>
        <p:spPr>
          <a:xfrm>
            <a:off x="7329162" y="2875876"/>
            <a:ext cx="448995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531847" y="2562879"/>
            <a:ext cx="611369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541372" y="2867679"/>
            <a:ext cx="611369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550897" y="3153429"/>
            <a:ext cx="611369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541372" y="3486804"/>
            <a:ext cx="611369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560422" y="3801129"/>
            <a:ext cx="611369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68" name="Abgerundete rechteckige Legende 71"/>
          <p:cNvSpPr/>
          <p:nvPr/>
        </p:nvSpPr>
        <p:spPr>
          <a:xfrm flipH="1">
            <a:off x="9472436" y="2594640"/>
            <a:ext cx="1082532" cy="350932"/>
          </a:xfrm>
          <a:prstGeom prst="wedgeRoundRectCallout">
            <a:avLst>
              <a:gd name="adj1" fmla="val 55619"/>
              <a:gd name="adj2" fmla="val -17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Possible actions: 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Edit + Delete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694635" y="2192231"/>
            <a:ext cx="417574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Add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304540" y="2509789"/>
            <a:ext cx="45719" cy="625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ight Brace 69"/>
          <p:cNvSpPr/>
          <p:nvPr/>
        </p:nvSpPr>
        <p:spPr>
          <a:xfrm>
            <a:off x="9304540" y="3186064"/>
            <a:ext cx="45719" cy="8319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bgerundete rechteckige Legende 71"/>
          <p:cNvSpPr/>
          <p:nvPr/>
        </p:nvSpPr>
        <p:spPr>
          <a:xfrm flipH="1">
            <a:off x="9472432" y="3253463"/>
            <a:ext cx="1335369" cy="1011613"/>
          </a:xfrm>
          <a:prstGeom prst="wedgeRoundRectCallout">
            <a:avLst>
              <a:gd name="adj1" fmla="val 54739"/>
              <a:gd name="adj2" fmla="val 179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Possible actions: on lists: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Edit + Delete + View Item list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725642" y="4151217"/>
            <a:ext cx="417574" cy="22772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Add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5712913" y="3471562"/>
            <a:ext cx="200025" cy="163100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!</a:t>
            </a:r>
            <a:endParaRPr lang="en-GB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887162" y="3239808"/>
            <a:ext cx="840287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Tooltip:</a:t>
            </a:r>
            <a:br>
              <a:rPr lang="en-GB" sz="800" dirty="0" smtClean="0">
                <a:solidFill>
                  <a:schemeClr val="tx1"/>
                </a:solidFill>
              </a:rPr>
            </a:br>
            <a:r>
              <a:rPr lang="en-GB" sz="800" dirty="0" smtClean="0">
                <a:solidFill>
                  <a:schemeClr val="tx1"/>
                </a:solidFill>
              </a:rPr>
              <a:t>List is empty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73" name="Abgerundete rechteckige Legende 71"/>
          <p:cNvSpPr/>
          <p:nvPr/>
        </p:nvSpPr>
        <p:spPr>
          <a:xfrm flipH="1">
            <a:off x="7477890" y="4265077"/>
            <a:ext cx="1082532" cy="350932"/>
          </a:xfrm>
          <a:prstGeom prst="wedgeRoundRectCallout">
            <a:avLst>
              <a:gd name="adj1" fmla="val -13012"/>
              <a:gd name="adj2" fmla="val -641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List is scrollable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4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527" y="1030698"/>
            <a:ext cx="9480490" cy="4906964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Reporting Entities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ounded Rectangle 227"/>
          <p:cNvSpPr/>
          <p:nvPr/>
        </p:nvSpPr>
        <p:spPr>
          <a:xfrm>
            <a:off x="286363" y="1063815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960" y="1077312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488429" y="1368989"/>
            <a:ext cx="6477000" cy="2631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707413" y="1643715"/>
            <a:ext cx="260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Add Custom Entity Attribute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26940" y="2210697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19145" y="2221514"/>
            <a:ext cx="1537492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67647" y="3345819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655589" y="3345819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8385" y="221069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108378" y="2221514"/>
            <a:ext cx="1816814" cy="67321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6940" y="253454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Date type 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38195" y="2545364"/>
            <a:ext cx="1537492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6940" y="2828827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Is Identifier</a:t>
            </a:r>
            <a:r>
              <a:rPr lang="en-GB" sz="1000" b="1" baseline="30000" dirty="0">
                <a:solidFill>
                  <a:schemeClr val="accent5">
                    <a:lumMod val="75000"/>
                  </a:schemeClr>
                </a:solidFill>
              </a:rPr>
              <a:t> *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619145" y="2852186"/>
            <a:ext cx="1537492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49122" y="289472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94182" y="1635827"/>
            <a:ext cx="2832897" cy="1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Exceeding field </a:t>
            </a:r>
            <a:r>
              <a:rPr lang="en-GB" sz="1200" dirty="0" smtClean="0"/>
              <a:t>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Invalid characters for </a:t>
            </a:r>
            <a:r>
              <a:rPr lang="en-GB" sz="1200" dirty="0" smtClean="0"/>
              <a:t>code [A-Z;a-z;0-9</a:t>
            </a:r>
            <a:r>
              <a:rPr lang="en-GB" sz="12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No duplicate with existing </a:t>
            </a:r>
            <a:r>
              <a:rPr lang="en-GB" sz="1200" dirty="0" smtClean="0"/>
              <a:t>codes (</a:t>
            </a:r>
            <a:r>
              <a:rPr lang="en-GB" sz="1200" dirty="0"/>
              <a:t>case insensitive</a:t>
            </a:r>
            <a:r>
              <a:rPr lang="en-GB" sz="1200" dirty="0" smtClean="0"/>
              <a:t>) for the data collection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Mandatory values are </a:t>
            </a:r>
            <a:r>
              <a:rPr lang="en-GB" sz="1200" dirty="0" smtClean="0"/>
              <a:t>set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1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527" y="1030698"/>
            <a:ext cx="9480490" cy="4906964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Reporting Entities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ounded Rectangle 227"/>
          <p:cNvSpPr/>
          <p:nvPr/>
        </p:nvSpPr>
        <p:spPr>
          <a:xfrm>
            <a:off x="286363" y="1063815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960" y="1077312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524000" y="1546789"/>
            <a:ext cx="6477000" cy="26442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707413" y="1643715"/>
            <a:ext cx="2449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Edit Custom Entity Attribute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5827" y="2210697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19145" y="2221514"/>
            <a:ext cx="1537492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4126488" y="3453202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814430" y="3453202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8385" y="221069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108378" y="2221514"/>
            <a:ext cx="1561096" cy="64511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Residence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85827" y="253454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Date type 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38195" y="2545364"/>
            <a:ext cx="1537492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06485" y="286663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Is Identifier</a:t>
            </a:r>
            <a:r>
              <a:rPr lang="en-GB" sz="1000" b="1" baseline="30000" dirty="0">
                <a:solidFill>
                  <a:schemeClr val="accent5">
                    <a:lumMod val="75000"/>
                  </a:schemeClr>
                </a:solidFill>
              </a:rPr>
              <a:t> *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634342" y="2877447"/>
            <a:ext cx="1537492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64319" y="2919989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94182" y="1635827"/>
            <a:ext cx="2832897" cy="898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Exceeding field </a:t>
            </a:r>
            <a:r>
              <a:rPr lang="en-GB" sz="1200" dirty="0" smtClean="0"/>
              <a:t>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Invalid characters for </a:t>
            </a:r>
            <a:r>
              <a:rPr lang="en-GB" sz="1200" dirty="0" smtClean="0"/>
              <a:t>code [A-Z;a-z;0-9</a:t>
            </a:r>
            <a:r>
              <a:rPr lang="en-GB" sz="12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Mandatory </a:t>
            </a:r>
            <a:r>
              <a:rPr lang="en-GB" sz="1200" dirty="0"/>
              <a:t>values are </a:t>
            </a:r>
            <a:r>
              <a:rPr lang="en-GB" sz="1200" dirty="0" smtClean="0"/>
              <a:t>set</a:t>
            </a:r>
          </a:p>
          <a:p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0282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527" y="1030698"/>
            <a:ext cx="9480490" cy="4906964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Reporting Entities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ounded Rectangle 227"/>
          <p:cNvSpPr/>
          <p:nvPr/>
        </p:nvSpPr>
        <p:spPr>
          <a:xfrm>
            <a:off x="286363" y="1063815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1032599" y="1635827"/>
            <a:ext cx="2875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Custom Entity Attribute – Item list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20660" y="2019153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84719" y="1992959"/>
            <a:ext cx="633039" cy="27241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Country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736394" y="2019153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536387" y="1992959"/>
            <a:ext cx="744260" cy="27241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Residence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0660" y="219164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Date type 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84719" y="2202464"/>
            <a:ext cx="712919" cy="27241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Single 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0660" y="243800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Is Identifier</a:t>
            </a:r>
            <a:r>
              <a:rPr lang="en-GB" sz="1000" b="1" baseline="30000" dirty="0">
                <a:solidFill>
                  <a:schemeClr val="accent5">
                    <a:lumMod val="75000"/>
                  </a:schemeClr>
                </a:solidFill>
              </a:rPr>
              <a:t> *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684719" y="2448822"/>
            <a:ext cx="347478" cy="27241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no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49936"/>
              </p:ext>
            </p:extLst>
          </p:nvPr>
        </p:nvGraphicFramePr>
        <p:xfrm>
          <a:off x="1417912" y="2919035"/>
          <a:ext cx="4963838" cy="2694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70"/>
                <a:gridCol w="1349656"/>
                <a:gridCol w="1349656"/>
                <a:gridCol w="1349656"/>
              </a:tblGrid>
              <a:tr h="392677"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Item Code</a:t>
                      </a:r>
                    </a:p>
                    <a:p>
                      <a:endParaRPr lang="de-DE" sz="10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Item Label</a:t>
                      </a:r>
                      <a:endParaRPr lang="de-DE" sz="1000" b="0" baseline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baseline="0" noProof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Active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baseline="0" noProof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Actions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76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AT</a:t>
                      </a:r>
                      <a:endParaRPr lang="en-GB" sz="1000" b="1" baseline="30000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Austria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GR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Greece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0985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IT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Italy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NL</a:t>
                      </a:r>
                      <a:endParaRPr lang="en-GB" sz="10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Netherlands</a:t>
                      </a:r>
                      <a:endParaRPr lang="en-GB" sz="1000" b="1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2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Portugal</a:t>
                      </a:r>
                      <a:endParaRPr lang="de-DE" sz="1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4740207" y="2584507"/>
            <a:ext cx="739757" cy="27554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Upload Item list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532898" y="2584507"/>
            <a:ext cx="813733" cy="27554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Download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Item list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4" name="Abgerundete rechteckige Legende 71"/>
          <p:cNvSpPr/>
          <p:nvPr/>
        </p:nvSpPr>
        <p:spPr>
          <a:xfrm flipH="1">
            <a:off x="6381750" y="5210154"/>
            <a:ext cx="1082532" cy="350932"/>
          </a:xfrm>
          <a:prstGeom prst="wedgeRoundRectCallout">
            <a:avLst>
              <a:gd name="adj1" fmla="val 55619"/>
              <a:gd name="adj2" fmla="val -17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List is scrollable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5" name="Abgerundete rechteckige Legende 71"/>
          <p:cNvSpPr/>
          <p:nvPr/>
        </p:nvSpPr>
        <p:spPr>
          <a:xfrm flipH="1">
            <a:off x="6510161" y="2455082"/>
            <a:ext cx="1082532" cy="927905"/>
          </a:xfrm>
          <a:prstGeom prst="wedgeRoundRectCallout">
            <a:avLst>
              <a:gd name="adj1" fmla="val 58259"/>
              <a:gd name="adj2" fmla="val -2633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CSV upload included the columns: ITEM_CODE,  ITEM_LABEL, ACTIVE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308406" y="3361208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 smtClean="0">
                <a:solidFill>
                  <a:schemeClr val="bg1"/>
                </a:solidFill>
              </a:rPr>
              <a:t>Actions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308404" y="3637998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308405" y="3892764"/>
            <a:ext cx="755815" cy="177963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308406" y="4143527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308406" y="4402580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308406" y="4647284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308406" y="4895293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08406" y="5137611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308406" y="5385620"/>
            <a:ext cx="755815" cy="19525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62" name="Abgerundete rechteckige Legende 71"/>
          <p:cNvSpPr/>
          <p:nvPr/>
        </p:nvSpPr>
        <p:spPr>
          <a:xfrm flipH="1">
            <a:off x="6510161" y="3806279"/>
            <a:ext cx="1082532" cy="350932"/>
          </a:xfrm>
          <a:prstGeom prst="wedgeRoundRectCallout">
            <a:avLst>
              <a:gd name="adj1" fmla="val 57379"/>
              <a:gd name="adj2" fmla="val -2069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Possible actions: 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Add + Edit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527" y="1030698"/>
            <a:ext cx="9480490" cy="4906964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Reporting Entities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ounded Rectangle 227"/>
          <p:cNvSpPr/>
          <p:nvPr/>
        </p:nvSpPr>
        <p:spPr>
          <a:xfrm>
            <a:off x="286363" y="1063815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960" y="1077312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488429" y="1368989"/>
            <a:ext cx="6477000" cy="2631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707413" y="1643715"/>
            <a:ext cx="260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Add List Item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26940" y="2210697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19145" y="2221514"/>
            <a:ext cx="1537492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67647" y="3345819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655589" y="3345819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8385" y="2210697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Label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108378" y="2221514"/>
            <a:ext cx="1816814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6940" y="2562127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Active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619145" y="2585486"/>
            <a:ext cx="1537492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2219" y="2645551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94182" y="1635827"/>
            <a:ext cx="2832897" cy="1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Exceeding field </a:t>
            </a:r>
            <a:r>
              <a:rPr lang="en-GB" sz="1200" dirty="0" smtClean="0"/>
              <a:t>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Invalid characters for </a:t>
            </a:r>
            <a:r>
              <a:rPr lang="en-GB" sz="1200" dirty="0" smtClean="0"/>
              <a:t>code [A-Z;a-z;0-9</a:t>
            </a:r>
            <a:r>
              <a:rPr lang="en-GB" sz="12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No duplicate with existing </a:t>
            </a:r>
            <a:r>
              <a:rPr lang="en-GB" sz="1200" dirty="0" smtClean="0"/>
              <a:t>codes (</a:t>
            </a:r>
            <a:r>
              <a:rPr lang="en-GB" sz="1200" dirty="0"/>
              <a:t>case insensitive</a:t>
            </a:r>
            <a:r>
              <a:rPr lang="en-GB" sz="1200" dirty="0" smtClean="0"/>
              <a:t>) for the data collection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Mandatory values are </a:t>
            </a:r>
            <a:r>
              <a:rPr lang="en-GB" sz="1200" dirty="0" smtClean="0"/>
              <a:t>set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7143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527" y="1030698"/>
            <a:ext cx="9480490" cy="4906964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</a:t>
            </a:r>
            <a:r>
              <a:rPr lang="en-GB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&gt; STE</a:t>
            </a:r>
            <a:endParaRPr lang="en-GB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1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Management of Reporting Entities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221609" y="1051108"/>
            <a:ext cx="944540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ounded Rectangle 227"/>
          <p:cNvSpPr/>
          <p:nvPr/>
        </p:nvSpPr>
        <p:spPr>
          <a:xfrm>
            <a:off x="286363" y="1063815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51960" y="1077312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Edit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078" y="1931520"/>
            <a:ext cx="426249" cy="367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0" y="1015310"/>
            <a:ext cx="9777413" cy="57257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488429" y="1368989"/>
            <a:ext cx="6477000" cy="26315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707413" y="1643715"/>
            <a:ext cx="2600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Edit List Item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826940" y="2210697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619145" y="2221514"/>
            <a:ext cx="1537492" cy="22458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967647" y="3345819"/>
            <a:ext cx="529101" cy="291677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Save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655589" y="3345819"/>
            <a:ext cx="855609" cy="27672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GB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8385" y="2210697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Label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108378" y="2221514"/>
            <a:ext cx="1816814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Austria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6940" y="2562127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Active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619145" y="2585486"/>
            <a:ext cx="1537492" cy="2245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Yes</a:t>
            </a:r>
            <a:endParaRPr lang="en-GB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96558" y="2628028"/>
            <a:ext cx="505399" cy="1395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endParaRPr lang="en-GB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94182" y="1635827"/>
            <a:ext cx="2832897" cy="151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Exceeding field </a:t>
            </a:r>
            <a:r>
              <a:rPr lang="en-GB" sz="1200" dirty="0" smtClean="0"/>
              <a:t>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Invalid characters for </a:t>
            </a:r>
            <a:r>
              <a:rPr lang="en-GB" sz="1200" dirty="0" smtClean="0"/>
              <a:t>code [A-Z;a-z;0-9</a:t>
            </a:r>
            <a:r>
              <a:rPr lang="en-GB" sz="1200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No duplicate with existing </a:t>
            </a:r>
            <a:r>
              <a:rPr lang="en-GB" sz="1200" dirty="0" smtClean="0"/>
              <a:t>codes (</a:t>
            </a:r>
            <a:r>
              <a:rPr lang="en-GB" sz="1200" dirty="0"/>
              <a:t>case insensitive</a:t>
            </a:r>
            <a:r>
              <a:rPr lang="en-GB" sz="1200" dirty="0" smtClean="0"/>
              <a:t>) for the data collection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Mandatory values are </a:t>
            </a:r>
            <a:r>
              <a:rPr lang="en-GB" sz="1200" dirty="0" smtClean="0"/>
              <a:t>set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4042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118207" y="997890"/>
            <a:ext cx="9673294" cy="5771941"/>
          </a:xfrm>
          <a:prstGeom prst="rect">
            <a:avLst/>
          </a:prstGeom>
          <a:solidFill>
            <a:srgbClr val="F1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44624"/>
            <a:ext cx="9144000" cy="709076"/>
            <a:chOff x="0" y="44624"/>
            <a:chExt cx="9144000" cy="7090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624"/>
              <a:ext cx="9144000" cy="70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27584" y="242892"/>
              <a:ext cx="93610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900" b="1" dirty="0" smtClean="0">
                  <a:solidFill>
                    <a:schemeClr val="tx1"/>
                  </a:solidFill>
                </a:rPr>
                <a:t>Main menu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6526" y="753700"/>
            <a:ext cx="5393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accent1"/>
                </a:solidFill>
              </a:rPr>
              <a:t>My collections </a:t>
            </a:r>
            <a:r>
              <a:rPr lang="en-US" sz="1200" b="1" dirty="0">
                <a:solidFill>
                  <a:schemeClr val="accent1"/>
                </a:solidFill>
              </a:rPr>
              <a:t>&gt; </a:t>
            </a:r>
            <a:r>
              <a:rPr lang="en-US" sz="1200" b="1" dirty="0" smtClean="0">
                <a:solidFill>
                  <a:schemeClr val="accent1"/>
                </a:solidFill>
              </a:rPr>
              <a:t>STE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8" name="AutoShape 2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AutoShape 4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AutoShape 6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AutoShape 8" descr="One finger tap outlined symbol of a hand fre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0462161" y="23194"/>
            <a:ext cx="172983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Management of Entity Groups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5575" y="998426"/>
            <a:ext cx="9667017" cy="359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9058" y="1530757"/>
            <a:ext cx="426249" cy="4716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 smtClean="0"/>
              <a:t>Navigation pane (Wizard)</a:t>
            </a:r>
            <a:endParaRPr lang="en-GB" dirty="0"/>
          </a:p>
        </p:txBody>
      </p:sp>
      <p:sp>
        <p:nvSpPr>
          <p:cNvPr id="55" name="Rounded Rectangle 54"/>
          <p:cNvSpPr/>
          <p:nvPr/>
        </p:nvSpPr>
        <p:spPr>
          <a:xfrm>
            <a:off x="250490" y="1030699"/>
            <a:ext cx="514685" cy="29167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975453" y="4627587"/>
            <a:ext cx="1184440" cy="228131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Browse File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3" name="TextBox 87"/>
          <p:cNvSpPr txBox="1"/>
          <p:nvPr/>
        </p:nvSpPr>
        <p:spPr>
          <a:xfrm>
            <a:off x="741195" y="1470511"/>
            <a:ext cx="4213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Upload Item List for Custom Entity Attribute</a:t>
            </a:r>
            <a:endParaRPr lang="en-GB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68727" y="2562775"/>
            <a:ext cx="5206546" cy="14740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Drag a file here to upload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341007" y="425825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1" y="5353049"/>
            <a:ext cx="405449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7486475" y="5514976"/>
            <a:ext cx="1184440" cy="385292"/>
          </a:xfrm>
          <a:prstGeom prst="roundRect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Upload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6835" y="1828653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60894" y="1802459"/>
            <a:ext cx="633039" cy="27241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Country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12569" y="1828653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412562" y="1802459"/>
            <a:ext cx="744260" cy="27241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Residence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6835" y="200114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Date type </a:t>
            </a:r>
            <a:r>
              <a:rPr lang="en-GB" sz="1000" b="1" baseline="30000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endParaRPr lang="en-GB" sz="1000" b="1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60894" y="2011964"/>
            <a:ext cx="712919" cy="27241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Single list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6835" y="224750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chemeClr val="accent5">
                    <a:lumMod val="75000"/>
                  </a:schemeClr>
                </a:solidFill>
              </a:rPr>
              <a:t>Is Identifier</a:t>
            </a:r>
            <a:r>
              <a:rPr lang="en-GB" sz="1000" b="1" baseline="30000" dirty="0">
                <a:solidFill>
                  <a:schemeClr val="accent5">
                    <a:lumMod val="75000"/>
                  </a:schemeClr>
                </a:solidFill>
              </a:rPr>
              <a:t> *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60894" y="2258322"/>
            <a:ext cx="347478" cy="272415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accent5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94182" y="1635826"/>
            <a:ext cx="2832897" cy="2012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 smtClean="0"/>
              <a:t>Possible errors in the CSV upload: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Codes are 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Invalid characters for code [</a:t>
            </a:r>
            <a:r>
              <a:rPr lang="en-GB" sz="1200" dirty="0" smtClean="0"/>
              <a:t>A-Z;a-z;0-9] </a:t>
            </a:r>
            <a:r>
              <a:rPr lang="en-GB" sz="1200" dirty="0"/>
              <a:t>(case insensitive)</a:t>
            </a:r>
            <a:endParaRPr lang="en-GB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Exceeding field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Code and label are mandatory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Default value for active (yes)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Labels and active flag can be overwritten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smtClean="0"/>
              <a:t>Upload always complete</a:t>
            </a:r>
          </a:p>
        </p:txBody>
      </p:sp>
    </p:spTree>
    <p:extLst>
      <p:ext uri="{BB962C8B-B14F-4D97-AF65-F5344CB8AC3E}">
        <p14:creationId xmlns:p14="http://schemas.microsoft.com/office/powerpoint/2010/main" val="26497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1450</Words>
  <Application>Microsoft Office PowerPoint</Application>
  <PresentationFormat>Custom</PresentationFormat>
  <Paragraphs>543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Yogendra Solanki</dc:creator>
  <cp:lastModifiedBy>Carsten Stichel</cp:lastModifiedBy>
  <cp:revision>338</cp:revision>
  <cp:lastPrinted>2017-11-22T09:11:36Z</cp:lastPrinted>
  <dcterms:created xsi:type="dcterms:W3CDTF">2017-10-09T12:09:47Z</dcterms:created>
  <dcterms:modified xsi:type="dcterms:W3CDTF">2017-11-28T07:52:23Z</dcterms:modified>
</cp:coreProperties>
</file>