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87" r:id="rId4"/>
    <p:sldId id="300" r:id="rId5"/>
    <p:sldId id="303" r:id="rId6"/>
    <p:sldId id="305" r:id="rId7"/>
    <p:sldId id="304" r:id="rId8"/>
    <p:sldId id="302" r:id="rId9"/>
    <p:sldId id="291" r:id="rId10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 userDrawn="1">
          <p15:clr>
            <a:srgbClr val="A4A3A4"/>
          </p15:clr>
        </p15:guide>
        <p15:guide id="2" pos="121" userDrawn="1">
          <p15:clr>
            <a:srgbClr val="A4A3A4"/>
          </p15:clr>
        </p15:guide>
        <p15:guide id="3" pos="6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9822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816" y="-102"/>
      </p:cViewPr>
      <p:guideLst>
        <p:guide orient="horz" pos="4172"/>
        <p:guide pos="121"/>
        <p:guide pos="61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9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0CF5-79E2-1C43-BDA5-35BB160E2CCA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2015-0676-9C45-880F-50D8E7C8B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3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39AF-1771-C341-AB75-8C64BDBE3091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75085" y="4702628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4000"/>
                    </a14:imgEffect>
                    <a14:imgEffect>
                      <a14:colorTemperature colorTemp="3961"/>
                    </a14:imgEffect>
                    <a14:imgEffect>
                      <a14:saturation sa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59" y="688016"/>
            <a:ext cx="12173941" cy="6169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6840" y="2754868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Wireframes for Data Definition</a:t>
            </a:r>
            <a:endParaRPr lang="en-GB" sz="4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561" y="3595773"/>
            <a:ext cx="735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Req.-ID 0122 </a:t>
            </a:r>
            <a:r>
              <a:rPr lang="en-GB" dirty="0"/>
              <a:t>Define reporting obligations for a data </a:t>
            </a:r>
            <a:r>
              <a:rPr lang="en-GB" dirty="0" smtClean="0"/>
              <a:t>collection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5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7326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31341" y="1076858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0101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Assign Modules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0871" y="3381959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70571" y="3974249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ounded Rectangle 124"/>
          <p:cNvSpPr/>
          <p:nvPr/>
        </p:nvSpPr>
        <p:spPr>
          <a:xfrm>
            <a:off x="3375559" y="1081081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40" y="1649007"/>
            <a:ext cx="24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Reporting Obligation Definition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1076629" y="3681001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76329" y="4273291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76628" y="2948999"/>
            <a:ext cx="7403657" cy="381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16056" y="2958226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73266" y="2958226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b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4613" y="3364708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4613" y="3668966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4313" y="3956998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4307" y="4244870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6576" y="2958226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Remittance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76" y="3042864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Entity Group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4247" y="3401558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04247" y="3705816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Significant Banks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03947" y="3993848"/>
            <a:ext cx="19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 Sub…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3946" y="4298068"/>
            <a:ext cx="23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38284" y="340261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38284" y="370687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37984" y="399490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118" y="340261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53118" y="3706876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52818" y="399490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7978" y="428278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52812" y="4282780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09897" y="3694257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1300372" y="3988639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1300372" y="4292898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311228" y="3401401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1831010" y="1081080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8574" y="2958226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257" y="3401846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71257" y="3706104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0957" y="3994136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951" y="4282008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160946" y="3402619"/>
            <a:ext cx="223030" cy="19563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0848" y="3042864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# of Modules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83203" y="3369048"/>
            <a:ext cx="92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Not defined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772" y="3673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8472" y="39613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2979" y="42702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626610" y="2119798"/>
            <a:ext cx="399607" cy="190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All</a:t>
            </a:r>
            <a:endParaRPr lang="en-GB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2096127" y="2119798"/>
            <a:ext cx="814730" cy="19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Not closed</a:t>
            </a:r>
            <a:endParaRPr lang="en-GB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65203" y="208498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Cycles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145523" y="2083042"/>
            <a:ext cx="640212" cy="241055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Search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7326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31341" y="1076858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0101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Reporting Obligations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0871" y="254195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70571" y="313424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ounded Rectangle 124"/>
          <p:cNvSpPr/>
          <p:nvPr/>
        </p:nvSpPr>
        <p:spPr>
          <a:xfrm>
            <a:off x="3375559" y="1081081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40" y="1649007"/>
            <a:ext cx="24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Reporting Obligation Definition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1076629" y="284099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76329" y="343328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76628" y="2108992"/>
            <a:ext cx="7403657" cy="381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16056" y="2118219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73266" y="2118219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b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4613" y="252470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4613" y="2828959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4313" y="311699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4307" y="3404863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6576" y="211821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Remittance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76" y="220285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Entity Group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4247" y="2561551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04247" y="2865809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Significant Banks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03947" y="3153841"/>
            <a:ext cx="19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 Sub…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3946" y="3458061"/>
            <a:ext cx="23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38284" y="2562612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38284" y="338788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37984" y="367591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118" y="2562611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53118" y="3387886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52818" y="367591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7978" y="396379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52812" y="3963790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09897" y="2854250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1300372" y="3148632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1300372" y="3452891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311228" y="2561394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1831010" y="1081080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8574" y="2118219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257" y="256183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71257" y="286609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0957" y="315412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951" y="344200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160946" y="2562612"/>
            <a:ext cx="223030" cy="19563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4549" y="1791069"/>
            <a:ext cx="1131637" cy="269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Tooltip: Group setting changed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0848" y="220285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# of Modules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83203" y="2529041"/>
            <a:ext cx="92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Not defined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772" y="28332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8472" y="31213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2979" y="3430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95494" y="2108992"/>
            <a:ext cx="1224136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Element details</a:t>
            </a:r>
          </a:p>
          <a:p>
            <a:pPr algn="ctr"/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b="1" dirty="0" smtClean="0">
                <a:solidFill>
                  <a:schemeClr val="tx1"/>
                </a:solidFill>
              </a:rPr>
              <a:t>Collection details</a:t>
            </a:r>
          </a:p>
          <a:p>
            <a:r>
              <a:rPr lang="en-GB" sz="1050" dirty="0" smtClean="0">
                <a:solidFill>
                  <a:schemeClr val="tx1"/>
                </a:solidFill>
              </a:rPr>
              <a:t>Entity Group Version: 5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20258" y="1667443"/>
            <a:ext cx="4959979" cy="3436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2595158" y="1800094"/>
            <a:ext cx="220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Add Reporting Obligation</a:t>
            </a:r>
            <a:endParaRPr lang="en-GB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77367" y="2343088"/>
            <a:ext cx="1693843" cy="240790"/>
            <a:chOff x="2639813" y="2497846"/>
            <a:chExt cx="1693843" cy="240790"/>
          </a:xfrm>
        </p:grpSpPr>
        <p:sp>
          <p:nvSpPr>
            <p:cNvPr id="101" name="Rounded Rectangle 100"/>
            <p:cNvSpPr/>
            <p:nvPr/>
          </p:nvSpPr>
          <p:spPr>
            <a:xfrm>
              <a:off x="2639813" y="2497846"/>
              <a:ext cx="1579054" cy="24079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1" dirty="0" smtClean="0">
                  <a:solidFill>
                    <a:schemeClr val="accent5">
                      <a:lumMod val="75000"/>
                    </a:schemeClr>
                  </a:solidFill>
                </a:rPr>
                <a:t>Reporting Cycle Name</a:t>
              </a:r>
              <a:endParaRPr lang="en-GB" sz="1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64324" y="2527224"/>
              <a:ext cx="369332" cy="13950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endParaRPr lang="en-GB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567452" y="2337122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Reference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23" y="2289675"/>
            <a:ext cx="1285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2613522" y="3754919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47" y="3701880"/>
            <a:ext cx="1285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2632914" y="4236644"/>
            <a:ext cx="1579054" cy="24079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 Offset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Rounded Rectangular Callout 127"/>
          <p:cNvSpPr/>
          <p:nvPr/>
        </p:nvSpPr>
        <p:spPr>
          <a:xfrm>
            <a:off x="5293769" y="1835657"/>
            <a:ext cx="1408109" cy="429306"/>
          </a:xfrm>
          <a:prstGeom prst="wedgeRoundRectCallout">
            <a:avLst>
              <a:gd name="adj1" fmla="val 21015"/>
              <a:gd name="adj2" fmla="val 62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Only cycles in preparation based on the selected reference date</a:t>
            </a:r>
            <a:endParaRPr lang="en-GB" sz="900" dirty="0"/>
          </a:p>
        </p:txBody>
      </p:sp>
      <p:sp>
        <p:nvSpPr>
          <p:cNvPr id="131" name="Rounded Rectangular Callout 130"/>
          <p:cNvSpPr/>
          <p:nvPr/>
        </p:nvSpPr>
        <p:spPr>
          <a:xfrm>
            <a:off x="4910039" y="3810026"/>
            <a:ext cx="1421951" cy="584524"/>
          </a:xfrm>
          <a:prstGeom prst="wedgeRoundRectCallout">
            <a:avLst>
              <a:gd name="adj1" fmla="val -58833"/>
              <a:gd name="adj2" fmla="val -195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Based on the selection either the date picker is displayed or the text field to enter the offset</a:t>
            </a:r>
            <a:endParaRPr lang="en-GB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32914" y="2845431"/>
            <a:ext cx="1841517" cy="231470"/>
            <a:chOff x="2673986" y="3723456"/>
            <a:chExt cx="1345732" cy="231470"/>
          </a:xfrm>
        </p:grpSpPr>
        <p:sp>
          <p:nvSpPr>
            <p:cNvPr id="132" name="Rounded Rectangle 131"/>
            <p:cNvSpPr/>
            <p:nvPr/>
          </p:nvSpPr>
          <p:spPr>
            <a:xfrm>
              <a:off x="2673986" y="3723456"/>
              <a:ext cx="1329185" cy="2314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1" dirty="0" smtClean="0">
                  <a:solidFill>
                    <a:schemeClr val="accent5">
                      <a:lumMod val="75000"/>
                    </a:schemeClr>
                  </a:solidFill>
                </a:rPr>
                <a:t>Entity Group</a:t>
              </a:r>
              <a:endParaRPr lang="en-GB" sz="1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650386" y="3775219"/>
              <a:ext cx="369332" cy="13950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endParaRPr lang="en-GB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4087486" y="4596253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75428" y="4596253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ounded Rectangular Callout 85"/>
          <p:cNvSpPr/>
          <p:nvPr/>
        </p:nvSpPr>
        <p:spPr>
          <a:xfrm>
            <a:off x="7092320" y="2343088"/>
            <a:ext cx="939429" cy="429303"/>
          </a:xfrm>
          <a:prstGeom prst="wedgeRoundRectCallout">
            <a:avLst>
              <a:gd name="adj1" fmla="val -57995"/>
              <a:gd name="adj2" fmla="val -240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Inactive until a reference date is entered</a:t>
            </a:r>
            <a:endParaRPr lang="en-GB" sz="9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13522" y="337151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412404" y="3396356"/>
            <a:ext cx="483525" cy="19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Date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936046" y="3396356"/>
            <a:ext cx="556472" cy="190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Offset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68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7326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31341" y="1076858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0101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Reporting Obligations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0871" y="254195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70571" y="313424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ounded Rectangle 124"/>
          <p:cNvSpPr/>
          <p:nvPr/>
        </p:nvSpPr>
        <p:spPr>
          <a:xfrm>
            <a:off x="3375559" y="1081081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40" y="1649007"/>
            <a:ext cx="24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Reporting Obligation Definition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1076629" y="284099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76329" y="343328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76628" y="2108992"/>
            <a:ext cx="7403657" cy="381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16056" y="2118219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73266" y="2118219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b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4613" y="252470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4613" y="2828959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4313" y="311699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4307" y="3404863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6576" y="211821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Remittance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76" y="220285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Entity Group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4247" y="2561551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04247" y="2865809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Significant Banks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03947" y="3153841"/>
            <a:ext cx="19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 Sub…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3946" y="3458061"/>
            <a:ext cx="23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38284" y="2562612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38284" y="338788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37984" y="367591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118" y="2562611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53118" y="3387886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52818" y="367591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7978" y="396379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52812" y="3963790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09897" y="2854250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1300372" y="3148632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1300372" y="3452891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311228" y="2561394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1831010" y="1081080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8574" y="2118219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257" y="256183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71257" y="286609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0957" y="315412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951" y="344200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160946" y="2562612"/>
            <a:ext cx="223030" cy="19563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4549" y="1791069"/>
            <a:ext cx="1131637" cy="269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Tooltip: Group setting changed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0848" y="220285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# of Modules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83203" y="2529041"/>
            <a:ext cx="92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Not defined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772" y="28332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8472" y="31213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2979" y="3430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95494" y="2108992"/>
            <a:ext cx="1224136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Element details</a:t>
            </a:r>
          </a:p>
          <a:p>
            <a:pPr algn="ctr"/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b="1" dirty="0" smtClean="0">
                <a:solidFill>
                  <a:schemeClr val="tx1"/>
                </a:solidFill>
              </a:rPr>
              <a:t>Collection details</a:t>
            </a:r>
          </a:p>
          <a:p>
            <a:r>
              <a:rPr lang="en-GB" sz="1050" dirty="0" smtClean="0">
                <a:solidFill>
                  <a:schemeClr val="tx1"/>
                </a:solidFill>
              </a:rPr>
              <a:t>Entity Group Version: 5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20258" y="1667443"/>
            <a:ext cx="4959979" cy="3436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2595158" y="1800094"/>
            <a:ext cx="220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Edit Reporting Obligation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567452" y="2337122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Reference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13522" y="3754919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47" y="3701880"/>
            <a:ext cx="1285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2632914" y="4236644"/>
            <a:ext cx="1579054" cy="24079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 Offset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1" name="Rounded Rectangular Callout 130"/>
          <p:cNvSpPr/>
          <p:nvPr/>
        </p:nvSpPr>
        <p:spPr>
          <a:xfrm>
            <a:off x="4910039" y="3810026"/>
            <a:ext cx="1421951" cy="584524"/>
          </a:xfrm>
          <a:prstGeom prst="wedgeRoundRectCallout">
            <a:avLst>
              <a:gd name="adj1" fmla="val -58833"/>
              <a:gd name="adj2" fmla="val -195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Based on the selection either the date picker is displayed or the text field to enter the offset</a:t>
            </a:r>
            <a:endParaRPr lang="en-GB" sz="900" dirty="0"/>
          </a:p>
        </p:txBody>
      </p:sp>
      <p:sp>
        <p:nvSpPr>
          <p:cNvPr id="138" name="Rounded Rectangle 137"/>
          <p:cNvSpPr/>
          <p:nvPr/>
        </p:nvSpPr>
        <p:spPr>
          <a:xfrm>
            <a:off x="4087486" y="4596253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75428" y="4596253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13522" y="337151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412404" y="3396356"/>
            <a:ext cx="483525" cy="19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Date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936046" y="3396356"/>
            <a:ext cx="556472" cy="190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Offset</a:t>
            </a:r>
            <a:endParaRPr lang="en-GB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996055" y="2317588"/>
            <a:ext cx="1077575" cy="22375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56705" y="2333783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Reporting Cycle Name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551582" y="2332591"/>
            <a:ext cx="1071807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30/03/2018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551582" y="2888861"/>
            <a:ext cx="1644956" cy="23147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LSI – Less Significant 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01015" y="2881485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Entity Group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7326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31341" y="1076858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0101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Reporting Obligations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0871" y="254195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70571" y="313424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ounded Rectangle 124"/>
          <p:cNvSpPr/>
          <p:nvPr/>
        </p:nvSpPr>
        <p:spPr>
          <a:xfrm>
            <a:off x="3375559" y="1081081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40" y="1649007"/>
            <a:ext cx="24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Reporting Obligation Definition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1076629" y="284099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76329" y="343328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76628" y="2108992"/>
            <a:ext cx="7403657" cy="381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16056" y="2118219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73266" y="2118219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b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4613" y="252470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4613" y="2828959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4313" y="311699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4307" y="3404863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6576" y="211821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Remittance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76" y="220285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Entity Group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4247" y="2561551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04247" y="2865809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Significant Banks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03947" y="3153841"/>
            <a:ext cx="19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 Sub…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3946" y="3458061"/>
            <a:ext cx="23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38284" y="2562612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38284" y="338788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37984" y="367591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118" y="2562611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53118" y="3387886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52818" y="367591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7978" y="396379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52812" y="3963790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09897" y="2854250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1300372" y="3148632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1300372" y="3452891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311228" y="2561394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1831010" y="1081080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8574" y="2118219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257" y="256183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71257" y="286609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0957" y="315412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951" y="344200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160946" y="2562612"/>
            <a:ext cx="223030" cy="19563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4549" y="1791069"/>
            <a:ext cx="1131637" cy="269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Tooltip: Group setting changed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0848" y="220285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# of Modules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83203" y="2529041"/>
            <a:ext cx="92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Not defined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772" y="28332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8472" y="31213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2979" y="3430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95494" y="2108992"/>
            <a:ext cx="1224136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Element details</a:t>
            </a:r>
          </a:p>
          <a:p>
            <a:pPr algn="ctr"/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b="1" dirty="0" smtClean="0">
                <a:solidFill>
                  <a:schemeClr val="tx1"/>
                </a:solidFill>
              </a:rPr>
              <a:t>Collection details</a:t>
            </a:r>
          </a:p>
          <a:p>
            <a:r>
              <a:rPr lang="en-GB" sz="1050" dirty="0" smtClean="0">
                <a:solidFill>
                  <a:schemeClr val="tx1"/>
                </a:solidFill>
              </a:rPr>
              <a:t>Entity Group Version: 5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20258" y="1667443"/>
            <a:ext cx="4959979" cy="3436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2595157" y="1800094"/>
            <a:ext cx="250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Delete Reporting Obligation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567452" y="2337122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Reference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13522" y="3754919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47" y="3701880"/>
            <a:ext cx="1285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ounded Rectangular Callout 130"/>
          <p:cNvSpPr/>
          <p:nvPr/>
        </p:nvSpPr>
        <p:spPr>
          <a:xfrm>
            <a:off x="3249587" y="4166350"/>
            <a:ext cx="1292683" cy="362943"/>
          </a:xfrm>
          <a:prstGeom prst="wedgeRoundRectCallout">
            <a:avLst>
              <a:gd name="adj1" fmla="val 16429"/>
              <a:gd name="adj2" fmla="val 592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Data is shown before a final deletion.</a:t>
            </a:r>
            <a:endParaRPr lang="en-GB" sz="900" dirty="0"/>
          </a:p>
        </p:txBody>
      </p:sp>
      <p:sp>
        <p:nvSpPr>
          <p:cNvPr id="138" name="Rounded Rectangle 137"/>
          <p:cNvSpPr/>
          <p:nvPr/>
        </p:nvSpPr>
        <p:spPr>
          <a:xfrm>
            <a:off x="3981502" y="4596253"/>
            <a:ext cx="635086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Delete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75428" y="4596253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13522" y="337151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Remittance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412404" y="3396356"/>
            <a:ext cx="483525" cy="19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Date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936046" y="3396356"/>
            <a:ext cx="556472" cy="190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Offset</a:t>
            </a:r>
            <a:endParaRPr lang="en-GB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6021456" y="2317588"/>
            <a:ext cx="1077575" cy="22375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99040" y="2333783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Reporting Cycle Name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551582" y="2332591"/>
            <a:ext cx="1071807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30/03/2018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551582" y="2888861"/>
            <a:ext cx="1644956" cy="23147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LSI – Less Significant 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01015" y="2881485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Entity Group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6392" y="3782574"/>
            <a:ext cx="819455" cy="168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15/04/2018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7326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31341" y="1076858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01015" y="1076864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Reporting Obligations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0871" y="254195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070571" y="3134242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ounded Rectangle 124"/>
          <p:cNvSpPr/>
          <p:nvPr/>
        </p:nvSpPr>
        <p:spPr>
          <a:xfrm>
            <a:off x="3375559" y="1081081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340" y="1649007"/>
            <a:ext cx="24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Reporting Obligation Definition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1076629" y="284099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076329" y="3433284"/>
            <a:ext cx="7409714" cy="23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76628" y="2108992"/>
            <a:ext cx="7403657" cy="381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16056" y="2118219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73266" y="2118219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b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94613" y="252470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4613" y="2828959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4313" y="3116991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4307" y="3404863"/>
            <a:ext cx="144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36576" y="211821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Remittance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9576" y="220285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Entity Group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4247" y="3433457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04247" y="3737715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Significant Banks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03947" y="4025747"/>
            <a:ext cx="19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 – Significant Banks Sub…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3946" y="3458061"/>
            <a:ext cx="23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38284" y="3434518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38284" y="338788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37984" y="367591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53118" y="3434517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53118" y="3387886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52818" y="3675918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7978" y="396379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30/03/2018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52812" y="3963790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09897" y="2854250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1300372" y="3148632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1300372" y="3452891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1311228" y="2561394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1831010" y="1081080"/>
            <a:ext cx="728556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8574" y="2118219"/>
            <a:ext cx="5517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Cycle 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1257" y="256183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71257" y="286609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0957" y="3154129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In Preparation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951" y="3442001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Started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160946" y="3434518"/>
            <a:ext cx="223030" cy="19563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4549" y="1791069"/>
            <a:ext cx="1131637" cy="269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000" dirty="0" smtClean="0">
                <a:solidFill>
                  <a:schemeClr val="accent2">
                    <a:lumMod val="50000"/>
                  </a:schemeClr>
                </a:solidFill>
              </a:rPr>
              <a:t>Tooltip: Group setting changed</a:t>
            </a:r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0848" y="220285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# of Modules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83203" y="3400947"/>
            <a:ext cx="92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Not defined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772" y="37052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8472" y="39932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2979" y="34302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95494" y="2108992"/>
            <a:ext cx="1224136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Element details</a:t>
            </a:r>
          </a:p>
          <a:p>
            <a:pPr algn="ctr"/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b="1" dirty="0" smtClean="0">
                <a:solidFill>
                  <a:schemeClr val="tx1"/>
                </a:solidFill>
              </a:rPr>
              <a:t>Collection details</a:t>
            </a:r>
          </a:p>
          <a:p>
            <a:r>
              <a:rPr lang="en-GB" sz="1050" dirty="0" smtClean="0">
                <a:solidFill>
                  <a:schemeClr val="tx1"/>
                </a:solidFill>
              </a:rPr>
              <a:t>Entity Group Version: 5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24452" y="1674938"/>
            <a:ext cx="4955786" cy="3436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2595158" y="1800094"/>
            <a:ext cx="220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Assign Module</a:t>
            </a:r>
            <a:endParaRPr lang="en-GB" sz="1400" dirty="0"/>
          </a:p>
        </p:txBody>
      </p:sp>
      <p:sp>
        <p:nvSpPr>
          <p:cNvPr id="138" name="Rounded Rectangle 137"/>
          <p:cNvSpPr/>
          <p:nvPr/>
        </p:nvSpPr>
        <p:spPr>
          <a:xfrm>
            <a:off x="4087486" y="4596253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75428" y="4596253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872723" y="3473590"/>
            <a:ext cx="1221203" cy="264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Credit Risk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19242" y="3476978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25737" y="3528741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593846" y="3480365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Expected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00341" y="353212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31250" y="2315856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Reference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09051" y="2296322"/>
            <a:ext cx="1077575" cy="22375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33782" y="2312517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Reporting Cycle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615380" y="2311325"/>
            <a:ext cx="1071807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30/03/2018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594114" y="2803797"/>
            <a:ext cx="1644956" cy="23147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LSI – Less Significant 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43547" y="2796421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Entity Group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7" name="Rounded Rectangular Callout 126"/>
          <p:cNvSpPr/>
          <p:nvPr/>
        </p:nvSpPr>
        <p:spPr>
          <a:xfrm>
            <a:off x="4249083" y="3060027"/>
            <a:ext cx="1830682" cy="390275"/>
          </a:xfrm>
          <a:prstGeom prst="wedgeRoundRectCallout">
            <a:avLst>
              <a:gd name="adj1" fmla="val -14628"/>
              <a:gd name="adj2" fmla="val 674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Valid versions based on module name and reference </a:t>
            </a:r>
            <a:r>
              <a:rPr lang="en-GB" sz="900" dirty="0" smtClean="0"/>
              <a:t>date; former versions can be selected</a:t>
            </a:r>
            <a:endParaRPr lang="en-GB" sz="900" dirty="0">
              <a:solidFill>
                <a:schemeClr val="dk1"/>
              </a:solidFill>
            </a:endParaRPr>
          </a:p>
        </p:txBody>
      </p:sp>
      <p:sp>
        <p:nvSpPr>
          <p:cNvPr id="129" name="Rounded Rectangular Callout 128"/>
          <p:cNvSpPr/>
          <p:nvPr/>
        </p:nvSpPr>
        <p:spPr>
          <a:xfrm>
            <a:off x="6247676" y="3087206"/>
            <a:ext cx="776387" cy="354795"/>
          </a:xfrm>
          <a:prstGeom prst="wedgeRoundRectCallout">
            <a:avLst>
              <a:gd name="adj1" fmla="val -15808"/>
              <a:gd name="adj2" fmla="val 8149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Optional or Expected</a:t>
            </a:r>
            <a:endParaRPr lang="en-GB" sz="900" dirty="0">
              <a:solidFill>
                <a:schemeClr val="dk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881184" y="3795330"/>
            <a:ext cx="1221203" cy="264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Market Risk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127703" y="3798718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34198" y="3850481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602307" y="3802105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Expected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8802" y="385386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881184" y="4117076"/>
            <a:ext cx="1221203" cy="264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Liquidity Risk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4127703" y="4120464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34198" y="4172227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602307" y="4123851"/>
            <a:ext cx="1307660" cy="236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Expected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608802" y="4175614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3" name="Interaktive Schaltfläche: Anpassen 8">
            <a:hlinkClick r:id="" action="ppaction://noaction" highlightClick="1"/>
          </p:cNvPr>
          <p:cNvSpPr/>
          <p:nvPr/>
        </p:nvSpPr>
        <p:spPr>
          <a:xfrm>
            <a:off x="2673893" y="4167730"/>
            <a:ext cx="185355" cy="19962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4" name="Interaktive Schaltfläche: Anpassen 12">
            <a:hlinkClick r:id="" action="ppaction://noaction" highlightClick="1"/>
          </p:cNvPr>
          <p:cNvSpPr/>
          <p:nvPr/>
        </p:nvSpPr>
        <p:spPr>
          <a:xfrm>
            <a:off x="2673893" y="3477341"/>
            <a:ext cx="185355" cy="19962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8" name="Interaktive Schaltfläche: Anpassen 12">
            <a:hlinkClick r:id="" action="ppaction://noaction" highlightClick="1"/>
          </p:cNvPr>
          <p:cNvSpPr/>
          <p:nvPr/>
        </p:nvSpPr>
        <p:spPr>
          <a:xfrm>
            <a:off x="2673893" y="3855093"/>
            <a:ext cx="185355" cy="19962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6" name="Rounded Rectangular Callout 125"/>
          <p:cNvSpPr/>
          <p:nvPr/>
        </p:nvSpPr>
        <p:spPr>
          <a:xfrm>
            <a:off x="7355956" y="3880855"/>
            <a:ext cx="1118487" cy="390275"/>
          </a:xfrm>
          <a:prstGeom prst="wedgeRoundRectCallout">
            <a:avLst>
              <a:gd name="adj1" fmla="val -63791"/>
              <a:gd name="adj2" fmla="val 218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Evaluation if this table can be setup with ag grid</a:t>
            </a:r>
            <a:endParaRPr lang="en-GB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93293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87"/>
          <p:cNvSpPr txBox="1"/>
          <p:nvPr/>
        </p:nvSpPr>
        <p:spPr>
          <a:xfrm>
            <a:off x="843046" y="1979701"/>
            <a:ext cx="38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Assigned 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Modules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27584" y="1509221"/>
            <a:ext cx="77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>
                    <a:lumMod val="75000"/>
                  </a:schemeClr>
                </a:solidFill>
              </a:rPr>
              <a:t>Reporting Cycle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: 12  Entity Group: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LSI – Less 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Subordinated    </a:t>
            </a:r>
            <a:b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Reference Date: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200" b="1" dirty="0" smtClean="0">
                <a:solidFill>
                  <a:schemeClr val="accent1">
                    <a:lumMod val="75000"/>
                  </a:schemeClr>
                </a:solidFill>
              </a:rPr>
              <a:t>30/03/2018 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Remittance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Date: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15/04/2018</a:t>
            </a:r>
            <a:endParaRPr lang="en-GB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8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09339"/>
              </p:ext>
            </p:extLst>
          </p:nvPr>
        </p:nvGraphicFramePr>
        <p:xfrm>
          <a:off x="917575" y="2469238"/>
          <a:ext cx="4846970" cy="114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867"/>
                <a:gridCol w="1851134"/>
                <a:gridCol w="699168"/>
                <a:gridCol w="1255801"/>
              </a:tblGrid>
              <a:tr h="33808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Module Code</a:t>
                      </a:r>
                      <a:endParaRPr lang="de-DE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Module 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aseline="0" dirty="0" smtClean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Expected</a:t>
                      </a:r>
                    </a:p>
                  </a:txBody>
                  <a:tcPr/>
                </a:tc>
              </a:tr>
              <a:tr h="392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Credit</a:t>
                      </a:r>
                      <a:endParaRPr kumimoji="0" lang="de-DE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Credit Risk</a:t>
                      </a:r>
                      <a:endParaRPr kumimoji="0" lang="en-GB" sz="105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de-DE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endParaRPr kumimoji="0" lang="de-DE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2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Liquidity</a:t>
                      </a:r>
                    </a:p>
                    <a:p>
                      <a:endParaRPr lang="de-DE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Liquidity Risk</a:t>
                      </a:r>
                    </a:p>
                    <a:p>
                      <a:endParaRPr lang="de-DE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endParaRPr kumimoji="0" lang="en-GB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Abgerundete rechteckige Legende 71"/>
          <p:cNvSpPr/>
          <p:nvPr/>
        </p:nvSpPr>
        <p:spPr>
          <a:xfrm flipH="1">
            <a:off x="3716869" y="605806"/>
            <a:ext cx="1112756" cy="588578"/>
          </a:xfrm>
          <a:prstGeom prst="wedgeRoundRectCallout">
            <a:avLst>
              <a:gd name="adj1" fmla="val 98449"/>
              <a:gd name="adj2" fmla="val 6561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Warning  if  user wants to leave w/o saving after selection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53276" y="1048293"/>
            <a:ext cx="457217" cy="27255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77831" y="1041198"/>
            <a:ext cx="457217" cy="27255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My collections&gt; </a:t>
            </a:r>
            <a:r>
              <a:rPr lang="en-US" sz="1100" b="1" dirty="0" smtClean="0"/>
              <a:t>STE &gt; Reporting Obligation Definition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8728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737"/>
            <a:ext cx="9144000" cy="509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562499"/>
            <a:ext cx="9144000" cy="4993576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2"/>
                </a:solidFill>
              </a:rPr>
              <a:t>My collections&gt; </a:t>
            </a:r>
            <a:r>
              <a:rPr lang="en-US" sz="1100" b="1" dirty="0" smtClean="0">
                <a:solidFill>
                  <a:schemeClr val="bg2"/>
                </a:solidFill>
              </a:rPr>
              <a:t>STE &gt; </a:t>
            </a:r>
            <a:r>
              <a:rPr lang="en-US" sz="1100" b="1" dirty="0">
                <a:solidFill>
                  <a:schemeClr val="bg2"/>
                </a:solidFill>
              </a:rPr>
              <a:t>View Reporting Obligations</a:t>
            </a:r>
            <a:endParaRPr lang="en-GB" sz="1100" b="1" dirty="0">
              <a:solidFill>
                <a:schemeClr val="bg2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Reporting Obligations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27584" y="1090825"/>
            <a:ext cx="509798" cy="4313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Export CSV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575" y="1649007"/>
            <a:ext cx="193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 Reporting Obligations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631792" y="114377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" y="1901969"/>
            <a:ext cx="7699711" cy="445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50250" y="2010053"/>
            <a:ext cx="2337073" cy="15635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LSI – Less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Significant Banks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Sub…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8571" y="1977126"/>
            <a:ext cx="310728" cy="22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accent1"/>
                </a:solidFill>
              </a:rPr>
              <a:t>12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120" y="2021837"/>
            <a:ext cx="369332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2214682" y="1647088"/>
            <a:ext cx="1077659" cy="254881"/>
          </a:xfrm>
          <a:prstGeom prst="wedgeRoundRectCallout">
            <a:avLst>
              <a:gd name="adj1" fmla="val -59312"/>
              <a:gd name="adj2" fmla="val 4998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Enable filtering on reporting cycles</a:t>
            </a:r>
            <a:endParaRPr lang="en-GB" sz="900" dirty="0">
              <a:solidFill>
                <a:schemeClr val="dk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333318" y="1548851"/>
            <a:ext cx="1577802" cy="308406"/>
          </a:xfrm>
          <a:prstGeom prst="wedgeRoundRectCallout">
            <a:avLst>
              <a:gd name="adj1" fmla="val 22579"/>
              <a:gd name="adj2" fmla="val 7084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 smtClean="0"/>
              <a:t>Enable filtering on groups (including the “All” option)</a:t>
            </a:r>
            <a:endParaRPr lang="en-GB" sz="900" dirty="0">
              <a:solidFill>
                <a:schemeClr val="dk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9478" y="1101458"/>
            <a:ext cx="574308" cy="4032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8044</TotalTime>
  <Words>837</Words>
  <Application>Microsoft Office PowerPoint</Application>
  <PresentationFormat>Custom</PresentationFormat>
  <Paragraphs>363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Yogendra Solanki</dc:creator>
  <cp:lastModifiedBy>Heinze, Katrin</cp:lastModifiedBy>
  <cp:revision>205</cp:revision>
  <cp:lastPrinted>2017-10-09T12:45:52Z</cp:lastPrinted>
  <dcterms:created xsi:type="dcterms:W3CDTF">2017-10-09T12:09:47Z</dcterms:created>
  <dcterms:modified xsi:type="dcterms:W3CDTF">2017-11-24T09:39:54Z</dcterms:modified>
</cp:coreProperties>
</file>