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55" r:id="rId2"/>
    <p:sldId id="558" r:id="rId3"/>
    <p:sldId id="560" r:id="rId4"/>
    <p:sldId id="562" r:id="rId5"/>
    <p:sldId id="559" r:id="rId6"/>
    <p:sldId id="561" r:id="rId7"/>
    <p:sldId id="563" r:id="rId8"/>
  </p:sldIdLst>
  <p:sldSz cx="12192000" cy="6858000"/>
  <p:notesSz cx="7077075" cy="9385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C2C2C2"/>
    <a:srgbClr val="CECECE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4573" autoAdjust="0"/>
  </p:normalViewPr>
  <p:slideViewPr>
    <p:cSldViewPr snapToGrid="0">
      <p:cViewPr varScale="1">
        <p:scale>
          <a:sx n="68" d="100"/>
          <a:sy n="68" d="100"/>
        </p:scale>
        <p:origin x="10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714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714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055615E1-F157-49C4-9B54-85552EEC20DA}" type="datetimeFigureOut">
              <a:rPr lang="en-US"/>
              <a:pPr>
                <a:defRPr/>
              </a:pPr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3813"/>
            <a:ext cx="3067050" cy="471487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913813"/>
            <a:ext cx="3067050" cy="471487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F04C5A1-8050-45FE-834A-F32B5A8F3D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51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714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714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BFBEA6FE-3547-4DBF-8CE6-A9A2A24A2084}" type="datetimeFigureOut">
              <a:rPr lang="en-US"/>
              <a:pPr>
                <a:defRPr/>
              </a:pPr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1173163"/>
            <a:ext cx="56292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5700"/>
          </a:xfrm>
          <a:prstGeom prst="rect">
            <a:avLst/>
          </a:prstGeom>
        </p:spPr>
        <p:txBody>
          <a:bodyPr vert="horz" lIns="94064" tIns="47032" rIns="94064" bIns="4703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71487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71487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DC93AAB-CC68-4658-883D-C51B0310B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9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2345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Manual Input 4"/>
          <p:cNvSpPr/>
          <p:nvPr userDrawn="1"/>
        </p:nvSpPr>
        <p:spPr>
          <a:xfrm rot="5400000" flipH="1">
            <a:off x="-2073275" y="2063750"/>
            <a:ext cx="6875463" cy="2728913"/>
          </a:xfrm>
          <a:prstGeom prst="flowChartManualInput">
            <a:avLst/>
          </a:prstGeom>
          <a:solidFill>
            <a:schemeClr val="bg2">
              <a:lumMod val="1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056063"/>
            <a:ext cx="9999663" cy="2801937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Flowchart: Manual Input 6"/>
          <p:cNvSpPr/>
          <p:nvPr userDrawn="1"/>
        </p:nvSpPr>
        <p:spPr>
          <a:xfrm rot="5400000" flipH="1" flipV="1">
            <a:off x="7381875" y="2047875"/>
            <a:ext cx="6858000" cy="2762250"/>
          </a:xfrm>
          <a:prstGeom prst="flowChartManualInput">
            <a:avLst/>
          </a:prstGeom>
          <a:gradFill flip="none" rotWithShape="1">
            <a:gsLst>
              <a:gs pos="0">
                <a:srgbClr val="001D34"/>
              </a:gs>
              <a:gs pos="100000">
                <a:srgbClr val="001D3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0185400" y="6396038"/>
            <a:ext cx="182086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defRPr/>
            </a:pPr>
            <a:r>
              <a:rPr lang="hu-HU" sz="1400" smtClean="0">
                <a:solidFill>
                  <a:srgbClr val="FFFFFF"/>
                </a:solidFill>
                <a:latin typeface="Arial Narrow" panose="020B0606020202030204" pitchFamily="34" charset="0"/>
                <a:cs typeface="+mn-cs"/>
              </a:rPr>
              <a:t>IBM &amp; Client Confidential</a:t>
            </a:r>
            <a:endParaRPr lang="hu-HU" sz="2400" smtClean="0">
              <a:solidFill>
                <a:srgbClr val="FFFFFF"/>
              </a:solidFill>
              <a:latin typeface="Arial Narrow" panose="020B0606020202030204" pitchFamily="34" charset="0"/>
              <a:cs typeface="+mn-cs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513" y="295275"/>
            <a:ext cx="72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owchart: Manual Input 60"/>
          <p:cNvSpPr/>
          <p:nvPr userDrawn="1"/>
        </p:nvSpPr>
        <p:spPr>
          <a:xfrm rot="5400000" flipH="1">
            <a:off x="-200025" y="4256088"/>
            <a:ext cx="2801937" cy="24018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89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89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95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895"/>
                </a:lnTo>
                <a:close/>
              </a:path>
            </a:pathLst>
          </a:custGeom>
          <a:blipFill dpi="0" rotWithShape="0">
            <a:blip r:embed="rId4" cstate="print">
              <a:alphaModFix amt="47000"/>
              <a:extLst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 rot="16200000" flipV="1">
            <a:off x="-2074862" y="2063749"/>
            <a:ext cx="6858000" cy="2730501"/>
          </a:xfrm>
          <a:prstGeom prst="flowChartManualInp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0537" y="4326673"/>
            <a:ext cx="6798900" cy="1177504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0537" y="5511799"/>
            <a:ext cx="6809213" cy="705481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4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2345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Manual Input 4"/>
          <p:cNvSpPr/>
          <p:nvPr userDrawn="1"/>
        </p:nvSpPr>
        <p:spPr>
          <a:xfrm rot="5400000" flipH="1">
            <a:off x="-2073275" y="2063750"/>
            <a:ext cx="6875463" cy="2728913"/>
          </a:xfrm>
          <a:prstGeom prst="flowChartManualInput">
            <a:avLst/>
          </a:prstGeom>
          <a:solidFill>
            <a:schemeClr val="bg2">
              <a:lumMod val="1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056063"/>
            <a:ext cx="9999663" cy="2801937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7" name="Flowchart: Manual Input 6"/>
          <p:cNvSpPr/>
          <p:nvPr userDrawn="1"/>
        </p:nvSpPr>
        <p:spPr>
          <a:xfrm rot="5400000" flipH="1" flipV="1">
            <a:off x="7381875" y="2047875"/>
            <a:ext cx="6858000" cy="2762250"/>
          </a:xfrm>
          <a:prstGeom prst="flowChartManualInput">
            <a:avLst/>
          </a:prstGeom>
          <a:gradFill flip="none" rotWithShape="1">
            <a:gsLst>
              <a:gs pos="0">
                <a:srgbClr val="001D34"/>
              </a:gs>
              <a:gs pos="100000">
                <a:srgbClr val="001D3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0185400" y="6396038"/>
            <a:ext cx="189507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defRPr/>
            </a:pPr>
            <a:r>
              <a:rPr lang="hu-HU" sz="1400" dirty="0" smtClean="0">
                <a:solidFill>
                  <a:srgbClr val="FFFFFF"/>
                </a:solidFill>
                <a:latin typeface="Arial Narrow" panose="020B0606020202030204" pitchFamily="34" charset="0"/>
                <a:cs typeface="+mn-cs"/>
              </a:rPr>
              <a:t>ECB and IBM Confidential</a:t>
            </a: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513" y="295275"/>
            <a:ext cx="72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owchart: Manual Input 9"/>
          <p:cNvSpPr/>
          <p:nvPr userDrawn="1"/>
        </p:nvSpPr>
        <p:spPr>
          <a:xfrm rot="16200000" flipV="1">
            <a:off x="-2074862" y="2063749"/>
            <a:ext cx="6858000" cy="2730501"/>
          </a:xfrm>
          <a:prstGeom prst="flowChartManualInp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11" name="Flowchart: Manual Input 60"/>
          <p:cNvSpPr/>
          <p:nvPr userDrawn="1"/>
        </p:nvSpPr>
        <p:spPr>
          <a:xfrm rot="5400000" flipH="1">
            <a:off x="-200025" y="4256088"/>
            <a:ext cx="2801937" cy="240188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89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89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95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895"/>
                </a:lnTo>
                <a:close/>
              </a:path>
            </a:pathLst>
          </a:custGeom>
          <a:blipFill dpi="0" rotWithShape="0">
            <a:blip r:embed="rId4" cstate="print">
              <a:extLst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0537" y="4326673"/>
            <a:ext cx="6798900" cy="1177504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0537" y="5511799"/>
            <a:ext cx="6809213" cy="705481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5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3175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 descr="5300_IBMpos_black_PPT_bkgd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3" y="200025"/>
            <a:ext cx="9747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84" y="622099"/>
            <a:ext cx="11459633" cy="65864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black">
          <a:xfrm>
            <a:off x="242888" y="6537325"/>
            <a:ext cx="488950" cy="184150"/>
          </a:xfrm>
          <a:prstGeom prst="rect">
            <a:avLst/>
          </a:prstGeom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DFA2C9-77F6-4ADE-9927-1FD769BFCD5D}" type="slidenum">
              <a:rPr lang="en-US" alt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ea typeface="MS PGothic" pitchFamily="34" charset="-128"/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eaLnBrk="1" hangingPunct="1">
              <a:defRPr sz="8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ECB and IBM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2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ECB and IBM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" y="6350001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036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54288" y="1430338"/>
            <a:ext cx="8799512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6/8/217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ECB and IBM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D0FAA09-0A0A-4D14-8EEA-358E5D0FE17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7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513" y="295275"/>
            <a:ext cx="72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Title Placeholder 1"/>
          <p:cNvSpPr>
            <a:spLocks noGrp="1"/>
          </p:cNvSpPr>
          <p:nvPr>
            <p:ph type="title"/>
          </p:nvPr>
        </p:nvSpPr>
        <p:spPr bwMode="auto">
          <a:xfrm>
            <a:off x="2554288" y="133350"/>
            <a:ext cx="68468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title style</a:t>
            </a:r>
          </a:p>
        </p:txBody>
      </p:sp>
      <p:pic>
        <p:nvPicPr>
          <p:cNvPr id="14" name="Picture 9" descr="https://www.ecb.europa.eu/shared/dist/img/logos/logos-ecb/ECB_EN_RGB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338" y="120650"/>
            <a:ext cx="103479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Image result for ibm logo transparent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542" y="6435248"/>
            <a:ext cx="872593" cy="38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30" r:id="rId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anose="020B0606020202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anose="020B0606020202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anose="020B0606020202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anose="020B0606020202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35974" y="914701"/>
            <a:ext cx="114511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As on 1</a:t>
            </a:r>
            <a:r>
              <a:rPr lang="en-US" altLang="en-US" sz="2000" baseline="30000" dirty="0" smtClean="0"/>
              <a:t>st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Dec 2017, </a:t>
            </a:r>
            <a:r>
              <a:rPr lang="en-US" altLang="en-US" sz="2000" dirty="0" smtClean="0"/>
              <a:t>3 entities are assigned to entity group “LSI subordinate</a:t>
            </a:r>
            <a:r>
              <a:rPr lang="en-US" altLang="en-US" sz="2000" dirty="0" smtClean="0"/>
              <a:t>”. All these banks have </a:t>
            </a:r>
            <a:r>
              <a:rPr lang="en-US" sz="2000" dirty="0"/>
              <a:t>Start </a:t>
            </a:r>
            <a:r>
              <a:rPr lang="en-US" sz="2000" dirty="0" smtClean="0"/>
              <a:t>Date as </a:t>
            </a:r>
            <a:r>
              <a:rPr lang="en-US" sz="2000" dirty="0"/>
              <a:t>01/01/2017 &amp; End date is </a:t>
            </a:r>
            <a:r>
              <a:rPr lang="en-US" sz="2000" dirty="0" smtClean="0"/>
              <a:t>Blank in entity master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Below </a:t>
            </a:r>
            <a:r>
              <a:rPr lang="en-US" altLang="en-US" sz="2000" dirty="0" smtClean="0"/>
              <a:t>banks are not assigned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516881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current status of entity assignments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entity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843" y="1709700"/>
            <a:ext cx="2335237" cy="351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21148" y="1709700"/>
            <a:ext cx="2335237" cy="351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0453" y="1709700"/>
            <a:ext cx="2335237" cy="351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19758" y="1709700"/>
            <a:ext cx="2335237" cy="351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…9999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71843" y="2061391"/>
            <a:ext cx="2335237" cy="2437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21148" y="2061391"/>
            <a:ext cx="2335237" cy="2437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70453" y="2061391"/>
            <a:ext cx="2335237" cy="2437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019758" y="2061391"/>
            <a:ext cx="2335237" cy="2437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1844" y="2346382"/>
            <a:ext cx="3473548" cy="267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50986" y="2698074"/>
            <a:ext cx="3529819" cy="267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56384" y="3135057"/>
            <a:ext cx="4698611" cy="227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38071" y="3577746"/>
            <a:ext cx="3516924" cy="2699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3211" y="5123676"/>
            <a:ext cx="2335237" cy="2246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 </a:t>
            </a:r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83213" y="5463905"/>
            <a:ext cx="2335237" cy="2246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 </a:t>
            </a:r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19757" y="4007658"/>
            <a:ext cx="1602545" cy="2411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3212" y="5838323"/>
            <a:ext cx="2335237" cy="2246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 </a:t>
            </a:r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83211" y="6212741"/>
            <a:ext cx="2335237" cy="2246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 </a:t>
            </a:r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0986" y="5095369"/>
            <a:ext cx="481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Date: 01/01/2017 &amp; End date is 31/06/2018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49231" y="5414536"/>
            <a:ext cx="421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Date: 01/01/2017 &amp; End date is Blank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49231" y="5778314"/>
            <a:ext cx="421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Date: 01/01/2017 &amp; End date is Blank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749230" y="6097481"/>
            <a:ext cx="421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Date: 01/01/2017 &amp; End date is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35974" y="1083511"/>
            <a:ext cx="114511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Action taken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1061269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1: Only for 2018, LSI subordinate group to be revised &amp; Bank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Bank7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updated 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843" y="1895502"/>
            <a:ext cx="2335237" cy="351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21148" y="1895502"/>
            <a:ext cx="2335237" cy="351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0453" y="1895502"/>
            <a:ext cx="2335237" cy="3516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19758" y="1895502"/>
            <a:ext cx="2335237" cy="351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….9999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71843" y="2247192"/>
            <a:ext cx="2335237" cy="3337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21148" y="2247192"/>
            <a:ext cx="2335237" cy="3337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70453" y="2247192"/>
            <a:ext cx="2335237" cy="3337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019758" y="2247192"/>
            <a:ext cx="2335237" cy="3337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1844" y="2532184"/>
            <a:ext cx="3473548" cy="267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50986" y="2883875"/>
            <a:ext cx="4254704" cy="2770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56384" y="3320859"/>
            <a:ext cx="4698611" cy="227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70453" y="3763548"/>
            <a:ext cx="4684542" cy="2803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19757" y="4193460"/>
            <a:ext cx="1602545" cy="2411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56384" y="4748203"/>
            <a:ext cx="1520487" cy="2405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 </a:t>
            </a:r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56383" y="5267656"/>
            <a:ext cx="2335237" cy="2246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 </a:t>
            </a:r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399" y="2799470"/>
            <a:ext cx="304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Valid to increased to Dec’18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717" y="2204035"/>
            <a:ext cx="150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No change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53350" y="3241939"/>
            <a:ext cx="150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No change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54994" y="3576732"/>
            <a:ext cx="182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Valid from pre-ponded to Jan’18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8071" y="4084619"/>
            <a:ext cx="150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No change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7025" y="1241899"/>
            <a:ext cx="237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 from: 01/01/2018</a:t>
            </a:r>
          </a:p>
          <a:p>
            <a:r>
              <a:rPr lang="en-US" dirty="0" smtClean="0"/>
              <a:t>Valid To: </a:t>
            </a:r>
            <a:r>
              <a:rPr lang="en-US" dirty="0" smtClean="0"/>
              <a:t>    31/12/2018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98787" y="4712339"/>
            <a:ext cx="438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New entry. Valid </a:t>
            </a:r>
            <a:r>
              <a:rPr lang="en-US" dirty="0" smtClean="0">
                <a:solidFill>
                  <a:srgbClr val="002060"/>
                </a:solidFill>
              </a:rPr>
              <a:t>to </a:t>
            </a:r>
            <a:r>
              <a:rPr lang="en-US" dirty="0" smtClean="0">
                <a:solidFill>
                  <a:srgbClr val="002060"/>
                </a:solidFill>
              </a:rPr>
              <a:t>reduced to Jun’18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32711" y="5174893"/>
            <a:ext cx="189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New entry.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56383" y="2517004"/>
            <a:ext cx="2363374" cy="2594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33825" y="2440608"/>
            <a:ext cx="189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New entry.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51447"/>
              </p:ext>
            </p:extLst>
          </p:nvPr>
        </p:nvGraphicFramePr>
        <p:xfrm>
          <a:off x="691663" y="2799478"/>
          <a:ext cx="1050622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94"/>
                <a:gridCol w="1735092"/>
                <a:gridCol w="1536495"/>
                <a:gridCol w="1970140"/>
                <a:gridCol w="1970140"/>
                <a:gridCol w="1422680"/>
                <a:gridCol w="14226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CASPER Unique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Reporting entity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31/12/2018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CAS00…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31/12/2018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CAS00…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Bank 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01/01/2016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01/01/2018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31/12/2018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CAS00…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Bank 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01/01/2016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01/01/2018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31/06/2018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 </a:t>
                      </a: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31/06/2018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01/01/2018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31/12/2018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01/01/2017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01/01/2018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31/12/2018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01/01/2017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31/12/2018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</a:t>
                      </a:r>
                      <a:r>
                        <a:rPr lang="en-US" baseline="0" dirty="0" smtClean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31169" y="3000063"/>
            <a:ext cx="182880" cy="196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169" y="3480649"/>
            <a:ext cx="182880" cy="1969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1169" y="3931732"/>
            <a:ext cx="182880" cy="1969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1169" y="4290957"/>
            <a:ext cx="182880" cy="1969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1169" y="4656652"/>
            <a:ext cx="182880" cy="1969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169" y="5012703"/>
            <a:ext cx="182880" cy="1969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1169" y="5368754"/>
            <a:ext cx="182880" cy="196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83518"/>
              </p:ext>
            </p:extLst>
          </p:nvPr>
        </p:nvGraphicFramePr>
        <p:xfrm>
          <a:off x="1863188" y="1130773"/>
          <a:ext cx="8128000" cy="111252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 From*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1663" y="761441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184670" y="1415122"/>
            <a:ext cx="1433732" cy="271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27907" y="6084827"/>
            <a:ext cx="1433732" cy="271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7080" y="1946115"/>
            <a:ext cx="2094914" cy="245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01/01/2018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98434" y="1946114"/>
            <a:ext cx="2094914" cy="245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31/12/2018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07080" y="1214762"/>
            <a:ext cx="2094914" cy="245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341691" y="102317"/>
            <a:ext cx="10559845" cy="106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1: Only for 2018, LSI subordinate group to be revised &amp; Bank 7 &amp; Bank8 to be updated 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69055" y="1185959"/>
            <a:ext cx="2094914" cy="245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58277" y="3209791"/>
            <a:ext cx="12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Editable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34712" y="3209791"/>
            <a:ext cx="12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Editable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31169" y="5763047"/>
            <a:ext cx="182880" cy="196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242446" y="2564205"/>
            <a:ext cx="1174066" cy="1466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99423" y="2359665"/>
            <a:ext cx="379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 exists with partial validity match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28291" y="5934670"/>
            <a:ext cx="469011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required current valid from &amp; valid to also can be displayed for partial validity match cases as additional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55102"/>
              </p:ext>
            </p:extLst>
          </p:nvPr>
        </p:nvGraphicFramePr>
        <p:xfrm>
          <a:off x="316211" y="746071"/>
          <a:ext cx="1155957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13"/>
                <a:gridCol w="1736135"/>
                <a:gridCol w="1443914"/>
                <a:gridCol w="1770516"/>
                <a:gridCol w="1609559"/>
                <a:gridCol w="28557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CASPER Unique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Reporting entity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LSI Subordinate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01/01/2016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31/06/2017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 update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LSI Subordinate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CAS00…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Bank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31/12/2018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New entry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LSI Subordinate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01/03/2017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31/12/2018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End date updated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LSI Subordinate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update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LSI Subordinate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Valid from updated.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Valid to not updated as   higher validity already exists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LSI Subordinate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01/03/2019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31/12/2019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 update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LSI Subordinate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CAS00…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Bank 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31/06/2018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New entry. Valid to is as per entity end date</a:t>
                      </a:r>
                      <a:endParaRPr lang="en-US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LSI Subordinate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CAS00…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Bank 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31/12/2018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New entry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itle 1"/>
          <p:cNvSpPr txBox="1">
            <a:spLocks/>
          </p:cNvSpPr>
          <p:nvPr/>
        </p:nvSpPr>
        <p:spPr bwMode="auto">
          <a:xfrm>
            <a:off x="341691" y="102317"/>
            <a:ext cx="10559845" cy="106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1: Database entries after save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35974" y="1083511"/>
            <a:ext cx="114511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Action taken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5974" y="384067"/>
            <a:ext cx="10559845" cy="1061269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2: for 2018 onwards, LSI subordinate group to be revised &amp; Bank 7 &amp; Bank8 to be updated 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843" y="1895502"/>
            <a:ext cx="2335237" cy="351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21148" y="1895502"/>
            <a:ext cx="2335237" cy="3516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70453" y="1895502"/>
            <a:ext cx="2335237" cy="3516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19758" y="1895502"/>
            <a:ext cx="2335237" cy="3516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…9999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71843" y="2247192"/>
            <a:ext cx="2335237" cy="3337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21148" y="2247192"/>
            <a:ext cx="2335237" cy="3337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70453" y="2247192"/>
            <a:ext cx="2335237" cy="3337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019758" y="2247192"/>
            <a:ext cx="2335237" cy="3337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1844" y="2532184"/>
            <a:ext cx="3473548" cy="2672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50986" y="2883875"/>
            <a:ext cx="6604008" cy="2833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56384" y="3320859"/>
            <a:ext cx="4698611" cy="227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70453" y="3763548"/>
            <a:ext cx="4684542" cy="2803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19757" y="4193460"/>
            <a:ext cx="2335236" cy="2445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 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56383" y="5267657"/>
            <a:ext cx="4698610" cy="1704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9206" y="2604688"/>
            <a:ext cx="304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Valid to increased to </a:t>
            </a:r>
            <a:r>
              <a:rPr lang="en-US" dirty="0" smtClean="0">
                <a:solidFill>
                  <a:srgbClr val="FF0000"/>
                </a:solidFill>
              </a:rPr>
              <a:t>BLANK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717" y="2204035"/>
            <a:ext cx="150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No change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53350" y="3241939"/>
            <a:ext cx="150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No change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54994" y="3576732"/>
            <a:ext cx="182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Valid from pre-ponded to Jan’18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1759" y="4168002"/>
            <a:ext cx="304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Valid to increased to </a:t>
            </a:r>
            <a:r>
              <a:rPr lang="en-US" dirty="0" smtClean="0">
                <a:solidFill>
                  <a:srgbClr val="FF0000"/>
                </a:solidFill>
              </a:rPr>
              <a:t>BLANK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7025" y="1241899"/>
            <a:ext cx="237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 from: 01/01/2018</a:t>
            </a:r>
          </a:p>
          <a:p>
            <a:r>
              <a:rPr lang="en-US" dirty="0" smtClean="0"/>
              <a:t>Valid To: BLANK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56384" y="4748203"/>
            <a:ext cx="1520487" cy="2405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90939" y="4698626"/>
            <a:ext cx="438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New entry. Valid </a:t>
            </a:r>
            <a:r>
              <a:rPr lang="en-US" dirty="0" smtClean="0">
                <a:solidFill>
                  <a:srgbClr val="002060"/>
                </a:solidFill>
              </a:rPr>
              <a:t>to </a:t>
            </a:r>
            <a:r>
              <a:rPr lang="en-US" dirty="0" smtClean="0">
                <a:solidFill>
                  <a:srgbClr val="002060"/>
                </a:solidFill>
              </a:rPr>
              <a:t>reduced to Jun’18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69061" y="5161108"/>
            <a:ext cx="165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New entry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56383" y="2517004"/>
            <a:ext cx="2363374" cy="2594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Bank1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33825" y="2440608"/>
            <a:ext cx="189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New entry.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53936"/>
              </p:ext>
            </p:extLst>
          </p:nvPr>
        </p:nvGraphicFramePr>
        <p:xfrm>
          <a:off x="691663" y="2799478"/>
          <a:ext cx="105062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94"/>
                <a:gridCol w="1735092"/>
                <a:gridCol w="1536495"/>
                <a:gridCol w="1970140"/>
                <a:gridCol w="1970140"/>
                <a:gridCol w="1422680"/>
                <a:gridCol w="14226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CASPER Unique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Reporting entity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CAS00…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CAS00…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Bank 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01/01/2016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01/01/2018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CAS00…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Bank 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01/01/2016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CAS00…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Bank 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01/01/2016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31/06/2018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31/06/2018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01/01/2018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01/01/2017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01/01/2018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</a:t>
                      </a:r>
                      <a:r>
                        <a:rPr lang="en-US" baseline="0" dirty="0" smtClean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31169" y="3000063"/>
            <a:ext cx="182880" cy="196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169" y="3480649"/>
            <a:ext cx="182880" cy="1969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1169" y="3931732"/>
            <a:ext cx="182880" cy="1969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1169" y="4290957"/>
            <a:ext cx="182880" cy="1969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1169" y="4656652"/>
            <a:ext cx="182880" cy="1969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169" y="5012703"/>
            <a:ext cx="182880" cy="1969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1169" y="5368754"/>
            <a:ext cx="182880" cy="1969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63188" y="1130773"/>
          <a:ext cx="8128000" cy="111252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 From*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1663" y="761441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184670" y="1415122"/>
            <a:ext cx="1433732" cy="271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10322" y="6551623"/>
            <a:ext cx="1433732" cy="271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7080" y="1946115"/>
            <a:ext cx="2094914" cy="245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01/01/2018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98434" y="1946114"/>
            <a:ext cx="2094914" cy="245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07080" y="1214762"/>
            <a:ext cx="2094914" cy="245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341691" y="102317"/>
            <a:ext cx="10559845" cy="106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2: for 2018 onwards, LSI subordinate group to be revised &amp; Bank 7 &amp; Bank8 to be updated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69055" y="1185959"/>
            <a:ext cx="2094914" cy="245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1169" y="5769097"/>
            <a:ext cx="182880" cy="196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58277" y="3209791"/>
            <a:ext cx="12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Editable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34712" y="3209791"/>
            <a:ext cx="120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Editable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31169" y="6115136"/>
            <a:ext cx="182880" cy="196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242446" y="2564205"/>
            <a:ext cx="1174066" cy="1466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99423" y="2359665"/>
            <a:ext cx="379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 exists with partial validity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ECB and 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399C-8B70-4B2F-B054-11CA332F5CA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24720"/>
              </p:ext>
            </p:extLst>
          </p:nvPr>
        </p:nvGraphicFramePr>
        <p:xfrm>
          <a:off x="316211" y="746071"/>
          <a:ext cx="1155957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13"/>
                <a:gridCol w="1736135"/>
                <a:gridCol w="1443914"/>
                <a:gridCol w="1770516"/>
                <a:gridCol w="1609559"/>
                <a:gridCol w="28557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CASPER Unique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Reporting entity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LSI Subordinate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01/01/2016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31/06/2017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 update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LSI Subordinate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CAS00…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Bank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New entry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LSI Subordinate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01/03/2017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End date updated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LSI Subordinate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update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LSI Subordinate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Valid from updated.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Valid to already blank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LSI Subordinate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CAS00…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01/03/2019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 update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LSI Subordinate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CAS00…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Bank 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31/06/2018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New entry. Valid to is as per entity end date</a:t>
                      </a:r>
                      <a:endParaRPr lang="en-US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LSI Subordinate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CAS00…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Bank 7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01/01/2018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New entry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itle 1"/>
          <p:cNvSpPr txBox="1">
            <a:spLocks/>
          </p:cNvSpPr>
          <p:nvPr/>
        </p:nvSpPr>
        <p:spPr bwMode="auto">
          <a:xfrm>
            <a:off x="341691" y="102317"/>
            <a:ext cx="10559845" cy="106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Narrow" panose="020B0606020202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1: Database entries after save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13521</TotalTime>
  <Words>757</Words>
  <Application>Microsoft Office PowerPoint</Application>
  <PresentationFormat>Widescreen</PresentationFormat>
  <Paragraphs>320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Arial</vt:lpstr>
      <vt:lpstr>Arial Narrow</vt:lpstr>
      <vt:lpstr>Calibri</vt:lpstr>
      <vt:lpstr>Calibri Light</vt:lpstr>
      <vt:lpstr>Wingdings</vt:lpstr>
      <vt:lpstr>Office Theme</vt:lpstr>
      <vt:lpstr>think-cell Folie</vt:lpstr>
      <vt:lpstr>Example: current status of entity assignments to entity group</vt:lpstr>
      <vt:lpstr>Situation 1: Only for 2018, LSI subordinate group to be revised &amp; Bank 6 &amp; Bank7 to be updated </vt:lpstr>
      <vt:lpstr>PowerPoint Presentation</vt:lpstr>
      <vt:lpstr>PowerPoint Presentation</vt:lpstr>
      <vt:lpstr>Situation 2: for 2018 onwards, LSI subordinate group to be revised &amp; Bank 7 &amp; Bank8 to be updated 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Umesh Nimbalkar</cp:lastModifiedBy>
  <cp:revision>569</cp:revision>
  <cp:lastPrinted>2015-10-11T13:31:53Z</cp:lastPrinted>
  <dcterms:created xsi:type="dcterms:W3CDTF">2015-08-22T15:34:07Z</dcterms:created>
  <dcterms:modified xsi:type="dcterms:W3CDTF">2017-11-30T21:25:35Z</dcterms:modified>
</cp:coreProperties>
</file>