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64" r:id="rId2"/>
    <p:sldId id="574" r:id="rId3"/>
    <p:sldId id="569" r:id="rId4"/>
    <p:sldId id="555" r:id="rId5"/>
    <p:sldId id="588" r:id="rId6"/>
    <p:sldId id="570" r:id="rId7"/>
    <p:sldId id="575" r:id="rId8"/>
    <p:sldId id="571" r:id="rId9"/>
    <p:sldId id="573" r:id="rId10"/>
    <p:sldId id="591" r:id="rId11"/>
    <p:sldId id="590" r:id="rId12"/>
    <p:sldId id="576" r:id="rId13"/>
    <p:sldId id="577" r:id="rId14"/>
    <p:sldId id="578" r:id="rId15"/>
    <p:sldId id="579" r:id="rId16"/>
    <p:sldId id="580" r:id="rId17"/>
    <p:sldId id="581" r:id="rId18"/>
    <p:sldId id="582" r:id="rId19"/>
  </p:sldIdLst>
  <p:sldSz cx="12192000" cy="6858000"/>
  <p:notesSz cx="7077075" cy="9385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B9BD5"/>
    <a:srgbClr val="FFFFFF"/>
    <a:srgbClr val="C2C2C2"/>
    <a:srgbClr val="CECEC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573" autoAdjust="0"/>
  </p:normalViewPr>
  <p:slideViewPr>
    <p:cSldViewPr snapToGrid="0">
      <p:cViewPr varScale="1">
        <p:scale>
          <a:sx n="68" d="100"/>
          <a:sy n="68" d="100"/>
        </p:scale>
        <p:origin x="10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055615E1-F157-49C4-9B54-85552EEC20DA}" type="datetimeFigureOut">
              <a:rPr lang="en-US"/>
              <a:pPr>
                <a:defRPr/>
              </a:pPr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3813"/>
            <a:ext cx="3067050" cy="47148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3813"/>
            <a:ext cx="3067050" cy="471487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F04C5A1-8050-45FE-834A-F32B5A8F3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51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FBEA6FE-3547-4DBF-8CE6-A9A2A24A2084}" type="datetimeFigureOut">
              <a:rPr lang="en-US"/>
              <a:pPr>
                <a:defRPr/>
              </a:pPr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5700"/>
          </a:xfrm>
          <a:prstGeom prst="rect">
            <a:avLst/>
          </a:prstGeom>
        </p:spPr>
        <p:txBody>
          <a:bodyPr vert="horz" lIns="94064" tIns="47032" rIns="94064" bIns="4703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7148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71487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C93AAB-CC68-4658-883D-C51B0310B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93AAB-CC68-4658-883D-C51B0310B97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44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34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nual Input 4"/>
          <p:cNvSpPr/>
          <p:nvPr userDrawn="1"/>
        </p:nvSpPr>
        <p:spPr>
          <a:xfrm rot="5400000" flipH="1">
            <a:off x="-2073275" y="2063750"/>
            <a:ext cx="6875463" cy="2728913"/>
          </a:xfrm>
          <a:prstGeom prst="flowChartManualInput">
            <a:avLst/>
          </a:prstGeom>
          <a:solidFill>
            <a:schemeClr val="bg2">
              <a:lumMod val="1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056063"/>
            <a:ext cx="9999663" cy="280193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Flowchart: Manual Input 6"/>
          <p:cNvSpPr/>
          <p:nvPr userDrawn="1"/>
        </p:nvSpPr>
        <p:spPr>
          <a:xfrm rot="5400000" flipH="1" flipV="1">
            <a:off x="7381875" y="2047875"/>
            <a:ext cx="6858000" cy="2762250"/>
          </a:xfrm>
          <a:prstGeom prst="flowChartManualInput">
            <a:avLst/>
          </a:prstGeom>
          <a:gradFill flip="none" rotWithShape="1">
            <a:gsLst>
              <a:gs pos="0">
                <a:srgbClr val="001D34"/>
              </a:gs>
              <a:gs pos="100000">
                <a:srgbClr val="001D3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185400" y="6396038"/>
            <a:ext cx="18208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defRPr/>
            </a:pPr>
            <a:r>
              <a:rPr lang="hu-HU" sz="1400" smtClean="0">
                <a:solidFill>
                  <a:srgbClr val="FFFFFF"/>
                </a:solidFill>
                <a:latin typeface="Arial Narrow" panose="020B0606020202030204" pitchFamily="34" charset="0"/>
                <a:cs typeface="+mn-cs"/>
              </a:rPr>
              <a:t>IBM &amp; Client Confidential</a:t>
            </a:r>
            <a:endParaRPr lang="hu-HU" sz="2400" smtClean="0">
              <a:solidFill>
                <a:srgbClr val="FFFFFF"/>
              </a:solidFill>
              <a:latin typeface="Arial Narrow" panose="020B0606020202030204" pitchFamily="34" charset="0"/>
              <a:cs typeface="+mn-cs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Manual Input 60"/>
          <p:cNvSpPr/>
          <p:nvPr userDrawn="1"/>
        </p:nvSpPr>
        <p:spPr>
          <a:xfrm rot="5400000" flipH="1">
            <a:off x="-200025" y="4256088"/>
            <a:ext cx="2801937" cy="24018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89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5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895"/>
                </a:lnTo>
                <a:close/>
              </a:path>
            </a:pathLst>
          </a:custGeom>
          <a:blipFill dpi="0" rotWithShape="0">
            <a:blip r:embed="rId4" cstate="print">
              <a:alphaModFix amt="47000"/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 rot="16200000" flipV="1">
            <a:off x="-2074862" y="2063749"/>
            <a:ext cx="6858000" cy="2730501"/>
          </a:xfrm>
          <a:prstGeom prst="flowChartManualInp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537" y="4326673"/>
            <a:ext cx="6798900" cy="117750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537" y="5511799"/>
            <a:ext cx="6809213" cy="70548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4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34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nual Input 4"/>
          <p:cNvSpPr/>
          <p:nvPr userDrawn="1"/>
        </p:nvSpPr>
        <p:spPr>
          <a:xfrm rot="5400000" flipH="1">
            <a:off x="-2073275" y="2063750"/>
            <a:ext cx="6875463" cy="2728913"/>
          </a:xfrm>
          <a:prstGeom prst="flowChartManualInput">
            <a:avLst/>
          </a:prstGeom>
          <a:solidFill>
            <a:schemeClr val="bg2">
              <a:lumMod val="1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056063"/>
            <a:ext cx="9999663" cy="280193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Flowchart: Manual Input 6"/>
          <p:cNvSpPr/>
          <p:nvPr userDrawn="1"/>
        </p:nvSpPr>
        <p:spPr>
          <a:xfrm rot="5400000" flipH="1" flipV="1">
            <a:off x="7381875" y="2047875"/>
            <a:ext cx="6858000" cy="2762250"/>
          </a:xfrm>
          <a:prstGeom prst="flowChartManualInput">
            <a:avLst/>
          </a:prstGeom>
          <a:gradFill flip="none" rotWithShape="1">
            <a:gsLst>
              <a:gs pos="0">
                <a:srgbClr val="001D34"/>
              </a:gs>
              <a:gs pos="100000">
                <a:srgbClr val="001D3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185400" y="6396038"/>
            <a:ext cx="189507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defRPr/>
            </a:pPr>
            <a:r>
              <a:rPr lang="hu-HU" sz="1400" dirty="0" smtClean="0">
                <a:solidFill>
                  <a:srgbClr val="FFFFFF"/>
                </a:solidFill>
                <a:latin typeface="Arial Narrow" panose="020B0606020202030204" pitchFamily="34" charset="0"/>
                <a:cs typeface="+mn-cs"/>
              </a:rPr>
              <a:t>ECB and IBM Confidential</a:t>
            </a: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Manual Input 9"/>
          <p:cNvSpPr/>
          <p:nvPr userDrawn="1"/>
        </p:nvSpPr>
        <p:spPr>
          <a:xfrm rot="16200000" flipV="1">
            <a:off x="-2074862" y="2063749"/>
            <a:ext cx="6858000" cy="2730501"/>
          </a:xfrm>
          <a:prstGeom prst="flowChartManualInp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1" name="Flowchart: Manual Input 60"/>
          <p:cNvSpPr/>
          <p:nvPr userDrawn="1"/>
        </p:nvSpPr>
        <p:spPr>
          <a:xfrm rot="5400000" flipH="1">
            <a:off x="-200025" y="4256088"/>
            <a:ext cx="2801937" cy="24018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89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5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895"/>
                </a:lnTo>
                <a:close/>
              </a:path>
            </a:pathLst>
          </a:custGeom>
          <a:blipFill dpi="0" rotWithShape="0">
            <a:blip r:embed="rId4" cstate="print"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537" y="4326673"/>
            <a:ext cx="6798900" cy="117750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537" y="5511799"/>
            <a:ext cx="6809213" cy="70548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5300_IBMpos_black_PPT_bkgd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200025"/>
            <a:ext cx="9747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84" y="622099"/>
            <a:ext cx="11459633" cy="6586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black">
          <a:xfrm>
            <a:off x="242888" y="6537325"/>
            <a:ext cx="488950" cy="184150"/>
          </a:xfrm>
          <a:prstGeom prst="rect">
            <a:avLst/>
          </a:prstGeom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DFA2C9-77F6-4ADE-9927-1FD769BFCD5D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ea typeface="MS PGothic" pitchFamily="34" charset="-128"/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8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" y="6350001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36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54288" y="1430338"/>
            <a:ext cx="8799512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6/8/217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FAA09-0A0A-4D14-8EEA-358E5D0FE17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7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itle Placeholder 1"/>
          <p:cNvSpPr>
            <a:spLocks noGrp="1"/>
          </p:cNvSpPr>
          <p:nvPr>
            <p:ph type="title"/>
          </p:nvPr>
        </p:nvSpPr>
        <p:spPr bwMode="auto">
          <a:xfrm>
            <a:off x="2554288" y="133350"/>
            <a:ext cx="68468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pic>
        <p:nvPicPr>
          <p:cNvPr id="14" name="Picture 9" descr="https://www.ecb.europa.eu/shared/dist/img/logos/logos-ecb/ECB_EN_RGB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38" y="120650"/>
            <a:ext cx="103479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Image result for ibm logo transparent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42" y="6435248"/>
            <a:ext cx="872593" cy="3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30" r:id="rId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CASPER permissions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Umesh Nimbalkar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permissions to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73516" y="1294342"/>
          <a:ext cx="255407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407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INT_COLLECTION_DESIGNER</a:t>
                      </a:r>
                    </a:p>
                  </a:txBody>
                  <a:tcPr marL="9525" marR="9525" marT="9525" marB="0" anchor="b">
                    <a:solidFill>
                      <a:srgbClr val="0000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EXT_DATA_SUBMITTER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EXT_SUBMISSION_APPROVER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INT_SUPER_USER_ADMIN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INT_SYSTEM_SUPPORT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5847219" y="2886749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31891" y="1438860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 Data Definition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67049" y="2032659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Entity Group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23649" y="2618329"/>
            <a:ext cx="179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Entity Group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23649" y="2987661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 </a:t>
            </a:r>
            <a:r>
              <a:rPr lang="en-US" dirty="0"/>
              <a:t>Group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419352" y="1717590"/>
            <a:ext cx="30860" cy="192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19350" y="2217324"/>
            <a:ext cx="394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12308" y="2311389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12304" y="2811124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96" y="2663473"/>
            <a:ext cx="293045" cy="29304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067049" y="3478857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</a:t>
            </a:r>
            <a:r>
              <a:rPr lang="en-US" dirty="0" smtClean="0"/>
              <a:t>Entities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429009" y="3673031"/>
            <a:ext cx="381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61039" y="4377206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993741" y="4108786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Entity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990105" y="4548271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982400" y="3801846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2396" y="4301581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37" y="1455604"/>
            <a:ext cx="366149" cy="352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1436" y="3533702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411" y="4179217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4492" y="4586042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14411" y="3066972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29" y="2087220"/>
            <a:ext cx="366149" cy="3525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7625" y="1167618"/>
            <a:ext cx="7934178" cy="443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permissions to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73516" y="1294342"/>
          <a:ext cx="255407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407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INT_COLLECTION_DESIGNER</a:t>
                      </a:r>
                    </a:p>
                  </a:txBody>
                  <a:tcPr marL="9525" marR="9525" marT="9525" marB="0" anchor="b">
                    <a:solidFill>
                      <a:srgbClr val="0000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EXT_DATA_SUBMITTER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EXT_SUBMISSION_APPROVER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INT_SUPER_USER_ADMIN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INT_SYSTEM_SUPPORT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40" name="Straight Connector 39"/>
          <p:cNvCxnSpPr>
            <a:endCxn id="61" idx="2"/>
          </p:cNvCxnSpPr>
          <p:nvPr/>
        </p:nvCxnSpPr>
        <p:spPr>
          <a:xfrm>
            <a:off x="5847219" y="2886749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31891" y="1438860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 Data Definition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67049" y="2032659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Entity Group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23649" y="2618329"/>
            <a:ext cx="179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Entity Group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23649" y="2987661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 </a:t>
            </a:r>
            <a:r>
              <a:rPr lang="en-US" dirty="0"/>
              <a:t>Group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419352" y="1717590"/>
            <a:ext cx="30860" cy="192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19350" y="2217324"/>
            <a:ext cx="394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12308" y="2311389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12304" y="2811124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36" y="2080311"/>
            <a:ext cx="293045" cy="2930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96" y="2663473"/>
            <a:ext cx="293045" cy="29304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57" y="3052862"/>
            <a:ext cx="293045" cy="29304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067049" y="3478857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</a:t>
            </a:r>
            <a:r>
              <a:rPr lang="en-US" dirty="0" smtClean="0"/>
              <a:t>Entities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429009" y="3673031"/>
            <a:ext cx="381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61039" y="4377206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993741" y="4108786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Entity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990105" y="4548271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982400" y="3801846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2396" y="4301581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37" y="1455604"/>
            <a:ext cx="366149" cy="352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1436" y="3533702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411" y="4179217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4492" y="4586042"/>
            <a:ext cx="265613" cy="268144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7625" y="1167618"/>
            <a:ext cx="7934178" cy="443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permissions to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88812"/>
              </p:ext>
            </p:extLst>
          </p:nvPr>
        </p:nvGraphicFramePr>
        <p:xfrm>
          <a:off x="473516" y="1294342"/>
          <a:ext cx="255407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407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INT_COLLECTION_DESIGNER</a:t>
                      </a:r>
                    </a:p>
                  </a:txBody>
                  <a:tcPr marL="9525" marR="9525" marT="9525" marB="0" anchor="b">
                    <a:solidFill>
                      <a:srgbClr val="0000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INT_COLLECTION_USER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EXT_DATA_SUBMITTER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EXT_SUBMISSION_APPROVER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INT_SUPER_USER_ADMIN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EXT_USER_ADMIN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EXT_TECHNICAL_USER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INT_SYSTEM_SUPPORT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40" name="Straight Connector 39"/>
          <p:cNvCxnSpPr>
            <a:endCxn id="61" idx="2"/>
          </p:cNvCxnSpPr>
          <p:nvPr/>
        </p:nvCxnSpPr>
        <p:spPr>
          <a:xfrm>
            <a:off x="5847219" y="2886749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31891" y="1438860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 Data Definition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67049" y="2032659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Entity Group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23649" y="2618329"/>
            <a:ext cx="179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Entity Group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23649" y="2987661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 </a:t>
            </a:r>
            <a:r>
              <a:rPr lang="en-US" dirty="0"/>
              <a:t>Group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419352" y="1717590"/>
            <a:ext cx="30860" cy="192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19350" y="2217324"/>
            <a:ext cx="394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12308" y="2311389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12304" y="2811124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04" y="1493416"/>
            <a:ext cx="293045" cy="29304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36" y="2080311"/>
            <a:ext cx="293045" cy="2930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96" y="2663473"/>
            <a:ext cx="293045" cy="29304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57" y="3052862"/>
            <a:ext cx="293045" cy="29304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067049" y="3478857"/>
            <a:ext cx="25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/>
              <a:t>Manage </a:t>
            </a:r>
            <a:r>
              <a:rPr lang="en-US" dirty="0" smtClean="0"/>
              <a:t>Entities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73" y="3526509"/>
            <a:ext cx="293045" cy="293045"/>
          </a:xfrm>
          <a:prstGeom prst="rect">
            <a:avLst/>
          </a:prstGeom>
        </p:spPr>
      </p:pic>
      <p:cxnSp>
        <p:nvCxnSpPr>
          <p:cNvPr id="25" name="Straight Connector 24"/>
          <p:cNvCxnSpPr>
            <a:endCxn id="79" idx="1"/>
          </p:cNvCxnSpPr>
          <p:nvPr/>
        </p:nvCxnSpPr>
        <p:spPr>
          <a:xfrm>
            <a:off x="4429009" y="3673031"/>
            <a:ext cx="381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86" idx="2"/>
          </p:cNvCxnSpPr>
          <p:nvPr/>
        </p:nvCxnSpPr>
        <p:spPr>
          <a:xfrm>
            <a:off x="5917311" y="4377206"/>
            <a:ext cx="20161" cy="4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993741" y="4108786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Entity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993741" y="4478118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Edit Entity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982400" y="3801846"/>
            <a:ext cx="21933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2396" y="4301581"/>
            <a:ext cx="83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8" y="4153930"/>
            <a:ext cx="293045" cy="29304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9" y="4543319"/>
            <a:ext cx="293045" cy="293045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337625" y="1167618"/>
            <a:ext cx="7934178" cy="443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Roles to Users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9548" y="1376854"/>
            <a:ext cx="328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Screen for modifications</a:t>
            </a:r>
            <a:endParaRPr lang="en-US" b="1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7" y="2078746"/>
            <a:ext cx="9496425" cy="24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90782" y="2602039"/>
            <a:ext cx="1519310" cy="746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3709" y="4653984"/>
            <a:ext cx="3174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Wrong</a:t>
            </a:r>
            <a:r>
              <a:rPr lang="en-US" dirty="0"/>
              <a:t> </a:t>
            </a:r>
            <a:r>
              <a:rPr lang="en-US" dirty="0" smtClean="0"/>
              <a:t>&amp; should be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add entities instead of entity groups. Will be part of release 2.0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228406" y="3348110"/>
            <a:ext cx="225083" cy="1305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6086" y="2602039"/>
            <a:ext cx="1519310" cy="746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691896" y="4653984"/>
            <a:ext cx="3174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Populated from IAM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logical to display for NCB </a:t>
            </a:r>
            <a:r>
              <a:rPr lang="en-US" dirty="0" smtClean="0"/>
              <a:t>Users as grayed entry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others this should not be displayed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34163" y="3348110"/>
            <a:ext cx="133537" cy="1305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13348" y="2597369"/>
            <a:ext cx="1519310" cy="746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38792" y="4653984"/>
            <a:ext cx="3174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Dropdown populated from IAM</a:t>
            </a:r>
          </a:p>
          <a:p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4775" y="3343440"/>
            <a:ext cx="944773" cy="131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user admins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294228"/>
            <a:ext cx="281353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Super user admin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[Role: INT_SUPER_USER_ADMIN]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870982" y="2283297"/>
            <a:ext cx="281353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ECB user admin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[Role: INT_USER_ADMIN]</a:t>
            </a:r>
            <a:endParaRPr lang="en-US" sz="1400" dirty="0"/>
          </a:p>
        </p:txBody>
      </p:sp>
      <p:cxnSp>
        <p:nvCxnSpPr>
          <p:cNvPr id="10" name="Elbow Connector 9"/>
          <p:cNvCxnSpPr>
            <a:endCxn id="17" idx="1"/>
          </p:cNvCxnSpPr>
          <p:nvPr/>
        </p:nvCxnSpPr>
        <p:spPr>
          <a:xfrm rot="16200000" flipH="1">
            <a:off x="2368828" y="2118767"/>
            <a:ext cx="637377" cy="3669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13849" y="3322546"/>
            <a:ext cx="281353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NCB/NCA user admin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[Role: EXT_USER_ADMIN]</a:t>
            </a:r>
            <a:endParaRPr lang="en-US" sz="1400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4109819" y="3056140"/>
            <a:ext cx="771965" cy="4360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02204" y="2072954"/>
            <a:ext cx="527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Assigns Specific Roles &amp; Data collections to ECB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Assigns data collection to NCB/NCA user 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880295" y="2391508"/>
            <a:ext cx="661182" cy="36576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17561" y="3351464"/>
            <a:ext cx="327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Assigns Specific Roles &amp; Data collections to </a:t>
            </a:r>
            <a:r>
              <a:rPr lang="en-US" dirty="0" smtClean="0"/>
              <a:t>NCB/NCA Users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7650480" y="3533037"/>
            <a:ext cx="661182" cy="36576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66" y="1209822"/>
            <a:ext cx="9326880" cy="39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2496" y="2278966"/>
            <a:ext cx="8999806" cy="25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Roles to Users by super user admin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5" y="2380078"/>
            <a:ext cx="26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 Assignment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167" y="1209822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Role of user performing this action: </a:t>
            </a:r>
            <a:r>
              <a:rPr lang="en-US" dirty="0" smtClean="0"/>
              <a:t>INT_SUPER_USER_ADMIN       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Permission required: </a:t>
            </a:r>
            <a:r>
              <a:rPr lang="en-US" dirty="0"/>
              <a:t>AUTH.USER.ADDU</a:t>
            </a:r>
            <a:r>
              <a:rPr lang="en-US" dirty="0" smtClean="0"/>
              <a:t> – Add </a:t>
            </a:r>
            <a:r>
              <a:rPr lang="en-US" dirty="0"/>
              <a:t>User Assignments to data collections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385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3385" y="330948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EUNIMBALK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08496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7441" y="3309480"/>
            <a:ext cx="1983544" cy="317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INT_USER_ADMIN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4038600" y="3367119"/>
            <a:ext cx="237979" cy="22812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92040" y="2941934"/>
            <a:ext cx="18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93567" y="3311266"/>
            <a:ext cx="1983544" cy="317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6454726" y="3368905"/>
            <a:ext cx="237979" cy="22812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F94A98-7388-4EC7-BED9-ADBE0C10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0" y="4101553"/>
            <a:ext cx="731583" cy="35802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Save</a:t>
            </a:r>
            <a:endParaRPr lang="en-AU" altLang="de-DE" sz="9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A663FC-0033-4151-A7F9-72D6F639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37" y="4102539"/>
            <a:ext cx="730042" cy="35476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70C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rgbClr val="0070C0"/>
                </a:solidFill>
                <a:latin typeface="Arial" panose="020B0604020202020204" pitchFamily="34" charset="0"/>
              </a:rPr>
              <a:t>Cancel</a:t>
            </a:r>
            <a:endParaRPr lang="en-AU" altLang="de-DE" sz="900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7111" y="5546959"/>
            <a:ext cx="410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This is functional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UX team to bring usability aspects.</a:t>
            </a:r>
          </a:p>
        </p:txBody>
      </p:sp>
    </p:spTree>
    <p:extLst>
      <p:ext uri="{BB962C8B-B14F-4D97-AF65-F5344CB8AC3E}">
        <p14:creationId xmlns:p14="http://schemas.microsoft.com/office/powerpoint/2010/main" val="31817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66" y="1209822"/>
            <a:ext cx="9326880" cy="39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2496" y="2278966"/>
            <a:ext cx="8999806" cy="25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Roles to Users by ECB user admin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5" y="2380078"/>
            <a:ext cx="26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 Assignment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167" y="1209822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Role of user performing this action: </a:t>
            </a:r>
            <a:r>
              <a:rPr lang="en-US" dirty="0"/>
              <a:t>INT_USER_ADMIN   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Permission required: </a:t>
            </a:r>
            <a:r>
              <a:rPr lang="en-US" dirty="0"/>
              <a:t>AUTH.USER.ADDU</a:t>
            </a:r>
            <a:r>
              <a:rPr lang="en-US" dirty="0" smtClean="0"/>
              <a:t> – Add </a:t>
            </a:r>
            <a:r>
              <a:rPr lang="en-US" dirty="0"/>
              <a:t>User Assignments to data collections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385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3385" y="330948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EUHUBERH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08496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6920" y="3353444"/>
            <a:ext cx="2446606" cy="33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INT_COLLECTION_DESIGNER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4204482" y="3406652"/>
            <a:ext cx="237979" cy="22812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92040" y="2941934"/>
            <a:ext cx="18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05289" y="3324516"/>
            <a:ext cx="1983544" cy="36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6466448" y="3382155"/>
            <a:ext cx="237979" cy="26385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F94A98-7388-4EC7-BED9-ADBE0C10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0" y="4101553"/>
            <a:ext cx="731583" cy="35802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Save</a:t>
            </a:r>
            <a:endParaRPr lang="en-AU" altLang="de-DE" sz="9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A663FC-0033-4151-A7F9-72D6F639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37" y="4102539"/>
            <a:ext cx="730042" cy="35476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70C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rgbClr val="0070C0"/>
                </a:solidFill>
                <a:latin typeface="Arial" panose="020B0604020202020204" pitchFamily="34" charset="0"/>
              </a:rPr>
              <a:t>Cancel</a:t>
            </a:r>
            <a:endParaRPr lang="en-AU" altLang="de-DE" sz="900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7111" y="5546959"/>
            <a:ext cx="410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This is functional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UX team to bring usability aspects.</a:t>
            </a:r>
          </a:p>
        </p:txBody>
      </p:sp>
    </p:spTree>
    <p:extLst>
      <p:ext uri="{BB962C8B-B14F-4D97-AF65-F5344CB8AC3E}">
        <p14:creationId xmlns:p14="http://schemas.microsoft.com/office/powerpoint/2010/main" val="33087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66" y="1209822"/>
            <a:ext cx="9326880" cy="39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2496" y="2278966"/>
            <a:ext cx="8999806" cy="25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Roles to Users by ECB user admin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5" y="2380078"/>
            <a:ext cx="26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 Assignment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167" y="1209822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Role of user performing this action: </a:t>
            </a:r>
            <a:r>
              <a:rPr lang="en-US" dirty="0"/>
              <a:t>INT_USER_ADMIN   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Permission required: </a:t>
            </a:r>
            <a:r>
              <a:rPr lang="en-US" dirty="0"/>
              <a:t>AUTH.USER.ADDU</a:t>
            </a:r>
            <a:r>
              <a:rPr lang="en-US" dirty="0" smtClean="0"/>
              <a:t> – Add </a:t>
            </a:r>
            <a:r>
              <a:rPr lang="en-US" dirty="0"/>
              <a:t>User Assignments to data collections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385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3385" y="330948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DEKERIM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3032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1456" y="3371084"/>
            <a:ext cx="2446606" cy="33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EXT_USER_ADMIN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5909018" y="3424292"/>
            <a:ext cx="237979" cy="22812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96576" y="2940148"/>
            <a:ext cx="18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09825" y="3342156"/>
            <a:ext cx="1983544" cy="36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8170984" y="3399795"/>
            <a:ext cx="237979" cy="26385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F94A98-7388-4EC7-BED9-ADBE0C10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0" y="4101553"/>
            <a:ext cx="731583" cy="35802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Save</a:t>
            </a:r>
            <a:endParaRPr lang="en-AU" altLang="de-DE" sz="9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A663FC-0033-4151-A7F9-72D6F639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37" y="4102539"/>
            <a:ext cx="730042" cy="35476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70C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rgbClr val="0070C0"/>
                </a:solidFill>
                <a:latin typeface="Arial" panose="020B0604020202020204" pitchFamily="34" charset="0"/>
              </a:rPr>
              <a:t>Cancel</a:t>
            </a:r>
            <a:endParaRPr lang="en-AU" altLang="de-DE" sz="900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498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71469" y="3340370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7111" y="5546959"/>
            <a:ext cx="410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This is functional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UX team to bring usability aspects.</a:t>
            </a:r>
          </a:p>
        </p:txBody>
      </p:sp>
    </p:spTree>
    <p:extLst>
      <p:ext uri="{BB962C8B-B14F-4D97-AF65-F5344CB8AC3E}">
        <p14:creationId xmlns:p14="http://schemas.microsoft.com/office/powerpoint/2010/main" val="3677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66" y="1209822"/>
            <a:ext cx="9326880" cy="39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2496" y="2278966"/>
            <a:ext cx="8999806" cy="25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Roles to Users by ECB user admin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5" y="2380078"/>
            <a:ext cx="26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 Assignment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167" y="1209822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Role of user performing this action: </a:t>
            </a:r>
            <a:r>
              <a:rPr lang="en-US" dirty="0"/>
              <a:t>INT_USER_ADMIN   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Permission required: </a:t>
            </a:r>
            <a:r>
              <a:rPr lang="en-US" dirty="0"/>
              <a:t>AUTH.USER.ADDU</a:t>
            </a:r>
            <a:r>
              <a:rPr lang="en-US" dirty="0" smtClean="0"/>
              <a:t> – Add </a:t>
            </a:r>
            <a:r>
              <a:rPr lang="en-US" dirty="0"/>
              <a:t>User Assignments to data collections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385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3385" y="330948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DECARSTER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3032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1456" y="3371084"/>
            <a:ext cx="2446606" cy="33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EXT_DATA_SUBMITTER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5909018" y="3424292"/>
            <a:ext cx="237979" cy="22812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96576" y="2940148"/>
            <a:ext cx="18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09825" y="3342156"/>
            <a:ext cx="1983544" cy="36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8170984" y="3399795"/>
            <a:ext cx="237979" cy="26385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F94A98-7388-4EC7-BED9-ADBE0C10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0" y="4101553"/>
            <a:ext cx="731583" cy="35802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Save</a:t>
            </a:r>
            <a:endParaRPr lang="en-AU" altLang="de-DE" sz="9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A663FC-0033-4151-A7F9-72D6F639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37" y="4102539"/>
            <a:ext cx="730042" cy="35476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70C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76200" tIns="38100" rIns="76200" bIns="38100" anchor="ctr"/>
          <a:lstStyle>
            <a:defPPr>
              <a:defRPr lang="en-GB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96804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360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9041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8721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984019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380823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777627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174431" algn="l" defTabSz="793608" rtl="0" eaLnBrk="1" latinLnBrk="0" hangingPunct="1">
              <a:defRPr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AU" altLang="de-DE" sz="1000" dirty="0">
                <a:solidFill>
                  <a:srgbClr val="0070C0"/>
                </a:solidFill>
                <a:latin typeface="Arial" panose="020B0604020202020204" pitchFamily="34" charset="0"/>
              </a:rPr>
              <a:t>Cancel</a:t>
            </a:r>
            <a:endParaRPr lang="en-AU" altLang="de-DE" sz="900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498" y="2940148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71469" y="3340370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7111" y="5546959"/>
            <a:ext cx="410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This is functional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UX team to bring usability aspects.</a:t>
            </a:r>
          </a:p>
        </p:txBody>
      </p:sp>
    </p:spTree>
    <p:extLst>
      <p:ext uri="{BB962C8B-B14F-4D97-AF65-F5344CB8AC3E}">
        <p14:creationId xmlns:p14="http://schemas.microsoft.com/office/powerpoint/2010/main" val="16704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identify ECB user, NCB/NCA user &amp; External users for CASPER?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61414"/>
              </p:ext>
            </p:extLst>
          </p:nvPr>
        </p:nvGraphicFramePr>
        <p:xfrm>
          <a:off x="664106" y="1480589"/>
          <a:ext cx="987259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756"/>
                <a:gridCol w="786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to identify from IAM shared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Employee Type != “</a:t>
                      </a:r>
                      <a:r>
                        <a:rPr lang="en-US" baseline="0" dirty="0" smtClean="0"/>
                        <a:t>ESCB”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NCB/NCA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Employee Type = “</a:t>
                      </a:r>
                      <a:r>
                        <a:rPr lang="en-US" baseline="0" dirty="0" smtClean="0"/>
                        <a:t>ESCB”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Country != “EU”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ECB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Employee Type = “</a:t>
                      </a:r>
                      <a:r>
                        <a:rPr lang="en-US" baseline="0" dirty="0" smtClean="0"/>
                        <a:t>ESCB”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Country = “EU”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369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There are 11 roles defined in CASPER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Each user can have one or more roles to perform in CASPER.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These roles are assigned via IAM as CASPER specific roles: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roles in CASPER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75792"/>
              </p:ext>
            </p:extLst>
          </p:nvPr>
        </p:nvGraphicFramePr>
        <p:xfrm>
          <a:off x="1587499" y="2257865"/>
          <a:ext cx="7528365" cy="3040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65826"/>
                <a:gridCol w="42625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INT_COLLECTION_APPROVER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ECB Data Administrator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INT_COLLECTION_DESIGNER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ECB Data Expert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INT_COLLECTION_USER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ECB Data Service Expert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EXT_DATA_SUBMITTER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NCB/NCA Data Submitter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EXT_SUBMISSION_APPROVER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NCB/NCA 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INT_SUPER_USER_ADMIN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ECB Super User Admin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INT_USER_ADMIN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ECB User Administrator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EXT_USER_ADMIN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NCB/NCA User Administrator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INT_TECHNICAL_USER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Technical User for ECB integrations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EXT_TECHNICAL_USER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Technical User for NCB/NCA integrations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INT_SYSTEM_SUPPORT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ECB System Support team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6010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When any user is assigned Role, it is assigned 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IAM user role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Optionally for a data collection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Optionally for a country (For NCBs)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/>
              <a:t>Optionally </a:t>
            </a:r>
            <a:r>
              <a:rPr lang="en-US" altLang="en-US" sz="1600" dirty="0" smtClean="0"/>
              <a:t>for a entity (for external submitters)  (Release 2.0)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CASPER user gets roles assigned in CASPER?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32996"/>
              </p:ext>
            </p:extLst>
          </p:nvPr>
        </p:nvGraphicFramePr>
        <p:xfrm>
          <a:off x="544474" y="2299591"/>
          <a:ext cx="10752870" cy="3917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18369"/>
                <a:gridCol w="858129"/>
                <a:gridCol w="2672862"/>
                <a:gridCol w="787791"/>
                <a:gridCol w="900332"/>
                <a:gridCol w="915387"/>
              </a:tblGrid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User 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Userid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IAM User Role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Collection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Entity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ECB user works as Data Administrator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EUAAAA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 </a:t>
                      </a:r>
                      <a:r>
                        <a:rPr lang="en-US" sz="1600" u="none" strike="noStrike" dirty="0" smtClean="0">
                          <a:effectLst/>
                        </a:rPr>
                        <a:t>INT_COLLECTION_APPROVER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75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ECB </a:t>
                      </a:r>
                      <a:r>
                        <a:rPr lang="en-US" sz="1600" u="none" strike="noStrike" dirty="0" smtClean="0">
                          <a:effectLst/>
                        </a:rPr>
                        <a:t>user </a:t>
                      </a:r>
                      <a:r>
                        <a:rPr lang="en-US" sz="1600" u="none" strike="noStrike" dirty="0">
                          <a:effectLst/>
                        </a:rPr>
                        <a:t>works as  Data Expert for </a:t>
                      </a:r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EUBBBB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</a:t>
                      </a:r>
                      <a:r>
                        <a:rPr lang="en-US" sz="1600" u="none" strike="noStrike" dirty="0" smtClean="0">
                          <a:effectLst/>
                        </a:rPr>
                        <a:t>INT_COLLECTION_DESIGNER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Same ECB </a:t>
                      </a:r>
                      <a:r>
                        <a:rPr lang="en-US" sz="1600" u="none" strike="noStrike" dirty="0" smtClean="0">
                          <a:effectLst/>
                        </a:rPr>
                        <a:t>user </a:t>
                      </a:r>
                      <a:r>
                        <a:rPr lang="en-US" sz="1600" u="none" strike="noStrike" dirty="0">
                          <a:effectLst/>
                        </a:rPr>
                        <a:t>works as Data Service Expert for STRESS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EUBBBB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 </a:t>
                      </a:r>
                      <a:r>
                        <a:rPr lang="en-US" sz="1600" u="none" strike="noStrike" dirty="0" smtClean="0">
                          <a:effectLst/>
                        </a:rPr>
                        <a:t>INT_COLLECTION_USER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EBA-ST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5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NCB User from Deutsche Bundesbank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EUCCCC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 </a:t>
                      </a:r>
                      <a:r>
                        <a:rPr lang="en-US" sz="1600" u="none" strike="noStrike" dirty="0" smtClean="0">
                          <a:effectLst/>
                        </a:rPr>
                        <a:t>EXT_DATA_SUBMITTER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NCB User from Deutsche Bundesbank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EUCCCC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 </a:t>
                      </a:r>
                      <a:r>
                        <a:rPr lang="en-US" sz="1600" u="none" strike="noStrike" dirty="0" smtClean="0">
                          <a:effectLst/>
                        </a:rPr>
                        <a:t>EXT_DATA_SUBMITTER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EBA-ST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5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KPMG user responsible for submission on behalf of Deutsche Bank for </a:t>
                      </a:r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EUDDDD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EXT_DATA_SUBMITTER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CAS58452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KPMG user responsible for submission on behalf of </a:t>
                      </a:r>
                      <a:r>
                        <a:rPr lang="en-US" sz="1600" u="none" strike="noStrike" dirty="0" err="1">
                          <a:effectLst/>
                        </a:rPr>
                        <a:t>CommerzBank</a:t>
                      </a:r>
                      <a:r>
                        <a:rPr lang="en-US" sz="1600" u="none" strike="noStrike" dirty="0">
                          <a:effectLst/>
                        </a:rPr>
                        <a:t> for </a:t>
                      </a:r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EUDDDD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EXT_DATA_SUBMITTER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CAS67623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5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Deutsche Bank user responsible for submission for </a:t>
                      </a:r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EUEEEE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 </a:t>
                      </a:r>
                      <a:r>
                        <a:rPr lang="en-US" sz="1600" u="none" strike="noStrike" dirty="0" smtClean="0">
                          <a:effectLst/>
                        </a:rPr>
                        <a:t>EXT_DATA_SUBMITTER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CAS58452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0" y="1015494"/>
            <a:ext cx="5247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600" dirty="0" smtClean="0"/>
              <a:t>Due to this there will be several entries in User to Role assignment screen as one user can play several roles at a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4" y="4733165"/>
            <a:ext cx="11257331" cy="16168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016194" y="5356917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permissions will be linked to specific CASPER role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93" y="1897534"/>
            <a:ext cx="7809653" cy="4554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4028" y="2367598"/>
            <a:ext cx="4009292" cy="67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8801" y="2355413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1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4938" y="2888104"/>
            <a:ext cx="1578255" cy="343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1401" y="5963109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2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8348" y="3055033"/>
            <a:ext cx="5923835" cy="3283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92352" y="3310152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3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6603" y="4067974"/>
            <a:ext cx="1842529" cy="6931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 status from A to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3695" y="4018225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4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974" y="914701"/>
            <a:ext cx="113698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User will be performing specific task in CASPER only if he/or she is having permissions to do so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These tasks can be controlled at 4 levels (explanation next page)</a:t>
            </a:r>
          </a:p>
        </p:txBody>
      </p:sp>
    </p:spTree>
    <p:extLst>
      <p:ext uri="{BB962C8B-B14F-4D97-AF65-F5344CB8AC3E}">
        <p14:creationId xmlns:p14="http://schemas.microsoft.com/office/powerpoint/2010/main" val="324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3698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These tasks can be controlled at 4 levels e.g.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/>
              <a:t>Level 1 Permission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NCB user cannot define data dictionary, so in main navigation Dictionaries do not appear</a:t>
            </a:r>
          </a:p>
          <a:p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/>
              <a:t>Level 2 </a:t>
            </a:r>
            <a:r>
              <a:rPr lang="en-US" altLang="en-US" b="1" dirty="0" smtClean="0"/>
              <a:t>Permission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Expert &amp; Data Service expert both can see submissions related screens, but only data expert can only “trigger revalidations”.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In this case left side bar navigation will not have entry for “Trigger revalidation” for data expert (assuming this is secondary navigation item)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/>
              <a:t>Level 3 </a:t>
            </a:r>
            <a:r>
              <a:rPr lang="en-US" altLang="en-US" b="1" dirty="0" smtClean="0"/>
              <a:t>Permission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Based on Level 1 &amp; L2 permissions (optionally), screen will appear to perform specific task for user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Now screen will have various actions like Add, Edit, Delete etc. These are controlled by Level 3 permissions.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Screen is rendered according to permission at particular action button will not be visible if there is no permission to do so.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/>
              <a:t>Level 4 Permission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Specific changes within the level3 action can be controlled by Level 4 permissions. Those will be in </a:t>
            </a:r>
            <a:r>
              <a:rPr lang="en-US" altLang="en-US" dirty="0" err="1" smtClean="0"/>
              <a:t>extream</a:t>
            </a:r>
            <a:r>
              <a:rPr lang="en-US" altLang="en-US" dirty="0" smtClean="0"/>
              <a:t> case. E.g. Any user can change status A to Status B, but only specific user can change status A directly to Status Z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permissions will be linked to specific CASPER role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369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Permissions mainly decides “what &amp; how”. Further restrictions defines “For Whom”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permissions &amp; country/entity restrictions works together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6320" y="1806171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Permissions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3525" y="1797872"/>
            <a:ext cx="1569757" cy="9367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8839" y="2094576"/>
            <a:ext cx="281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5313" y="2094576"/>
            <a:ext cx="10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ECB User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36320" y="3120692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Permissions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3525" y="3112393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30730" y="3112392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8839" y="3409097"/>
            <a:ext cx="281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26044" y="3409097"/>
            <a:ext cx="281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5313" y="340909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NCB/NCA User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36320" y="4448542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Permissions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33525" y="4440243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27933" y="4407931"/>
            <a:ext cx="1569757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8839" y="4736947"/>
            <a:ext cx="281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3249" y="4736947"/>
            <a:ext cx="281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5313" y="4736947"/>
            <a:ext cx="143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</a:t>
            </a:r>
            <a:r>
              <a:rPr lang="en-US" dirty="0"/>
              <a:t>User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77284" y="5938038"/>
            <a:ext cx="1428793" cy="22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46400" y="5929498"/>
            <a:ext cx="1428793" cy="2251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76441" y="5865968"/>
            <a:ext cx="95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228" y="1406124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74657" y="129891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34708" y="1631834"/>
            <a:ext cx="6893169" cy="3910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3698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Permissions for each UI will be implemented at </a:t>
            </a:r>
            <a:r>
              <a:rPr lang="en-US" altLang="en-US" b="1" dirty="0" smtClean="0"/>
              <a:t>micro level only</a:t>
            </a:r>
          </a:p>
          <a:p>
            <a:r>
              <a:rPr lang="en-US" altLang="en-US" b="1" dirty="0"/>
              <a:t> </a:t>
            </a:r>
            <a:r>
              <a:rPr lang="en-US" altLang="en-US" b="1" dirty="0" smtClean="0"/>
              <a:t>     </a:t>
            </a:r>
            <a:r>
              <a:rPr lang="en-US" altLang="en-US" dirty="0" smtClean="0"/>
              <a:t>e.g. Entity group management feature will need below 5 permissions for all activities to perform</a:t>
            </a:r>
          </a:p>
          <a:p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permissions will be used in CASPER: Ground rules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83771"/>
              </p:ext>
            </p:extLst>
          </p:nvPr>
        </p:nvGraphicFramePr>
        <p:xfrm>
          <a:off x="891345" y="1774288"/>
          <a:ext cx="8773160" cy="152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27"/>
                <a:gridCol w="2162106"/>
                <a:gridCol w="488552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Permission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Prepare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Data </a:t>
                      </a:r>
                      <a:r>
                        <a:rPr lang="en-US" sz="1600" u="none" strike="noStrike" dirty="0">
                          <a:effectLst/>
                        </a:rPr>
                        <a:t>Definitions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User can see </a:t>
                      </a:r>
                      <a:r>
                        <a:rPr lang="en-US" sz="1600" u="none" strike="noStrike" dirty="0" smtClean="0">
                          <a:effectLst/>
                        </a:rPr>
                        <a:t>"Definition</a:t>
                      </a:r>
                      <a:r>
                        <a:rPr lang="en-US" sz="1600" u="none" strike="noStrike" dirty="0">
                          <a:effectLst/>
                        </a:rPr>
                        <a:t>" in main menu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 Entity 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 can see "Manage Entity group" in sub menu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DP_EG_VIEW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View Entity 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 can see "View entity group" screen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DP_EG_ADD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Add Entity 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User can see "Add entity group" dialog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DP_EG_EDIT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Edit Entity 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User can see "Edit entity group" dialog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369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Granting of permissions to role can be at micro level or aggregate level</a:t>
            </a:r>
          </a:p>
          <a:p>
            <a:r>
              <a:rPr lang="en-US" altLang="en-US" b="1" dirty="0"/>
              <a:t> </a:t>
            </a:r>
            <a:r>
              <a:rPr lang="en-US" altLang="en-US" b="1" dirty="0" smtClean="0"/>
              <a:t>     </a:t>
            </a:r>
            <a:r>
              <a:rPr lang="en-US" altLang="en-US" dirty="0"/>
              <a:t>M</a:t>
            </a:r>
            <a:r>
              <a:rPr lang="en-US" altLang="en-US" dirty="0" smtClean="0"/>
              <a:t>eans In “Roles to permissions assignment” screen, user administrator can assign permissions at high level or low level (to be decided by business)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/>
              <a:t>If “Data expert” role gets assigned permission called “Prepare Data Definitions” then implicit all other permissions are given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endParaRPr lang="en-US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endParaRPr lang="en-US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endParaRPr lang="en-US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Otherwise user can assign granular permissions directly.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permissions will be used in CASPER: Ground rules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40794"/>
              </p:ext>
            </p:extLst>
          </p:nvPr>
        </p:nvGraphicFramePr>
        <p:xfrm>
          <a:off x="1046088" y="2677454"/>
          <a:ext cx="3887633" cy="50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27"/>
                <a:gridCol w="216210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Permission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Prepare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Data </a:t>
                      </a:r>
                      <a:r>
                        <a:rPr lang="en-US" sz="1600" u="none" strike="noStrike" dirty="0">
                          <a:effectLst/>
                        </a:rPr>
                        <a:t>Definitions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45669"/>
              </p:ext>
            </p:extLst>
          </p:nvPr>
        </p:nvGraphicFramePr>
        <p:xfrm>
          <a:off x="5934976" y="2677454"/>
          <a:ext cx="3887633" cy="152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27"/>
                <a:gridCol w="216210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Permission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Prepare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Data </a:t>
                      </a:r>
                      <a:r>
                        <a:rPr lang="en-US" sz="1600" u="none" strike="noStrike" dirty="0">
                          <a:effectLst/>
                        </a:rPr>
                        <a:t>Definitions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DP_EG_VIEW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View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DP_EG_ADD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Add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DP_EG_EDIT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Edit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2529" y="2330850"/>
            <a:ext cx="21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Assigned Permissions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804938" y="227417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Received Permissions</a:t>
            </a:r>
            <a:endParaRPr lang="en-US" u="sn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95130"/>
              </p:ext>
            </p:extLst>
          </p:nvPr>
        </p:nvGraphicFramePr>
        <p:xfrm>
          <a:off x="6053068" y="4880285"/>
          <a:ext cx="3887633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27"/>
                <a:gridCol w="216210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Permission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Prepare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Data </a:t>
                      </a:r>
                      <a:r>
                        <a:rPr lang="en-US" sz="1600" u="none" strike="noStrike" dirty="0">
                          <a:effectLst/>
                        </a:rPr>
                        <a:t>Definitions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DP_EG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 Entity 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DP_EG_VIEW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View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0621" y="4533681"/>
            <a:ext cx="21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Assigned Permissions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923030" y="4477003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Received Permissions</a:t>
            </a:r>
            <a:endParaRPr lang="en-US" u="sn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89769"/>
              </p:ext>
            </p:extLst>
          </p:nvPr>
        </p:nvGraphicFramePr>
        <p:xfrm>
          <a:off x="1127031" y="4959691"/>
          <a:ext cx="3887633" cy="50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27"/>
                <a:gridCol w="216210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Permission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Permission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DP_EG_VIEW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View Entity 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17247</TotalTime>
  <Words>1387</Words>
  <Application>Microsoft Office PowerPoint</Application>
  <PresentationFormat>Widescreen</PresentationFormat>
  <Paragraphs>410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Arial Narrow</vt:lpstr>
      <vt:lpstr>Calibri</vt:lpstr>
      <vt:lpstr>Calibri Light</vt:lpstr>
      <vt:lpstr>Wingdings</vt:lpstr>
      <vt:lpstr>Office Theme</vt:lpstr>
      <vt:lpstr>think-cell Folie</vt:lpstr>
      <vt:lpstr>CASPER permissions management </vt:lpstr>
      <vt:lpstr>How to identify ECB user, NCB/NCA user &amp; External users for CASPER?</vt:lpstr>
      <vt:lpstr>Various roles in CASPER</vt:lpstr>
      <vt:lpstr>How CASPER user gets roles assigned in CASPER?</vt:lpstr>
      <vt:lpstr>How permissions will be linked to specific CASPER role</vt:lpstr>
      <vt:lpstr>How permissions will be linked to specific CASPER role</vt:lpstr>
      <vt:lpstr>How permissions &amp; country/entity restrictions works together</vt:lpstr>
      <vt:lpstr>How permissions will be used in CASPER: Ground rules</vt:lpstr>
      <vt:lpstr>How permissions will be used in CASPER: Ground rules</vt:lpstr>
      <vt:lpstr>Assigning permissions to Roles</vt:lpstr>
      <vt:lpstr>Assigning permissions to Roles</vt:lpstr>
      <vt:lpstr>Assigning permissions to Roles</vt:lpstr>
      <vt:lpstr>Assigning Roles to Users</vt:lpstr>
      <vt:lpstr>Role of user admins</vt:lpstr>
      <vt:lpstr>Assigning Roles to Users by super user admin</vt:lpstr>
      <vt:lpstr>Assigning Roles to Users by ECB user admin</vt:lpstr>
      <vt:lpstr>Assigning Roles to Users by ECB user admin</vt:lpstr>
      <vt:lpstr>Assigning Roles to Users by ECB user admin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Umesh Nimbalkar</cp:lastModifiedBy>
  <cp:revision>640</cp:revision>
  <cp:lastPrinted>2015-10-11T13:31:53Z</cp:lastPrinted>
  <dcterms:created xsi:type="dcterms:W3CDTF">2015-08-22T15:34:07Z</dcterms:created>
  <dcterms:modified xsi:type="dcterms:W3CDTF">2017-12-10T20:32:06Z</dcterms:modified>
</cp:coreProperties>
</file>