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86"/>
    <a:srgbClr val="2E75B6"/>
    <a:srgbClr val="7B59B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1" i="0">
                <a:solidFill>
                  <a:srgbClr val="FAFFFE"/>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2E755D"/>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1" i="0">
                <a:solidFill>
                  <a:srgbClr val="FAFFFE"/>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4287609" y="4081462"/>
            <a:ext cx="9715500" cy="2124710"/>
          </a:xfrm>
          <a:custGeom>
            <a:avLst/>
            <a:gdLst/>
            <a:ahLst/>
            <a:cxnLst/>
            <a:rect l="l" t="t" r="r" b="b"/>
            <a:pathLst>
              <a:path w="9715500" h="2124710">
                <a:moveTo>
                  <a:pt x="9715500" y="0"/>
                </a:moveTo>
                <a:lnTo>
                  <a:pt x="0" y="0"/>
                </a:lnTo>
                <a:lnTo>
                  <a:pt x="0" y="77457"/>
                </a:lnTo>
                <a:lnTo>
                  <a:pt x="0" y="2044395"/>
                </a:lnTo>
                <a:lnTo>
                  <a:pt x="0" y="2124392"/>
                </a:lnTo>
                <a:lnTo>
                  <a:pt x="9715500" y="2124392"/>
                </a:lnTo>
                <a:lnTo>
                  <a:pt x="9715500" y="2044852"/>
                </a:lnTo>
                <a:lnTo>
                  <a:pt x="9715500" y="2044395"/>
                </a:lnTo>
                <a:lnTo>
                  <a:pt x="9715500" y="77558"/>
                </a:lnTo>
                <a:lnTo>
                  <a:pt x="9636252" y="77558"/>
                </a:lnTo>
                <a:lnTo>
                  <a:pt x="9636252" y="2044395"/>
                </a:lnTo>
                <a:lnTo>
                  <a:pt x="77584" y="2044395"/>
                </a:lnTo>
                <a:lnTo>
                  <a:pt x="77584" y="77457"/>
                </a:lnTo>
                <a:lnTo>
                  <a:pt x="9715500" y="77457"/>
                </a:lnTo>
                <a:lnTo>
                  <a:pt x="9715500" y="0"/>
                </a:lnTo>
                <a:close/>
              </a:path>
            </a:pathLst>
          </a:custGeom>
          <a:solidFill>
            <a:srgbClr val="FAFFF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400" b="1" i="0">
                <a:solidFill>
                  <a:srgbClr val="FAFFFE"/>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028762"/>
            <a:ext cx="9676130" cy="8229600"/>
          </a:xfrm>
          <a:custGeom>
            <a:avLst/>
            <a:gdLst/>
            <a:ahLst/>
            <a:cxnLst/>
            <a:rect l="l" t="t" r="r" b="b"/>
            <a:pathLst>
              <a:path w="9676130" h="8229600">
                <a:moveTo>
                  <a:pt x="9675876" y="0"/>
                </a:moveTo>
                <a:lnTo>
                  <a:pt x="0" y="0"/>
                </a:lnTo>
                <a:lnTo>
                  <a:pt x="0" y="77457"/>
                </a:lnTo>
                <a:lnTo>
                  <a:pt x="9596628" y="77457"/>
                </a:lnTo>
                <a:lnTo>
                  <a:pt x="9596628" y="8150631"/>
                </a:lnTo>
                <a:lnTo>
                  <a:pt x="0" y="8150631"/>
                </a:lnTo>
                <a:lnTo>
                  <a:pt x="0" y="8229359"/>
                </a:lnTo>
                <a:lnTo>
                  <a:pt x="9675876" y="8229359"/>
                </a:lnTo>
                <a:lnTo>
                  <a:pt x="9675876" y="8150631"/>
                </a:lnTo>
                <a:lnTo>
                  <a:pt x="9675876" y="77457"/>
                </a:lnTo>
                <a:lnTo>
                  <a:pt x="9675876" y="0"/>
                </a:lnTo>
                <a:close/>
              </a:path>
            </a:pathLst>
          </a:custGeom>
          <a:solidFill>
            <a:srgbClr val="2E755D">
              <a:alpha val="97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938168" y="1520549"/>
            <a:ext cx="2225675" cy="1305560"/>
          </a:xfrm>
          <a:prstGeom prst="rect">
            <a:avLst/>
          </a:prstGeom>
        </p:spPr>
        <p:txBody>
          <a:bodyPr wrap="square" lIns="0" tIns="0" rIns="0" bIns="0">
            <a:spAutoFit/>
          </a:bodyPr>
          <a:lstStyle>
            <a:lvl1pPr>
              <a:defRPr sz="8400" b="1" i="0">
                <a:solidFill>
                  <a:srgbClr val="FAFFFE"/>
                </a:solidFill>
                <a:latin typeface="Tahoma"/>
                <a:cs typeface="Tahoma"/>
              </a:defRPr>
            </a:lvl1pPr>
          </a:lstStyle>
          <a:p>
            <a:endParaRPr/>
          </a:p>
        </p:txBody>
      </p:sp>
      <p:sp>
        <p:nvSpPr>
          <p:cNvPr id="3" name="Holder 3"/>
          <p:cNvSpPr>
            <a:spLocks noGrp="1"/>
          </p:cNvSpPr>
          <p:nvPr>
            <p:ph type="body" idx="1"/>
          </p:nvPr>
        </p:nvSpPr>
        <p:spPr>
          <a:xfrm>
            <a:off x="1108465" y="2969432"/>
            <a:ext cx="16071069" cy="5740400"/>
          </a:xfrm>
          <a:prstGeom prst="rect">
            <a:avLst/>
          </a:prstGeom>
        </p:spPr>
        <p:txBody>
          <a:bodyPr wrap="square" lIns="0" tIns="0" rIns="0" bIns="0">
            <a:spAutoFit/>
          </a:bodyPr>
          <a:lstStyle>
            <a:lvl1pPr>
              <a:defRPr sz="3000" b="0" i="0">
                <a:solidFill>
                  <a:srgbClr val="2E755D"/>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6AE46-DCDC-F817-5D4E-840C08A386C1}"/>
              </a:ext>
            </a:extLst>
          </p:cNvPr>
          <p:cNvPicPr>
            <a:picLocks noChangeAspect="1"/>
          </p:cNvPicPr>
          <p:nvPr/>
        </p:nvPicPr>
        <p:blipFill rotWithShape="1">
          <a:blip r:embed="rId2">
            <a:extLst>
              <a:ext uri="{28A0092B-C50C-407E-A947-70E740481C1C}">
                <a14:useLocalDpi xmlns:a14="http://schemas.microsoft.com/office/drawing/2010/main" val="0"/>
              </a:ext>
            </a:extLst>
          </a:blip>
          <a:srcRect l="51" r="34769"/>
          <a:stretch/>
        </p:blipFill>
        <p:spPr>
          <a:xfrm>
            <a:off x="7772400" y="-10886"/>
            <a:ext cx="10668000" cy="10287000"/>
          </a:xfrm>
          <a:prstGeom prst="rect">
            <a:avLst/>
          </a:prstGeom>
        </p:spPr>
      </p:pic>
      <p:sp>
        <p:nvSpPr>
          <p:cNvPr id="8" name="Rectangle 7">
            <a:extLst>
              <a:ext uri="{FF2B5EF4-FFF2-40B4-BE49-F238E27FC236}">
                <a16:creationId xmlns:a16="http://schemas.microsoft.com/office/drawing/2014/main" id="{DF4A4C3D-0AFD-4C11-0F8F-54CD3C3CCADA}"/>
              </a:ext>
            </a:extLst>
          </p:cNvPr>
          <p:cNvSpPr/>
          <p:nvPr/>
        </p:nvSpPr>
        <p:spPr>
          <a:xfrm>
            <a:off x="0" y="0"/>
            <a:ext cx="11430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bject 3"/>
          <p:cNvSpPr txBox="1">
            <a:spLocks noGrp="1"/>
          </p:cNvSpPr>
          <p:nvPr>
            <p:ph type="title"/>
          </p:nvPr>
        </p:nvSpPr>
        <p:spPr>
          <a:xfrm>
            <a:off x="1191986" y="6140253"/>
            <a:ext cx="13563600" cy="2128403"/>
          </a:xfrm>
          <a:prstGeom prst="rect">
            <a:avLst/>
          </a:prstGeom>
        </p:spPr>
        <p:txBody>
          <a:bodyPr vert="horz" wrap="square" lIns="0" tIns="12700" rIns="0" bIns="0" rtlCol="0">
            <a:spAutoFit/>
          </a:bodyPr>
          <a:lstStyle/>
          <a:p>
            <a:pPr marL="12700">
              <a:lnSpc>
                <a:spcPct val="150000"/>
              </a:lnSpc>
              <a:spcBef>
                <a:spcPts val="100"/>
              </a:spcBef>
              <a:tabLst>
                <a:tab pos="2162175" algn="l"/>
                <a:tab pos="5165090" algn="l"/>
                <a:tab pos="6348095" algn="l"/>
                <a:tab pos="6665595" algn="l"/>
                <a:tab pos="8070850" algn="l"/>
              </a:tabLst>
            </a:pPr>
            <a:r>
              <a:rPr sz="3200" spc="380" dirty="0">
                <a:latin typeface="Tahoma" panose="020B0604030504040204" pitchFamily="34" charset="0"/>
                <a:ea typeface="Tahoma" panose="020B0604030504040204" pitchFamily="34" charset="0"/>
                <a:cs typeface="Tahoma" panose="020B0604030504040204" pitchFamily="34" charset="0"/>
              </a:rPr>
              <a:t>VIRTUAL</a:t>
            </a:r>
            <a:r>
              <a:rPr lang="en-US" sz="3200" spc="380" dirty="0">
                <a:latin typeface="Tahoma" panose="020B0604030504040204" pitchFamily="34" charset="0"/>
                <a:ea typeface="Tahoma" panose="020B0604030504040204" pitchFamily="34" charset="0"/>
                <a:cs typeface="Tahoma" panose="020B0604030504040204" pitchFamily="34" charset="0"/>
              </a:rPr>
              <a:t> </a:t>
            </a:r>
            <a:r>
              <a:rPr sz="3200" spc="459" dirty="0">
                <a:latin typeface="Tahoma" panose="020B0604030504040204" pitchFamily="34" charset="0"/>
                <a:ea typeface="Tahoma" panose="020B0604030504040204" pitchFamily="34" charset="0"/>
                <a:cs typeface="Tahoma" panose="020B0604030504040204" pitchFamily="34" charset="0"/>
              </a:rPr>
              <a:t>INTERNSHIP</a:t>
            </a:r>
            <a:r>
              <a:rPr lang="en-US" sz="3200" spc="459" dirty="0">
                <a:latin typeface="Tahoma" panose="020B0604030504040204" pitchFamily="34" charset="0"/>
                <a:ea typeface="Tahoma" panose="020B0604030504040204" pitchFamily="34" charset="0"/>
                <a:cs typeface="Tahoma" panose="020B0604030504040204" pitchFamily="34" charset="0"/>
              </a:rPr>
              <a:t> EXPERIENCE </a:t>
            </a:r>
            <a:br>
              <a:rPr lang="en-US" sz="3200" spc="459" dirty="0">
                <a:latin typeface="Tahoma" panose="020B0604030504040204" pitchFamily="34" charset="0"/>
                <a:ea typeface="Tahoma" panose="020B0604030504040204" pitchFamily="34" charset="0"/>
                <a:cs typeface="Tahoma" panose="020B0604030504040204" pitchFamily="34" charset="0"/>
              </a:rPr>
            </a:br>
            <a:r>
              <a:rPr lang="en-ID" sz="3200" spc="375" dirty="0">
                <a:latin typeface="Tahoma" panose="020B0604030504040204" pitchFamily="34" charset="0"/>
                <a:ea typeface="Tahoma" panose="020B0604030504040204" pitchFamily="34" charset="0"/>
                <a:cs typeface="Tahoma" panose="020B0604030504040204" pitchFamily="34" charset="0"/>
              </a:rPr>
              <a:t>DATA</a:t>
            </a:r>
            <a:r>
              <a:rPr lang="en-US" sz="3200" spc="375" dirty="0">
                <a:latin typeface="Tahoma" panose="020B0604030504040204" pitchFamily="34" charset="0"/>
                <a:ea typeface="Tahoma" panose="020B0604030504040204" pitchFamily="34" charset="0"/>
                <a:cs typeface="Tahoma" panose="020B0604030504040204" pitchFamily="34" charset="0"/>
              </a:rPr>
              <a:t> </a:t>
            </a:r>
            <a:r>
              <a:rPr lang="en-ID" sz="3200" spc="390" dirty="0">
                <a:latin typeface="Tahoma" panose="020B0604030504040204" pitchFamily="34" charset="0"/>
                <a:ea typeface="Tahoma" panose="020B0604030504040204" pitchFamily="34" charset="0"/>
                <a:cs typeface="Tahoma" panose="020B0604030504040204" pitchFamily="34" charset="0"/>
              </a:rPr>
              <a:t>SCIENCE</a:t>
            </a:r>
            <a:br>
              <a:rPr lang="en-US" sz="3200" spc="390" dirty="0">
                <a:latin typeface="Tahoma" panose="020B0604030504040204" pitchFamily="34" charset="0"/>
                <a:ea typeface="Tahoma" panose="020B0604030504040204" pitchFamily="34" charset="0"/>
                <a:cs typeface="Tahoma" panose="020B0604030504040204" pitchFamily="34" charset="0"/>
              </a:rPr>
            </a:br>
            <a:r>
              <a:rPr lang="en-US" sz="3200" spc="390" dirty="0">
                <a:latin typeface="Tahoma" panose="020B0604030504040204" pitchFamily="34" charset="0"/>
                <a:ea typeface="Tahoma" panose="020B0604030504040204" pitchFamily="34" charset="0"/>
                <a:cs typeface="Tahoma" panose="020B0604030504040204" pitchFamily="34" charset="0"/>
              </a:rPr>
              <a:t>id/x </a:t>
            </a:r>
            <a:r>
              <a:rPr lang="en-US" sz="3200" spc="390" dirty="0" err="1">
                <a:latin typeface="Tahoma" panose="020B0604030504040204" pitchFamily="34" charset="0"/>
                <a:ea typeface="Tahoma" panose="020B0604030504040204" pitchFamily="34" charset="0"/>
                <a:cs typeface="Tahoma" panose="020B0604030504040204" pitchFamily="34" charset="0"/>
              </a:rPr>
              <a:t>Partne</a:t>
            </a:r>
            <a:endParaRPr sz="3200" dirty="0">
              <a:latin typeface="Tahoma" panose="020B0604030504040204" pitchFamily="34" charset="0"/>
              <a:ea typeface="Tahoma" panose="020B0604030504040204" pitchFamily="34" charset="0"/>
              <a:cs typeface="Tahoma" panose="020B0604030504040204" pitchFamily="34" charset="0"/>
            </a:endParaRPr>
          </a:p>
        </p:txBody>
      </p:sp>
      <p:sp>
        <p:nvSpPr>
          <p:cNvPr id="5" name="object 5"/>
          <p:cNvSpPr txBox="1">
            <a:spLocks noGrp="1"/>
          </p:cNvSpPr>
          <p:nvPr>
            <p:ph type="body" idx="1"/>
          </p:nvPr>
        </p:nvSpPr>
        <p:spPr>
          <a:xfrm>
            <a:off x="-1143000" y="-10886"/>
            <a:ext cx="14020800" cy="4829674"/>
          </a:xfrm>
          <a:prstGeom prst="rect">
            <a:avLst/>
          </a:prstGeom>
        </p:spPr>
        <p:txBody>
          <a:bodyPr vert="horz" wrap="square" lIns="0" tIns="876191" rIns="0" bIns="0" rtlCol="0">
            <a:spAutoFit/>
          </a:bodyPr>
          <a:lstStyle/>
          <a:p>
            <a:pPr marL="5212715" marR="5080" indent="-2919730" algn="l">
              <a:lnSpc>
                <a:spcPts val="10270"/>
              </a:lnSpc>
              <a:spcBef>
                <a:spcPts val="280"/>
              </a:spcBef>
            </a:pPr>
            <a:r>
              <a:rPr lang="en-US" sz="8000" b="1" spc="320" dirty="0">
                <a:solidFill>
                  <a:srgbClr val="FAFFFE"/>
                </a:solidFill>
                <a:latin typeface="Trebuchet MS"/>
                <a:cs typeface="Trebuchet MS"/>
              </a:rPr>
              <a:t>LOAN </a:t>
            </a:r>
          </a:p>
          <a:p>
            <a:pPr marL="5212715" marR="5080" indent="-2919730" algn="l">
              <a:lnSpc>
                <a:spcPts val="10270"/>
              </a:lnSpc>
              <a:spcBef>
                <a:spcPts val="280"/>
              </a:spcBef>
            </a:pPr>
            <a:r>
              <a:rPr sz="8000" b="1" spc="320" dirty="0">
                <a:solidFill>
                  <a:srgbClr val="FAFFFE"/>
                </a:solidFill>
                <a:latin typeface="Trebuchet MS"/>
                <a:cs typeface="Trebuchet MS"/>
              </a:rPr>
              <a:t>E</a:t>
            </a:r>
            <a:r>
              <a:rPr lang="en-US" sz="8000" b="1" spc="320" dirty="0">
                <a:solidFill>
                  <a:srgbClr val="FAFFFE"/>
                </a:solidFill>
                <a:latin typeface="Trebuchet MS"/>
                <a:cs typeface="Trebuchet MS"/>
              </a:rPr>
              <a:t>LIGIBILITY</a:t>
            </a:r>
            <a:r>
              <a:rPr sz="8000" b="1" spc="320" dirty="0">
                <a:solidFill>
                  <a:srgbClr val="FAFFFE"/>
                </a:solidFill>
                <a:latin typeface="Trebuchet MS"/>
                <a:cs typeface="Trebuchet MS"/>
              </a:rPr>
              <a:t> </a:t>
            </a:r>
            <a:r>
              <a:rPr sz="8000" b="1" spc="-2575" dirty="0">
                <a:solidFill>
                  <a:srgbClr val="FAFFFE"/>
                </a:solidFill>
                <a:latin typeface="Trebuchet MS"/>
                <a:cs typeface="Trebuchet MS"/>
              </a:rPr>
              <a:t> </a:t>
            </a:r>
            <a:endParaRPr lang="en-US" sz="8000" b="1" spc="-2575" dirty="0">
              <a:solidFill>
                <a:srgbClr val="FAFFFE"/>
              </a:solidFill>
              <a:latin typeface="Trebuchet MS"/>
              <a:cs typeface="Trebuchet MS"/>
            </a:endParaRPr>
          </a:p>
          <a:p>
            <a:pPr marL="5212715" marR="5080" indent="-2919730" algn="l">
              <a:lnSpc>
                <a:spcPts val="10270"/>
              </a:lnSpc>
              <a:spcBef>
                <a:spcPts val="280"/>
              </a:spcBef>
            </a:pPr>
            <a:r>
              <a:rPr sz="8000" b="1" spc="450" dirty="0">
                <a:solidFill>
                  <a:srgbClr val="FAFFFE"/>
                </a:solidFill>
                <a:latin typeface="Trebuchet MS"/>
                <a:cs typeface="Trebuchet MS"/>
              </a:rPr>
              <a:t>P</a:t>
            </a:r>
            <a:r>
              <a:rPr lang="en-US" sz="8000" b="1" spc="450" dirty="0">
                <a:solidFill>
                  <a:srgbClr val="FAFFFE"/>
                </a:solidFill>
                <a:latin typeface="Trebuchet MS"/>
                <a:cs typeface="Trebuchet MS"/>
              </a:rPr>
              <a:t>REDICTIONS</a:t>
            </a:r>
            <a:endParaRPr sz="8000" dirty="0">
              <a:latin typeface="Trebuchet MS"/>
              <a:cs typeface="Trebuchet MS"/>
            </a:endParaRPr>
          </a:p>
        </p:txBody>
      </p:sp>
      <p:sp>
        <p:nvSpPr>
          <p:cNvPr id="6" name="object 6"/>
          <p:cNvSpPr txBox="1"/>
          <p:nvPr/>
        </p:nvSpPr>
        <p:spPr>
          <a:xfrm>
            <a:off x="1219200" y="8636542"/>
            <a:ext cx="5021069" cy="443711"/>
          </a:xfrm>
          <a:prstGeom prst="rect">
            <a:avLst/>
          </a:prstGeom>
        </p:spPr>
        <p:txBody>
          <a:bodyPr vert="horz" wrap="square" lIns="0" tIns="12700" rIns="0" bIns="0" rtlCol="0">
            <a:spAutoFit/>
          </a:bodyPr>
          <a:lstStyle/>
          <a:p>
            <a:pPr marL="12700">
              <a:lnSpc>
                <a:spcPct val="100000"/>
              </a:lnSpc>
              <a:spcBef>
                <a:spcPts val="100"/>
              </a:spcBef>
            </a:pPr>
            <a:r>
              <a:rPr lang="en-US" sz="2800" spc="-55" dirty="0">
                <a:solidFill>
                  <a:srgbClr val="FAFFFE"/>
                </a:solidFill>
                <a:latin typeface="Tahoma" panose="020B0604030504040204" pitchFamily="34" charset="0"/>
                <a:ea typeface="Tahoma" panose="020B0604030504040204" pitchFamily="34" charset="0"/>
                <a:cs typeface="Tahoma" panose="020B0604030504040204" pitchFamily="34" charset="0"/>
              </a:rPr>
              <a:t>Erdin Nurjaman</a:t>
            </a:r>
            <a:endParaRPr sz="28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5D622E5B-CB89-D70C-F556-6AC12CF20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7664325"/>
            <a:ext cx="3207156" cy="7470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FEE0D31-7EE2-BB4E-7444-976632002178}"/>
              </a:ext>
            </a:extLst>
          </p:cNvPr>
          <p:cNvSpPr/>
          <p:nvPr/>
        </p:nvSpPr>
        <p:spPr>
          <a:xfrm>
            <a:off x="0" y="0"/>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bject 3"/>
          <p:cNvSpPr txBox="1">
            <a:spLocks noGrp="1"/>
          </p:cNvSpPr>
          <p:nvPr>
            <p:ph type="title"/>
          </p:nvPr>
        </p:nvSpPr>
        <p:spPr>
          <a:xfrm>
            <a:off x="6946464" y="1140494"/>
            <a:ext cx="5702735" cy="628377"/>
          </a:xfrm>
          <a:prstGeom prst="rect">
            <a:avLst/>
          </a:prstGeom>
        </p:spPr>
        <p:txBody>
          <a:bodyPr vert="horz" wrap="square" lIns="0" tIns="12700" rIns="0" bIns="0" rtlCol="0">
            <a:spAutoFit/>
          </a:bodyPr>
          <a:lstStyle/>
          <a:p>
            <a:pPr marL="12700">
              <a:lnSpc>
                <a:spcPct val="100000"/>
              </a:lnSpc>
              <a:spcBef>
                <a:spcPts val="100"/>
              </a:spcBef>
            </a:pPr>
            <a:r>
              <a:rPr lang="en-US" sz="4000" spc="145" dirty="0">
                <a:latin typeface="Trebuchet MS"/>
                <a:cs typeface="Trebuchet MS"/>
              </a:rPr>
              <a:t>Purpose of Borrowing</a:t>
            </a:r>
            <a:endParaRPr sz="4000" dirty="0">
              <a:latin typeface="Trebuchet MS"/>
              <a:cs typeface="Trebuchet MS"/>
            </a:endParaRPr>
          </a:p>
        </p:txBody>
      </p:sp>
      <p:sp>
        <p:nvSpPr>
          <p:cNvPr id="4" name="object 4"/>
          <p:cNvSpPr txBox="1"/>
          <p:nvPr/>
        </p:nvSpPr>
        <p:spPr>
          <a:xfrm>
            <a:off x="1565525" y="8794066"/>
            <a:ext cx="3162578"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solidFill>
                  <a:srgbClr val="FFFFFF"/>
                </a:solidFill>
                <a:latin typeface="Arial MT"/>
                <a:cs typeface="Arial MT"/>
              </a:rPr>
              <a:t>Debt Consolidation</a:t>
            </a:r>
            <a:endParaRPr sz="2800" dirty="0">
              <a:latin typeface="Arial MT"/>
              <a:cs typeface="Arial MT"/>
            </a:endParaRPr>
          </a:p>
        </p:txBody>
      </p:sp>
      <p:sp>
        <p:nvSpPr>
          <p:cNvPr id="5" name="object 5"/>
          <p:cNvSpPr txBox="1"/>
          <p:nvPr/>
        </p:nvSpPr>
        <p:spPr>
          <a:xfrm>
            <a:off x="4820721" y="8794066"/>
            <a:ext cx="2402800" cy="443711"/>
          </a:xfrm>
          <a:prstGeom prst="rect">
            <a:avLst/>
          </a:prstGeom>
        </p:spPr>
        <p:txBody>
          <a:bodyPr vert="horz" wrap="square" lIns="0" tIns="12700" rIns="0" bIns="0" rtlCol="0">
            <a:spAutoFit/>
          </a:bodyPr>
          <a:lstStyle/>
          <a:p>
            <a:pPr marL="12700">
              <a:lnSpc>
                <a:spcPct val="100000"/>
              </a:lnSpc>
              <a:spcBef>
                <a:spcPts val="100"/>
              </a:spcBef>
            </a:pPr>
            <a:r>
              <a:rPr lang="en-ID" sz="2800" spc="-5" dirty="0">
                <a:solidFill>
                  <a:srgbClr val="FFFFFF"/>
                </a:solidFill>
                <a:latin typeface="Arial MT"/>
                <a:cs typeface="Arial MT"/>
              </a:rPr>
              <a:t>Credit Card</a:t>
            </a:r>
            <a:endParaRPr lang="en-ID" sz="2800" dirty="0">
              <a:latin typeface="Arial MT"/>
              <a:cs typeface="Arial MT"/>
            </a:endParaRPr>
          </a:p>
        </p:txBody>
      </p:sp>
      <p:sp>
        <p:nvSpPr>
          <p:cNvPr id="6" name="object 6"/>
          <p:cNvSpPr txBox="1"/>
          <p:nvPr/>
        </p:nvSpPr>
        <p:spPr>
          <a:xfrm>
            <a:off x="7913510" y="8792101"/>
            <a:ext cx="1369060" cy="452120"/>
          </a:xfrm>
          <a:prstGeom prst="rect">
            <a:avLst/>
          </a:prstGeom>
        </p:spPr>
        <p:txBody>
          <a:bodyPr vert="horz" wrap="square" lIns="0" tIns="12700" rIns="0" bIns="0" rtlCol="0">
            <a:spAutoFit/>
          </a:bodyPr>
          <a:lstStyle/>
          <a:p>
            <a:pPr marL="12700">
              <a:lnSpc>
                <a:spcPct val="100000"/>
              </a:lnSpc>
              <a:spcBef>
                <a:spcPts val="100"/>
              </a:spcBef>
            </a:pPr>
            <a:r>
              <a:rPr lang="en-US" sz="2800" spc="-5" dirty="0">
                <a:solidFill>
                  <a:srgbClr val="FFFFFF"/>
                </a:solidFill>
                <a:latin typeface="Arial MT"/>
                <a:cs typeface="Arial MT"/>
              </a:rPr>
              <a:t>Other</a:t>
            </a:r>
            <a:endParaRPr sz="2800" dirty="0">
              <a:latin typeface="Arial MT"/>
              <a:cs typeface="Arial MT"/>
            </a:endParaRPr>
          </a:p>
        </p:txBody>
      </p:sp>
      <p:grpSp>
        <p:nvGrpSpPr>
          <p:cNvPr id="7" name="object 7"/>
          <p:cNvGrpSpPr/>
          <p:nvPr/>
        </p:nvGrpSpPr>
        <p:grpSpPr>
          <a:xfrm>
            <a:off x="1898599" y="2786743"/>
            <a:ext cx="7621270" cy="5878195"/>
            <a:chOff x="1898599" y="2786743"/>
            <a:chExt cx="7621270" cy="5878195"/>
          </a:xfrm>
        </p:grpSpPr>
        <p:sp>
          <p:nvSpPr>
            <p:cNvPr id="8" name="object 8"/>
            <p:cNvSpPr/>
            <p:nvPr/>
          </p:nvSpPr>
          <p:spPr>
            <a:xfrm>
              <a:off x="1898586" y="2786747"/>
              <a:ext cx="7621270" cy="3922395"/>
            </a:xfrm>
            <a:custGeom>
              <a:avLst/>
              <a:gdLst/>
              <a:ahLst/>
              <a:cxnLst/>
              <a:rect l="l" t="t" r="r" b="b"/>
              <a:pathLst>
                <a:path w="7621270" h="3922395">
                  <a:moveTo>
                    <a:pt x="7621079" y="3911117"/>
                  </a:moveTo>
                  <a:lnTo>
                    <a:pt x="0" y="3911117"/>
                  </a:lnTo>
                  <a:lnTo>
                    <a:pt x="0" y="3922077"/>
                  </a:lnTo>
                  <a:lnTo>
                    <a:pt x="7621079" y="3922077"/>
                  </a:lnTo>
                  <a:lnTo>
                    <a:pt x="7621079" y="3911117"/>
                  </a:lnTo>
                  <a:close/>
                </a:path>
                <a:path w="7621270" h="3922395">
                  <a:moveTo>
                    <a:pt x="7621079" y="1955558"/>
                  </a:moveTo>
                  <a:lnTo>
                    <a:pt x="0" y="1955558"/>
                  </a:lnTo>
                  <a:lnTo>
                    <a:pt x="0" y="1966518"/>
                  </a:lnTo>
                  <a:lnTo>
                    <a:pt x="7621079" y="1966518"/>
                  </a:lnTo>
                  <a:lnTo>
                    <a:pt x="7621079" y="1955558"/>
                  </a:lnTo>
                  <a:close/>
                </a:path>
                <a:path w="7621270" h="3922395">
                  <a:moveTo>
                    <a:pt x="7621079" y="0"/>
                  </a:moveTo>
                  <a:lnTo>
                    <a:pt x="0" y="0"/>
                  </a:lnTo>
                  <a:lnTo>
                    <a:pt x="0" y="10972"/>
                  </a:lnTo>
                  <a:lnTo>
                    <a:pt x="7621079" y="10972"/>
                  </a:lnTo>
                  <a:lnTo>
                    <a:pt x="7621079" y="0"/>
                  </a:lnTo>
                  <a:close/>
                </a:path>
              </a:pathLst>
            </a:custGeom>
            <a:solidFill>
              <a:srgbClr val="FFFFFF">
                <a:alpha val="24708"/>
              </a:srgbClr>
            </a:solidFill>
          </p:spPr>
          <p:txBody>
            <a:bodyPr wrap="square" lIns="0" tIns="0" rIns="0" bIns="0" rtlCol="0"/>
            <a:lstStyle/>
            <a:p>
              <a:endParaRPr/>
            </a:p>
          </p:txBody>
        </p:sp>
        <p:sp>
          <p:nvSpPr>
            <p:cNvPr id="9" name="object 9"/>
            <p:cNvSpPr/>
            <p:nvPr/>
          </p:nvSpPr>
          <p:spPr>
            <a:xfrm>
              <a:off x="1898599" y="8653412"/>
              <a:ext cx="7621270" cy="11430"/>
            </a:xfrm>
            <a:custGeom>
              <a:avLst/>
              <a:gdLst/>
              <a:ahLst/>
              <a:cxnLst/>
              <a:rect l="l" t="t" r="r" b="b"/>
              <a:pathLst>
                <a:path w="7621270" h="11429">
                  <a:moveTo>
                    <a:pt x="7621071" y="10967"/>
                  </a:moveTo>
                  <a:lnTo>
                    <a:pt x="0" y="10967"/>
                  </a:lnTo>
                  <a:lnTo>
                    <a:pt x="0" y="0"/>
                  </a:lnTo>
                  <a:lnTo>
                    <a:pt x="7621071" y="0"/>
                  </a:lnTo>
                  <a:lnTo>
                    <a:pt x="7621071" y="10967"/>
                  </a:lnTo>
                  <a:close/>
                </a:path>
              </a:pathLst>
            </a:custGeom>
            <a:solidFill>
              <a:srgbClr val="FFFFFF">
                <a:alpha val="59999"/>
              </a:srgbClr>
            </a:solidFill>
          </p:spPr>
          <p:txBody>
            <a:bodyPr wrap="square" lIns="0" tIns="0" rIns="0" bIns="0" rtlCol="0"/>
            <a:lstStyle/>
            <a:p>
              <a:endParaRPr/>
            </a:p>
          </p:txBody>
        </p:sp>
        <p:sp>
          <p:nvSpPr>
            <p:cNvPr id="10" name="object 10"/>
            <p:cNvSpPr/>
            <p:nvPr/>
          </p:nvSpPr>
          <p:spPr>
            <a:xfrm>
              <a:off x="1898586" y="2982302"/>
              <a:ext cx="7621270" cy="5676900"/>
            </a:xfrm>
            <a:custGeom>
              <a:avLst/>
              <a:gdLst/>
              <a:ahLst/>
              <a:cxnLst/>
              <a:rect l="l" t="t" r="r" b="b"/>
              <a:pathLst>
                <a:path w="7621270" h="5676900">
                  <a:moveTo>
                    <a:pt x="2286330" y="183019"/>
                  </a:moveTo>
                  <a:lnTo>
                    <a:pt x="2280843" y="138544"/>
                  </a:lnTo>
                  <a:lnTo>
                    <a:pt x="2264727" y="96748"/>
                  </a:lnTo>
                  <a:lnTo>
                    <a:pt x="2238959" y="60121"/>
                  </a:lnTo>
                  <a:lnTo>
                    <a:pt x="2205037" y="30848"/>
                  </a:lnTo>
                  <a:lnTo>
                    <a:pt x="2165032" y="10693"/>
                  </a:lnTo>
                  <a:lnTo>
                    <a:pt x="2121344" y="876"/>
                  </a:lnTo>
                  <a:lnTo>
                    <a:pt x="2103424" y="0"/>
                  </a:lnTo>
                  <a:lnTo>
                    <a:pt x="182918" y="0"/>
                  </a:lnTo>
                  <a:lnTo>
                    <a:pt x="138455" y="5486"/>
                  </a:lnTo>
                  <a:lnTo>
                    <a:pt x="96685" y="21615"/>
                  </a:lnTo>
                  <a:lnTo>
                    <a:pt x="60083" y="47409"/>
                  </a:lnTo>
                  <a:lnTo>
                    <a:pt x="30835" y="81343"/>
                  </a:lnTo>
                  <a:lnTo>
                    <a:pt x="10693" y="121373"/>
                  </a:lnTo>
                  <a:lnTo>
                    <a:pt x="889" y="165087"/>
                  </a:lnTo>
                  <a:lnTo>
                    <a:pt x="0" y="183019"/>
                  </a:lnTo>
                  <a:lnTo>
                    <a:pt x="0" y="5676595"/>
                  </a:lnTo>
                  <a:lnTo>
                    <a:pt x="2286330" y="5676595"/>
                  </a:lnTo>
                  <a:lnTo>
                    <a:pt x="2286330" y="183019"/>
                  </a:lnTo>
                  <a:close/>
                </a:path>
                <a:path w="7621270" h="5676900">
                  <a:moveTo>
                    <a:pt x="4953698" y="3703028"/>
                  </a:moveTo>
                  <a:lnTo>
                    <a:pt x="4948225" y="3658539"/>
                  </a:lnTo>
                  <a:lnTo>
                    <a:pt x="4932108" y="3616744"/>
                  </a:lnTo>
                  <a:lnTo>
                    <a:pt x="4906327" y="3580117"/>
                  </a:lnTo>
                  <a:lnTo>
                    <a:pt x="4872418" y="3550843"/>
                  </a:lnTo>
                  <a:lnTo>
                    <a:pt x="4832401" y="3530701"/>
                  </a:lnTo>
                  <a:lnTo>
                    <a:pt x="4788725" y="3520884"/>
                  </a:lnTo>
                  <a:lnTo>
                    <a:pt x="4770793" y="3520008"/>
                  </a:lnTo>
                  <a:lnTo>
                    <a:pt x="2850286" y="3520008"/>
                  </a:lnTo>
                  <a:lnTo>
                    <a:pt x="2805836" y="3525494"/>
                  </a:lnTo>
                  <a:lnTo>
                    <a:pt x="2764066" y="3541611"/>
                  </a:lnTo>
                  <a:lnTo>
                    <a:pt x="2727464" y="3567404"/>
                  </a:lnTo>
                  <a:lnTo>
                    <a:pt x="2698204" y="3601339"/>
                  </a:lnTo>
                  <a:lnTo>
                    <a:pt x="2678074" y="3641369"/>
                  </a:lnTo>
                  <a:lnTo>
                    <a:pt x="2668257" y="3685082"/>
                  </a:lnTo>
                  <a:lnTo>
                    <a:pt x="2667381" y="3703028"/>
                  </a:lnTo>
                  <a:lnTo>
                    <a:pt x="2667381" y="5676595"/>
                  </a:lnTo>
                  <a:lnTo>
                    <a:pt x="4953698" y="5676595"/>
                  </a:lnTo>
                  <a:lnTo>
                    <a:pt x="4953698" y="3703028"/>
                  </a:lnTo>
                  <a:close/>
                </a:path>
                <a:path w="7621270" h="5676900">
                  <a:moveTo>
                    <a:pt x="7621079" y="3898582"/>
                  </a:moveTo>
                  <a:lnTo>
                    <a:pt x="7615593" y="3854094"/>
                  </a:lnTo>
                  <a:lnTo>
                    <a:pt x="7599477" y="3812298"/>
                  </a:lnTo>
                  <a:lnTo>
                    <a:pt x="7573708" y="3775672"/>
                  </a:lnTo>
                  <a:lnTo>
                    <a:pt x="7539787" y="3746398"/>
                  </a:lnTo>
                  <a:lnTo>
                    <a:pt x="7499782" y="3726256"/>
                  </a:lnTo>
                  <a:lnTo>
                    <a:pt x="7456094" y="3716439"/>
                  </a:lnTo>
                  <a:lnTo>
                    <a:pt x="7438174" y="3715562"/>
                  </a:lnTo>
                  <a:lnTo>
                    <a:pt x="5517667" y="3715562"/>
                  </a:lnTo>
                  <a:lnTo>
                    <a:pt x="5473204" y="3721049"/>
                  </a:lnTo>
                  <a:lnTo>
                    <a:pt x="5431434" y="3737165"/>
                  </a:lnTo>
                  <a:lnTo>
                    <a:pt x="5394833" y="3762959"/>
                  </a:lnTo>
                  <a:lnTo>
                    <a:pt x="5365585" y="3796893"/>
                  </a:lnTo>
                  <a:lnTo>
                    <a:pt x="5345442" y="3836936"/>
                  </a:lnTo>
                  <a:lnTo>
                    <a:pt x="5335638" y="3880637"/>
                  </a:lnTo>
                  <a:lnTo>
                    <a:pt x="5334762" y="3898582"/>
                  </a:lnTo>
                  <a:lnTo>
                    <a:pt x="5334762" y="5676595"/>
                  </a:lnTo>
                  <a:lnTo>
                    <a:pt x="7621079" y="5676595"/>
                  </a:lnTo>
                  <a:lnTo>
                    <a:pt x="7621079" y="3898582"/>
                  </a:lnTo>
                  <a:close/>
                </a:path>
              </a:pathLst>
            </a:custGeom>
            <a:solidFill>
              <a:srgbClr val="FAFFFE"/>
            </a:solidFill>
          </p:spPr>
          <p:txBody>
            <a:bodyPr wrap="square" lIns="0" tIns="0" rIns="0" bIns="0" rtlCol="0"/>
            <a:lstStyle/>
            <a:p>
              <a:endParaRPr/>
            </a:p>
          </p:txBody>
        </p:sp>
      </p:grpSp>
      <p:sp>
        <p:nvSpPr>
          <p:cNvPr id="11" name="object 11"/>
          <p:cNvSpPr txBox="1"/>
          <p:nvPr/>
        </p:nvSpPr>
        <p:spPr>
          <a:xfrm>
            <a:off x="1214239" y="2539159"/>
            <a:ext cx="42100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FFFFFF"/>
                </a:solidFill>
                <a:latin typeface="Arial MT"/>
                <a:cs typeface="Arial MT"/>
              </a:rPr>
              <a:t>6</a:t>
            </a:r>
            <a:r>
              <a:rPr sz="2800" dirty="0">
                <a:solidFill>
                  <a:srgbClr val="FFFFFF"/>
                </a:solidFill>
                <a:latin typeface="Arial MT"/>
                <a:cs typeface="Arial MT"/>
              </a:rPr>
              <a:t>0</a:t>
            </a:r>
            <a:endParaRPr sz="2800">
              <a:latin typeface="Arial MT"/>
              <a:cs typeface="Arial MT"/>
            </a:endParaRPr>
          </a:p>
        </p:txBody>
      </p:sp>
      <p:sp>
        <p:nvSpPr>
          <p:cNvPr id="12" name="object 12"/>
          <p:cNvSpPr txBox="1"/>
          <p:nvPr/>
        </p:nvSpPr>
        <p:spPr>
          <a:xfrm>
            <a:off x="1214239" y="4494472"/>
            <a:ext cx="42100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FFFFFF"/>
                </a:solidFill>
                <a:latin typeface="Arial MT"/>
                <a:cs typeface="Arial MT"/>
              </a:rPr>
              <a:t>4</a:t>
            </a:r>
            <a:r>
              <a:rPr sz="2800" dirty="0">
                <a:solidFill>
                  <a:srgbClr val="FFFFFF"/>
                </a:solidFill>
                <a:latin typeface="Arial MT"/>
                <a:cs typeface="Arial MT"/>
              </a:rPr>
              <a:t>0</a:t>
            </a:r>
            <a:endParaRPr sz="2800">
              <a:latin typeface="Arial MT"/>
              <a:cs typeface="Arial MT"/>
            </a:endParaRPr>
          </a:p>
        </p:txBody>
      </p:sp>
      <p:sp>
        <p:nvSpPr>
          <p:cNvPr id="13" name="object 13"/>
          <p:cNvSpPr txBox="1"/>
          <p:nvPr/>
        </p:nvSpPr>
        <p:spPr>
          <a:xfrm>
            <a:off x="1214239" y="6449785"/>
            <a:ext cx="42100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FFFFFF"/>
                </a:solidFill>
                <a:latin typeface="Arial MT"/>
                <a:cs typeface="Arial MT"/>
              </a:rPr>
              <a:t>2</a:t>
            </a:r>
            <a:r>
              <a:rPr sz="2800" dirty="0">
                <a:solidFill>
                  <a:srgbClr val="FFFFFF"/>
                </a:solidFill>
                <a:latin typeface="Arial MT"/>
                <a:cs typeface="Arial MT"/>
              </a:rPr>
              <a:t>0</a:t>
            </a:r>
            <a:endParaRPr sz="2800">
              <a:latin typeface="Arial MT"/>
              <a:cs typeface="Arial MT"/>
            </a:endParaRPr>
          </a:p>
        </p:txBody>
      </p:sp>
      <p:sp>
        <p:nvSpPr>
          <p:cNvPr id="14" name="object 14"/>
          <p:cNvSpPr txBox="1"/>
          <p:nvPr/>
        </p:nvSpPr>
        <p:spPr>
          <a:xfrm>
            <a:off x="1411794" y="8405100"/>
            <a:ext cx="22352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FFFFFF"/>
                </a:solidFill>
                <a:latin typeface="Arial MT"/>
                <a:cs typeface="Arial MT"/>
              </a:rPr>
              <a:t>0</a:t>
            </a:r>
            <a:endParaRPr sz="2800">
              <a:latin typeface="Arial MT"/>
              <a:cs typeface="Arial MT"/>
            </a:endParaRPr>
          </a:p>
        </p:txBody>
      </p:sp>
      <p:sp>
        <p:nvSpPr>
          <p:cNvPr id="15" name="object 15"/>
          <p:cNvSpPr txBox="1"/>
          <p:nvPr/>
        </p:nvSpPr>
        <p:spPr>
          <a:xfrm>
            <a:off x="10496588" y="5268802"/>
            <a:ext cx="6676390" cy="1691617"/>
          </a:xfrm>
          <a:prstGeom prst="rect">
            <a:avLst/>
          </a:prstGeom>
        </p:spPr>
        <p:txBody>
          <a:bodyPr vert="horz" wrap="square" lIns="0" tIns="12700" rIns="0" bIns="0" rtlCol="0">
            <a:spAutoFit/>
          </a:bodyPr>
          <a:lstStyle/>
          <a:p>
            <a:pPr marL="12700" marR="5080" indent="113030" algn="ctr">
              <a:lnSpc>
                <a:spcPct val="125000"/>
              </a:lnSpc>
              <a:spcBef>
                <a:spcPts val="100"/>
              </a:spcBef>
            </a:pPr>
            <a:r>
              <a:rPr lang="en-US" sz="3000" spc="145" dirty="0">
                <a:solidFill>
                  <a:srgbClr val="FAFFFE"/>
                </a:solidFill>
                <a:latin typeface="Tahoma"/>
                <a:cs typeface="Tahoma"/>
              </a:rPr>
              <a:t>Most of the loans are made to patch up previous debts.</a:t>
            </a:r>
          </a:p>
          <a:p>
            <a:pPr marL="12700" marR="5080" indent="113030">
              <a:lnSpc>
                <a:spcPct val="125000"/>
              </a:lnSpc>
              <a:spcBef>
                <a:spcPts val="100"/>
              </a:spcBef>
            </a:pPr>
            <a:endParaRPr sz="3000" dirty="0">
              <a:latin typeface="Tahoma"/>
              <a:cs typeface="Tahoma"/>
            </a:endParaRPr>
          </a:p>
        </p:txBody>
      </p:sp>
      <p:pic>
        <p:nvPicPr>
          <p:cNvPr id="2" name="Picture 1">
            <a:extLst>
              <a:ext uri="{FF2B5EF4-FFF2-40B4-BE49-F238E27FC236}">
                <a16:creationId xmlns:a16="http://schemas.microsoft.com/office/drawing/2014/main" id="{C1A1744B-B1AF-EF7B-F236-12D38B25E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8A84D6-AE5F-BB79-8BAF-77BE79AAE02D}"/>
              </a:ext>
            </a:extLst>
          </p:cNvPr>
          <p:cNvSpPr/>
          <p:nvPr/>
        </p:nvSpPr>
        <p:spPr>
          <a:xfrm>
            <a:off x="0" y="0"/>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6" name="object 6"/>
          <p:cNvGraphicFramePr>
            <a:graphicFrameLocks noGrp="1"/>
          </p:cNvGraphicFramePr>
          <p:nvPr>
            <p:extLst>
              <p:ext uri="{D42A27DB-BD31-4B8C-83A1-F6EECF244321}">
                <p14:modId xmlns:p14="http://schemas.microsoft.com/office/powerpoint/2010/main" val="3267552837"/>
              </p:ext>
            </p:extLst>
          </p:nvPr>
        </p:nvGraphicFramePr>
        <p:xfrm>
          <a:off x="887095" y="4489210"/>
          <a:ext cx="8494491" cy="2892664"/>
        </p:xfrm>
        <a:graphic>
          <a:graphicData uri="http://schemas.openxmlformats.org/drawingml/2006/table">
            <a:tbl>
              <a:tblPr firstRow="1" bandRow="1">
                <a:tableStyleId>{2D5ABB26-0587-4C30-8999-92F81FD0307C}</a:tableStyleId>
              </a:tblPr>
              <a:tblGrid>
                <a:gridCol w="3503495">
                  <a:extLst>
                    <a:ext uri="{9D8B030D-6E8A-4147-A177-3AD203B41FA5}">
                      <a16:colId xmlns:a16="http://schemas.microsoft.com/office/drawing/2014/main" val="20000"/>
                    </a:ext>
                  </a:extLst>
                </a:gridCol>
                <a:gridCol w="2495498">
                  <a:extLst>
                    <a:ext uri="{9D8B030D-6E8A-4147-A177-3AD203B41FA5}">
                      <a16:colId xmlns:a16="http://schemas.microsoft.com/office/drawing/2014/main" val="20001"/>
                    </a:ext>
                  </a:extLst>
                </a:gridCol>
                <a:gridCol w="2495498">
                  <a:extLst>
                    <a:ext uri="{9D8B030D-6E8A-4147-A177-3AD203B41FA5}">
                      <a16:colId xmlns:a16="http://schemas.microsoft.com/office/drawing/2014/main" val="20002"/>
                    </a:ext>
                  </a:extLst>
                </a:gridCol>
              </a:tblGrid>
              <a:tr h="1019174">
                <a:tc>
                  <a:txBody>
                    <a:bodyPr/>
                    <a:lstStyle/>
                    <a:p>
                      <a:pPr>
                        <a:lnSpc>
                          <a:spcPct val="100000"/>
                        </a:lnSpc>
                      </a:pPr>
                      <a:endParaRPr sz="31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31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31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854316">
                <a:tc>
                  <a:txBody>
                    <a:bodyPr/>
                    <a:lstStyle/>
                    <a:p>
                      <a:pPr>
                        <a:lnSpc>
                          <a:spcPct val="100000"/>
                        </a:lnSpc>
                      </a:pPr>
                      <a:endParaRPr sz="31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31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31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1"/>
                  </a:ext>
                </a:extLst>
              </a:tr>
              <a:tr h="1019174">
                <a:tc>
                  <a:txBody>
                    <a:bodyPr/>
                    <a:lstStyle/>
                    <a:p>
                      <a:pPr>
                        <a:lnSpc>
                          <a:spcPct val="100000"/>
                        </a:lnSpc>
                      </a:pPr>
                      <a:endParaRPr sz="31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31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31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2"/>
                  </a:ext>
                </a:extLst>
              </a:tr>
            </a:tbl>
          </a:graphicData>
        </a:graphic>
      </p:graphicFrame>
      <p:sp>
        <p:nvSpPr>
          <p:cNvPr id="3" name="object 3"/>
          <p:cNvSpPr txBox="1"/>
          <p:nvPr/>
        </p:nvSpPr>
        <p:spPr>
          <a:xfrm>
            <a:off x="1311963" y="4833579"/>
            <a:ext cx="2908300" cy="2327497"/>
          </a:xfrm>
          <a:prstGeom prst="rect">
            <a:avLst/>
          </a:prstGeom>
        </p:spPr>
        <p:txBody>
          <a:bodyPr vert="horz" wrap="square" lIns="0" tIns="24130" rIns="0" bIns="0" rtlCol="0">
            <a:spAutoFit/>
          </a:bodyPr>
          <a:lstStyle/>
          <a:p>
            <a:pPr algn="ctr">
              <a:lnSpc>
                <a:spcPct val="100000"/>
              </a:lnSpc>
              <a:spcBef>
                <a:spcPts val="190"/>
              </a:spcBef>
            </a:pPr>
            <a:r>
              <a:rPr lang="en-US" sz="2800" b="1" spc="140" dirty="0">
                <a:solidFill>
                  <a:schemeClr val="bg1"/>
                </a:solidFill>
                <a:latin typeface="Trebuchet MS"/>
                <a:cs typeface="Trebuchet MS"/>
              </a:rPr>
              <a:t>Loan Status</a:t>
            </a:r>
            <a:endParaRPr sz="2800" dirty="0">
              <a:solidFill>
                <a:schemeClr val="bg1"/>
              </a:solidFill>
              <a:latin typeface="Trebuchet MS"/>
              <a:cs typeface="Trebuchet MS"/>
            </a:endParaRPr>
          </a:p>
          <a:p>
            <a:pPr marL="954405" marR="946785" indent="-635" algn="ctr">
              <a:lnSpc>
                <a:spcPct val="234400"/>
              </a:lnSpc>
            </a:pPr>
            <a:r>
              <a:rPr lang="en-US" sz="2800" spc="-20" dirty="0">
                <a:solidFill>
                  <a:srgbClr val="FFFFFF"/>
                </a:solidFill>
                <a:latin typeface="Lucida Sans Unicode"/>
                <a:cs typeface="Lucida Sans Unicode"/>
              </a:rPr>
              <a:t>Good</a:t>
            </a:r>
            <a:r>
              <a:rPr sz="2800" spc="-20" dirty="0">
                <a:solidFill>
                  <a:srgbClr val="FFFFFF"/>
                </a:solidFill>
                <a:latin typeface="Lucida Sans Unicode"/>
                <a:cs typeface="Lucida Sans Unicode"/>
              </a:rPr>
              <a:t> </a:t>
            </a:r>
            <a:r>
              <a:rPr sz="2800" spc="-15" dirty="0">
                <a:solidFill>
                  <a:srgbClr val="FFFFFF"/>
                </a:solidFill>
                <a:latin typeface="Lucida Sans Unicode"/>
                <a:cs typeface="Lucida Sans Unicode"/>
              </a:rPr>
              <a:t> </a:t>
            </a:r>
            <a:r>
              <a:rPr sz="2800" spc="195" dirty="0">
                <a:solidFill>
                  <a:srgbClr val="FFFFFF"/>
                </a:solidFill>
                <a:latin typeface="Lucida Sans Unicode"/>
                <a:cs typeface="Lucida Sans Unicode"/>
              </a:rPr>
              <a:t>B</a:t>
            </a:r>
            <a:r>
              <a:rPr lang="en-US" sz="2800" spc="-25" dirty="0">
                <a:solidFill>
                  <a:srgbClr val="FFFFFF"/>
                </a:solidFill>
                <a:latin typeface="Lucida Sans Unicode"/>
                <a:cs typeface="Lucida Sans Unicode"/>
              </a:rPr>
              <a:t>ad</a:t>
            </a:r>
            <a:endParaRPr sz="2800" dirty="0">
              <a:latin typeface="Lucida Sans Unicode"/>
              <a:cs typeface="Lucida Sans Unicode"/>
            </a:endParaRPr>
          </a:p>
        </p:txBody>
      </p:sp>
      <p:sp>
        <p:nvSpPr>
          <p:cNvPr id="4" name="object 4"/>
          <p:cNvSpPr txBox="1"/>
          <p:nvPr/>
        </p:nvSpPr>
        <p:spPr>
          <a:xfrm>
            <a:off x="4826871" y="4768104"/>
            <a:ext cx="1678305" cy="2368597"/>
          </a:xfrm>
          <a:prstGeom prst="rect">
            <a:avLst/>
          </a:prstGeom>
        </p:spPr>
        <p:txBody>
          <a:bodyPr vert="horz" wrap="square" lIns="0" tIns="24130" rIns="0" bIns="0" rtlCol="0">
            <a:spAutoFit/>
          </a:bodyPr>
          <a:lstStyle/>
          <a:p>
            <a:pPr algn="ctr">
              <a:lnSpc>
                <a:spcPct val="100000"/>
              </a:lnSpc>
              <a:spcBef>
                <a:spcPts val="190"/>
              </a:spcBef>
            </a:pPr>
            <a:r>
              <a:rPr lang="en-US" sz="2800" b="1" spc="130" dirty="0">
                <a:solidFill>
                  <a:schemeClr val="bg1"/>
                </a:solidFill>
                <a:latin typeface="Trebuchet MS"/>
                <a:cs typeface="Trebuchet MS"/>
              </a:rPr>
              <a:t>Mean</a:t>
            </a:r>
            <a:endParaRPr sz="2800" dirty="0">
              <a:solidFill>
                <a:schemeClr val="bg1"/>
              </a:solidFill>
              <a:latin typeface="Trebuchet MS"/>
              <a:cs typeface="Trebuchet MS"/>
            </a:endParaRPr>
          </a:p>
          <a:p>
            <a:pPr>
              <a:lnSpc>
                <a:spcPct val="100000"/>
              </a:lnSpc>
              <a:spcBef>
                <a:spcPts val="45"/>
              </a:spcBef>
            </a:pPr>
            <a:endParaRPr sz="3850" dirty="0">
              <a:latin typeface="Trebuchet MS"/>
              <a:cs typeface="Trebuchet MS"/>
            </a:endParaRPr>
          </a:p>
          <a:p>
            <a:pPr algn="ctr">
              <a:lnSpc>
                <a:spcPct val="100000"/>
              </a:lnSpc>
            </a:pPr>
            <a:r>
              <a:rPr sz="2800" spc="-180" dirty="0">
                <a:solidFill>
                  <a:srgbClr val="FFFFFF"/>
                </a:solidFill>
                <a:latin typeface="Lucida Sans Unicode"/>
                <a:cs typeface="Lucida Sans Unicode"/>
              </a:rPr>
              <a:t>13,214</a:t>
            </a:r>
            <a:endParaRPr sz="2800" dirty="0">
              <a:latin typeface="Lucida Sans Unicode"/>
              <a:cs typeface="Lucida Sans Unicode"/>
            </a:endParaRPr>
          </a:p>
          <a:p>
            <a:pPr>
              <a:lnSpc>
                <a:spcPct val="100000"/>
              </a:lnSpc>
              <a:spcBef>
                <a:spcPts val="60"/>
              </a:spcBef>
            </a:pPr>
            <a:endParaRPr sz="2900" dirty="0">
              <a:latin typeface="Lucida Sans Unicode"/>
              <a:cs typeface="Lucida Sans Unicode"/>
            </a:endParaRPr>
          </a:p>
          <a:p>
            <a:pPr algn="ctr">
              <a:lnSpc>
                <a:spcPct val="100000"/>
              </a:lnSpc>
            </a:pPr>
            <a:r>
              <a:rPr sz="2800" spc="-180" dirty="0">
                <a:solidFill>
                  <a:srgbClr val="FFFFFF"/>
                </a:solidFill>
                <a:latin typeface="Lucida Sans Unicode"/>
                <a:cs typeface="Lucida Sans Unicode"/>
              </a:rPr>
              <a:t>14,250</a:t>
            </a:r>
            <a:endParaRPr sz="2800" dirty="0">
              <a:latin typeface="Lucida Sans Unicode"/>
              <a:cs typeface="Lucida Sans Unicode"/>
            </a:endParaRPr>
          </a:p>
        </p:txBody>
      </p:sp>
      <p:sp>
        <p:nvSpPr>
          <p:cNvPr id="7" name="object 7"/>
          <p:cNvSpPr txBox="1">
            <a:spLocks noGrp="1"/>
          </p:cNvSpPr>
          <p:nvPr>
            <p:ph type="title"/>
          </p:nvPr>
        </p:nvSpPr>
        <p:spPr>
          <a:xfrm>
            <a:off x="7182209" y="1140491"/>
            <a:ext cx="3923665" cy="635000"/>
          </a:xfrm>
          <a:prstGeom prst="rect">
            <a:avLst/>
          </a:prstGeom>
        </p:spPr>
        <p:txBody>
          <a:bodyPr vert="horz" wrap="square" lIns="0" tIns="12700" rIns="0" bIns="0" rtlCol="0">
            <a:spAutoFit/>
          </a:bodyPr>
          <a:lstStyle/>
          <a:p>
            <a:pPr marL="12700">
              <a:lnSpc>
                <a:spcPct val="100000"/>
              </a:lnSpc>
              <a:spcBef>
                <a:spcPts val="100"/>
              </a:spcBef>
            </a:pPr>
            <a:r>
              <a:rPr sz="4000" spc="135" dirty="0">
                <a:latin typeface="Trebuchet MS"/>
                <a:cs typeface="Trebuchet MS"/>
              </a:rPr>
              <a:t>Total</a:t>
            </a:r>
            <a:r>
              <a:rPr sz="4000" spc="-130" dirty="0">
                <a:latin typeface="Trebuchet MS"/>
                <a:cs typeface="Trebuchet MS"/>
              </a:rPr>
              <a:t> </a:t>
            </a:r>
            <a:r>
              <a:rPr lang="en-US" sz="4000" spc="220" dirty="0">
                <a:latin typeface="Trebuchet MS"/>
                <a:cs typeface="Trebuchet MS"/>
              </a:rPr>
              <a:t>Loans</a:t>
            </a:r>
            <a:endParaRPr sz="4000" dirty="0">
              <a:latin typeface="Trebuchet MS"/>
              <a:cs typeface="Trebuchet MS"/>
            </a:endParaRPr>
          </a:p>
        </p:txBody>
      </p:sp>
      <p:sp>
        <p:nvSpPr>
          <p:cNvPr id="8" name="object 8"/>
          <p:cNvSpPr txBox="1"/>
          <p:nvPr/>
        </p:nvSpPr>
        <p:spPr>
          <a:xfrm>
            <a:off x="10498821" y="4806840"/>
            <a:ext cx="6671945" cy="2882199"/>
          </a:xfrm>
          <a:prstGeom prst="rect">
            <a:avLst/>
          </a:prstGeom>
        </p:spPr>
        <p:txBody>
          <a:bodyPr vert="horz" wrap="square" lIns="0" tIns="12700" rIns="0" bIns="0" rtlCol="0">
            <a:spAutoFit/>
          </a:bodyPr>
          <a:lstStyle/>
          <a:p>
            <a:pPr marL="12065" marR="5080" algn="ctr">
              <a:lnSpc>
                <a:spcPct val="125000"/>
              </a:lnSpc>
              <a:spcBef>
                <a:spcPts val="100"/>
              </a:spcBef>
            </a:pPr>
            <a:r>
              <a:rPr lang="en-US" sz="3000" spc="-75" dirty="0">
                <a:solidFill>
                  <a:srgbClr val="FAFFFE"/>
                </a:solidFill>
                <a:latin typeface="Lucida Sans Unicode"/>
                <a:cs typeface="Lucida Sans Unicode"/>
              </a:rPr>
              <a:t>The average and deposit value of the total loan on a bad loan status is greater than the status of a good loan.</a:t>
            </a:r>
          </a:p>
          <a:p>
            <a:pPr marL="12065" marR="5080" algn="ctr">
              <a:lnSpc>
                <a:spcPct val="125000"/>
              </a:lnSpc>
              <a:spcBef>
                <a:spcPts val="100"/>
              </a:spcBef>
            </a:pPr>
            <a:endParaRPr sz="3000" dirty="0">
              <a:latin typeface="Lucida Sans Unicode"/>
              <a:cs typeface="Lucida Sans Unicode"/>
            </a:endParaRPr>
          </a:p>
        </p:txBody>
      </p:sp>
      <p:sp>
        <p:nvSpPr>
          <p:cNvPr id="5" name="object 5"/>
          <p:cNvSpPr txBox="1"/>
          <p:nvPr/>
        </p:nvSpPr>
        <p:spPr>
          <a:xfrm>
            <a:off x="7641458" y="4768104"/>
            <a:ext cx="1197741" cy="2368597"/>
          </a:xfrm>
          <a:prstGeom prst="rect">
            <a:avLst/>
          </a:prstGeom>
        </p:spPr>
        <p:txBody>
          <a:bodyPr vert="horz" wrap="square" lIns="0" tIns="24130" rIns="0" bIns="0" rtlCol="0">
            <a:spAutoFit/>
          </a:bodyPr>
          <a:lstStyle/>
          <a:p>
            <a:pPr marL="162560">
              <a:lnSpc>
                <a:spcPct val="100000"/>
              </a:lnSpc>
              <a:spcBef>
                <a:spcPts val="190"/>
              </a:spcBef>
            </a:pPr>
            <a:r>
              <a:rPr sz="2800" b="1" spc="114" dirty="0">
                <a:solidFill>
                  <a:schemeClr val="bg1"/>
                </a:solidFill>
                <a:latin typeface="Trebuchet MS"/>
                <a:cs typeface="Trebuchet MS"/>
              </a:rPr>
              <a:t>Std</a:t>
            </a:r>
            <a:endParaRPr sz="2800" dirty="0">
              <a:solidFill>
                <a:schemeClr val="bg1"/>
              </a:solidFill>
              <a:latin typeface="Trebuchet MS"/>
              <a:cs typeface="Trebuchet MS"/>
            </a:endParaRPr>
          </a:p>
          <a:p>
            <a:pPr>
              <a:lnSpc>
                <a:spcPct val="100000"/>
              </a:lnSpc>
              <a:spcBef>
                <a:spcPts val="45"/>
              </a:spcBef>
            </a:pPr>
            <a:endParaRPr sz="3850" dirty="0">
              <a:latin typeface="Trebuchet MS"/>
              <a:cs typeface="Trebuchet MS"/>
            </a:endParaRPr>
          </a:p>
          <a:p>
            <a:pPr>
              <a:lnSpc>
                <a:spcPct val="100000"/>
              </a:lnSpc>
            </a:pPr>
            <a:r>
              <a:rPr sz="2800" spc="-175" dirty="0">
                <a:solidFill>
                  <a:srgbClr val="FFFFFF"/>
                </a:solidFill>
                <a:latin typeface="Lucida Sans Unicode"/>
                <a:cs typeface="Lucida Sans Unicode"/>
              </a:rPr>
              <a:t>7</a:t>
            </a:r>
            <a:r>
              <a:rPr sz="2800" spc="-200" dirty="0">
                <a:solidFill>
                  <a:srgbClr val="FFFFFF"/>
                </a:solidFill>
                <a:latin typeface="Lucida Sans Unicode"/>
                <a:cs typeface="Lucida Sans Unicode"/>
              </a:rPr>
              <a:t>,</a:t>
            </a:r>
            <a:r>
              <a:rPr sz="2800" spc="-175" dirty="0">
                <a:solidFill>
                  <a:srgbClr val="FFFFFF"/>
                </a:solidFill>
                <a:latin typeface="Lucida Sans Unicode"/>
                <a:cs typeface="Lucida Sans Unicode"/>
              </a:rPr>
              <a:t>94</a:t>
            </a:r>
            <a:r>
              <a:rPr sz="2800" spc="-170" dirty="0">
                <a:solidFill>
                  <a:srgbClr val="FFFFFF"/>
                </a:solidFill>
                <a:latin typeface="Lucida Sans Unicode"/>
                <a:cs typeface="Lucida Sans Unicode"/>
              </a:rPr>
              <a:t>9</a:t>
            </a:r>
            <a:endParaRPr sz="2800" dirty="0">
              <a:latin typeface="Lucida Sans Unicode"/>
              <a:cs typeface="Lucida Sans Unicode"/>
            </a:endParaRPr>
          </a:p>
          <a:p>
            <a:pPr>
              <a:lnSpc>
                <a:spcPct val="100000"/>
              </a:lnSpc>
              <a:spcBef>
                <a:spcPts val="60"/>
              </a:spcBef>
            </a:pPr>
            <a:endParaRPr sz="2900" dirty="0">
              <a:latin typeface="Lucida Sans Unicode"/>
              <a:cs typeface="Lucida Sans Unicode"/>
            </a:endParaRPr>
          </a:p>
          <a:p>
            <a:pPr>
              <a:lnSpc>
                <a:spcPct val="100000"/>
              </a:lnSpc>
            </a:pPr>
            <a:r>
              <a:rPr sz="2800" spc="-175" dirty="0">
                <a:solidFill>
                  <a:schemeClr val="bg1"/>
                </a:solidFill>
                <a:latin typeface="Lucida Sans Unicode"/>
                <a:cs typeface="Lucida Sans Unicode"/>
              </a:rPr>
              <a:t>8</a:t>
            </a:r>
            <a:r>
              <a:rPr sz="2800" spc="-200" dirty="0">
                <a:solidFill>
                  <a:schemeClr val="bg1"/>
                </a:solidFill>
                <a:latin typeface="Lucida Sans Unicode"/>
                <a:cs typeface="Lucida Sans Unicode"/>
              </a:rPr>
              <a:t>,</a:t>
            </a:r>
            <a:r>
              <a:rPr sz="2800" spc="-175" dirty="0">
                <a:solidFill>
                  <a:schemeClr val="bg1"/>
                </a:solidFill>
                <a:latin typeface="Lucida Sans Unicode"/>
                <a:cs typeface="Lucida Sans Unicode"/>
              </a:rPr>
              <a:t>36</a:t>
            </a:r>
            <a:r>
              <a:rPr sz="2800" spc="-170" dirty="0">
                <a:solidFill>
                  <a:schemeClr val="bg1"/>
                </a:solidFill>
                <a:latin typeface="Lucida Sans Unicode"/>
                <a:cs typeface="Lucida Sans Unicode"/>
              </a:rPr>
              <a:t>2</a:t>
            </a:r>
            <a:endParaRPr sz="2800" dirty="0">
              <a:solidFill>
                <a:schemeClr val="bg1"/>
              </a:solidFill>
              <a:latin typeface="Lucida Sans Unicode"/>
              <a:cs typeface="Lucida Sans Unicode"/>
            </a:endParaRPr>
          </a:p>
        </p:txBody>
      </p:sp>
      <p:pic>
        <p:nvPicPr>
          <p:cNvPr id="2" name="Picture 1">
            <a:extLst>
              <a:ext uri="{FF2B5EF4-FFF2-40B4-BE49-F238E27FC236}">
                <a16:creationId xmlns:a16="http://schemas.microsoft.com/office/drawing/2014/main" id="{C7A84592-8C68-B8EA-1F96-0B026BCDE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04C931-0B52-3386-947A-6A85FDEB5575}"/>
              </a:ext>
            </a:extLst>
          </p:cNvPr>
          <p:cNvSpPr/>
          <p:nvPr/>
        </p:nvSpPr>
        <p:spPr>
          <a:xfrm>
            <a:off x="27214" y="0"/>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bject 5"/>
          <p:cNvSpPr txBox="1">
            <a:spLocks noGrp="1"/>
          </p:cNvSpPr>
          <p:nvPr>
            <p:ph type="title"/>
          </p:nvPr>
        </p:nvSpPr>
        <p:spPr>
          <a:xfrm>
            <a:off x="6583622" y="1140492"/>
            <a:ext cx="5120640" cy="635000"/>
          </a:xfrm>
          <a:prstGeom prst="rect">
            <a:avLst/>
          </a:prstGeom>
        </p:spPr>
        <p:txBody>
          <a:bodyPr vert="horz" wrap="square" lIns="0" tIns="12700" rIns="0" bIns="0" rtlCol="0">
            <a:spAutoFit/>
          </a:bodyPr>
          <a:lstStyle/>
          <a:p>
            <a:pPr marL="12700">
              <a:lnSpc>
                <a:spcPct val="100000"/>
              </a:lnSpc>
              <a:spcBef>
                <a:spcPts val="100"/>
              </a:spcBef>
            </a:pPr>
            <a:r>
              <a:rPr sz="4000" spc="210" dirty="0">
                <a:latin typeface="Trebuchet MS"/>
                <a:cs typeface="Trebuchet MS"/>
              </a:rPr>
              <a:t>Peringkat</a:t>
            </a:r>
            <a:r>
              <a:rPr sz="4000" spc="-145" dirty="0">
                <a:latin typeface="Trebuchet MS"/>
                <a:cs typeface="Trebuchet MS"/>
              </a:rPr>
              <a:t> </a:t>
            </a:r>
            <a:r>
              <a:rPr sz="4000" spc="220" dirty="0">
                <a:latin typeface="Trebuchet MS"/>
                <a:cs typeface="Trebuchet MS"/>
              </a:rPr>
              <a:t>Pinjaman</a:t>
            </a:r>
            <a:endParaRPr sz="4000">
              <a:latin typeface="Trebuchet MS"/>
              <a:cs typeface="Trebuchet MS"/>
            </a:endParaRPr>
          </a:p>
        </p:txBody>
      </p:sp>
      <p:sp>
        <p:nvSpPr>
          <p:cNvPr id="6" name="object 6"/>
          <p:cNvSpPr txBox="1"/>
          <p:nvPr/>
        </p:nvSpPr>
        <p:spPr>
          <a:xfrm>
            <a:off x="10543320" y="4521091"/>
            <a:ext cx="6583045" cy="3459280"/>
          </a:xfrm>
          <a:prstGeom prst="rect">
            <a:avLst/>
          </a:prstGeom>
        </p:spPr>
        <p:txBody>
          <a:bodyPr vert="horz" wrap="square" lIns="0" tIns="12700" rIns="0" bIns="0" rtlCol="0">
            <a:spAutoFit/>
          </a:bodyPr>
          <a:lstStyle/>
          <a:p>
            <a:pPr marL="12700" marR="5080" indent="-635" algn="ctr">
              <a:lnSpc>
                <a:spcPct val="125000"/>
              </a:lnSpc>
              <a:spcBef>
                <a:spcPts val="100"/>
              </a:spcBef>
            </a:pPr>
            <a:r>
              <a:rPr lang="en-US" sz="3000" spc="-75" dirty="0">
                <a:solidFill>
                  <a:srgbClr val="FAFFFE"/>
                </a:solidFill>
                <a:latin typeface="Lucida Sans Unicode"/>
                <a:cs typeface="Lucida Sans Unicode"/>
              </a:rPr>
              <a:t>Each loan rating has its own interest value. Starting from A-rank with an average interest rate of </a:t>
            </a:r>
            <a:r>
              <a:rPr lang="en-US" sz="3000" spc="-75" dirty="0">
                <a:solidFill>
                  <a:schemeClr val="accent6"/>
                </a:solidFill>
                <a:latin typeface="Lucida Sans Unicode"/>
                <a:cs typeface="Lucida Sans Unicode"/>
              </a:rPr>
              <a:t>7.5% </a:t>
            </a:r>
            <a:r>
              <a:rPr lang="en-US" sz="3000" spc="-75" dirty="0">
                <a:solidFill>
                  <a:srgbClr val="FAFFFE"/>
                </a:solidFill>
                <a:latin typeface="Lucida Sans Unicode"/>
                <a:cs typeface="Lucida Sans Unicode"/>
              </a:rPr>
              <a:t>to G-rank with an average interest rate of </a:t>
            </a:r>
            <a:r>
              <a:rPr lang="en-US" sz="3000" spc="-75" dirty="0">
                <a:solidFill>
                  <a:schemeClr val="accent6"/>
                </a:solidFill>
                <a:latin typeface="Lucida Sans Unicode"/>
                <a:cs typeface="Lucida Sans Unicode"/>
              </a:rPr>
              <a:t>24%</a:t>
            </a:r>
          </a:p>
          <a:p>
            <a:pPr marL="12700" marR="5080" indent="-635" algn="ctr">
              <a:lnSpc>
                <a:spcPct val="125000"/>
              </a:lnSpc>
              <a:spcBef>
                <a:spcPts val="100"/>
              </a:spcBef>
            </a:pPr>
            <a:endParaRPr sz="3000" dirty="0">
              <a:latin typeface="Lucida Sans Unicode"/>
              <a:cs typeface="Lucida Sans Unicode"/>
            </a:endParaRPr>
          </a:p>
        </p:txBody>
      </p:sp>
      <p:sp>
        <p:nvSpPr>
          <p:cNvPr id="2" name="Rectangle 1">
            <a:extLst>
              <a:ext uri="{FF2B5EF4-FFF2-40B4-BE49-F238E27FC236}">
                <a16:creationId xmlns:a16="http://schemas.microsoft.com/office/drawing/2014/main" id="{6D5D0AB8-4AA4-42F3-C682-F05ECEEB85F2}"/>
              </a:ext>
            </a:extLst>
          </p:cNvPr>
          <p:cNvSpPr/>
          <p:nvPr/>
        </p:nvSpPr>
        <p:spPr>
          <a:xfrm>
            <a:off x="3628674" y="2920922"/>
            <a:ext cx="1476724" cy="6192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bject 7"/>
          <p:cNvSpPr txBox="1"/>
          <p:nvPr/>
        </p:nvSpPr>
        <p:spPr>
          <a:xfrm>
            <a:off x="3628674" y="2941787"/>
            <a:ext cx="1314450" cy="6171565"/>
          </a:xfrm>
          <a:prstGeom prst="rect">
            <a:avLst/>
          </a:prstGeom>
        </p:spPr>
        <p:txBody>
          <a:bodyPr vert="horz" wrap="square" lIns="0" tIns="423544" rIns="0" bIns="0" rtlCol="0">
            <a:spAutoFit/>
          </a:bodyPr>
          <a:lstStyle/>
          <a:p>
            <a:pPr marL="1905" algn="ctr">
              <a:lnSpc>
                <a:spcPct val="100000"/>
              </a:lnSpc>
              <a:spcBef>
                <a:spcPts val="3334"/>
              </a:spcBef>
            </a:pPr>
            <a:r>
              <a:rPr sz="3000" b="1" spc="165" dirty="0">
                <a:solidFill>
                  <a:srgbClr val="2E75B6"/>
                </a:solidFill>
                <a:latin typeface="Trebuchet MS"/>
                <a:cs typeface="Trebuchet MS"/>
              </a:rPr>
              <a:t>A</a:t>
            </a:r>
            <a:endParaRPr sz="3000" dirty="0">
              <a:solidFill>
                <a:srgbClr val="2E75B6"/>
              </a:solidFill>
              <a:latin typeface="Trebuchet MS"/>
              <a:cs typeface="Trebuchet MS"/>
            </a:endParaRPr>
          </a:p>
          <a:p>
            <a:pPr>
              <a:lnSpc>
                <a:spcPct val="100000"/>
              </a:lnSpc>
            </a:pPr>
            <a:endParaRPr sz="4100" dirty="0">
              <a:latin typeface="Trebuchet MS"/>
              <a:cs typeface="Trebuchet MS"/>
            </a:endParaRPr>
          </a:p>
          <a:p>
            <a:pPr>
              <a:lnSpc>
                <a:spcPct val="100000"/>
              </a:lnSpc>
            </a:pPr>
            <a:endParaRPr sz="4100" dirty="0">
              <a:latin typeface="Trebuchet MS"/>
              <a:cs typeface="Trebuchet MS"/>
            </a:endParaRPr>
          </a:p>
          <a:p>
            <a:pPr>
              <a:lnSpc>
                <a:spcPct val="100000"/>
              </a:lnSpc>
            </a:pPr>
            <a:endParaRPr sz="4100" dirty="0">
              <a:latin typeface="Trebuchet MS"/>
              <a:cs typeface="Trebuchet MS"/>
            </a:endParaRPr>
          </a:p>
          <a:p>
            <a:pPr>
              <a:lnSpc>
                <a:spcPct val="100000"/>
              </a:lnSpc>
            </a:pPr>
            <a:endParaRPr sz="4100" dirty="0">
              <a:latin typeface="Trebuchet MS"/>
              <a:cs typeface="Trebuchet MS"/>
            </a:endParaRPr>
          </a:p>
          <a:p>
            <a:pPr>
              <a:lnSpc>
                <a:spcPct val="100000"/>
              </a:lnSpc>
            </a:pPr>
            <a:endParaRPr sz="4100" dirty="0">
              <a:latin typeface="Trebuchet MS"/>
              <a:cs typeface="Trebuchet MS"/>
            </a:endParaRPr>
          </a:p>
          <a:p>
            <a:pPr>
              <a:lnSpc>
                <a:spcPct val="100000"/>
              </a:lnSpc>
            </a:pPr>
            <a:endParaRPr sz="4100" dirty="0">
              <a:latin typeface="Trebuchet MS"/>
              <a:cs typeface="Trebuchet MS"/>
            </a:endParaRPr>
          </a:p>
          <a:p>
            <a:pPr>
              <a:lnSpc>
                <a:spcPct val="100000"/>
              </a:lnSpc>
            </a:pPr>
            <a:endParaRPr sz="5200" dirty="0">
              <a:latin typeface="Trebuchet MS"/>
              <a:cs typeface="Trebuchet MS"/>
            </a:endParaRPr>
          </a:p>
          <a:p>
            <a:pPr marL="1905" algn="ctr">
              <a:lnSpc>
                <a:spcPct val="100000"/>
              </a:lnSpc>
            </a:pPr>
            <a:r>
              <a:rPr sz="3000" b="1" spc="155" dirty="0">
                <a:solidFill>
                  <a:srgbClr val="2E75B6"/>
                </a:solidFill>
                <a:latin typeface="Trebuchet MS"/>
                <a:cs typeface="Trebuchet MS"/>
              </a:rPr>
              <a:t>G</a:t>
            </a:r>
            <a:endParaRPr sz="3000" dirty="0">
              <a:solidFill>
                <a:srgbClr val="2E75B6"/>
              </a:solidFill>
              <a:latin typeface="Trebuchet MS"/>
              <a:cs typeface="Trebuchet MS"/>
            </a:endParaRPr>
          </a:p>
        </p:txBody>
      </p:sp>
      <p:sp>
        <p:nvSpPr>
          <p:cNvPr id="8" name="object 8"/>
          <p:cNvSpPr/>
          <p:nvPr/>
        </p:nvSpPr>
        <p:spPr>
          <a:xfrm>
            <a:off x="5262233" y="2920922"/>
            <a:ext cx="0" cy="6220460"/>
          </a:xfrm>
          <a:custGeom>
            <a:avLst/>
            <a:gdLst/>
            <a:ahLst/>
            <a:cxnLst/>
            <a:rect l="l" t="t" r="r" b="b"/>
            <a:pathLst>
              <a:path h="6220459">
                <a:moveTo>
                  <a:pt x="0" y="6219918"/>
                </a:moveTo>
                <a:lnTo>
                  <a:pt x="0" y="0"/>
                </a:lnTo>
              </a:path>
            </a:pathLst>
          </a:custGeom>
          <a:ln w="47598">
            <a:solidFill>
              <a:srgbClr val="FFFFFF"/>
            </a:solidFill>
          </a:ln>
        </p:spPr>
        <p:txBody>
          <a:bodyPr wrap="square" lIns="0" tIns="0" rIns="0" bIns="0" rtlCol="0"/>
          <a:lstStyle/>
          <a:p>
            <a:endParaRPr/>
          </a:p>
        </p:txBody>
      </p:sp>
      <p:sp>
        <p:nvSpPr>
          <p:cNvPr id="9" name="object 9"/>
          <p:cNvSpPr txBox="1"/>
          <p:nvPr/>
        </p:nvSpPr>
        <p:spPr>
          <a:xfrm>
            <a:off x="5568667" y="3397001"/>
            <a:ext cx="829944" cy="406400"/>
          </a:xfrm>
          <a:prstGeom prst="rect">
            <a:avLst/>
          </a:prstGeom>
        </p:spPr>
        <p:txBody>
          <a:bodyPr vert="horz" wrap="square" lIns="0" tIns="12700" rIns="0" bIns="0" rtlCol="0">
            <a:spAutoFit/>
          </a:bodyPr>
          <a:lstStyle/>
          <a:p>
            <a:pPr marL="12700">
              <a:lnSpc>
                <a:spcPct val="100000"/>
              </a:lnSpc>
              <a:spcBef>
                <a:spcPts val="100"/>
              </a:spcBef>
            </a:pPr>
            <a:r>
              <a:rPr sz="2500" spc="-135" dirty="0">
                <a:solidFill>
                  <a:srgbClr val="FAFFFE"/>
                </a:solidFill>
                <a:latin typeface="Lucida Sans Unicode"/>
                <a:cs typeface="Lucida Sans Unicode"/>
              </a:rPr>
              <a:t>7</a:t>
            </a:r>
            <a:r>
              <a:rPr sz="2500" spc="-105" dirty="0">
                <a:solidFill>
                  <a:srgbClr val="FAFFFE"/>
                </a:solidFill>
                <a:latin typeface="Lucida Sans Unicode"/>
                <a:cs typeface="Lucida Sans Unicode"/>
              </a:rPr>
              <a:t>.</a:t>
            </a:r>
            <a:r>
              <a:rPr sz="2500" spc="-155" dirty="0">
                <a:solidFill>
                  <a:srgbClr val="FAFFFE"/>
                </a:solidFill>
                <a:latin typeface="Lucida Sans Unicode"/>
                <a:cs typeface="Lucida Sans Unicode"/>
              </a:rPr>
              <a:t>5</a:t>
            </a:r>
            <a:r>
              <a:rPr sz="2500" spc="-95" dirty="0">
                <a:solidFill>
                  <a:srgbClr val="FAFFFE"/>
                </a:solidFill>
                <a:latin typeface="Lucida Sans Unicode"/>
                <a:cs typeface="Lucida Sans Unicode"/>
              </a:rPr>
              <a:t> </a:t>
            </a:r>
            <a:r>
              <a:rPr sz="2500" spc="385" dirty="0">
                <a:solidFill>
                  <a:srgbClr val="FAFFFE"/>
                </a:solidFill>
                <a:latin typeface="Lucida Sans Unicode"/>
                <a:cs typeface="Lucida Sans Unicode"/>
              </a:rPr>
              <a:t>%</a:t>
            </a:r>
            <a:endParaRPr sz="2500">
              <a:latin typeface="Lucida Sans Unicode"/>
              <a:cs typeface="Lucida Sans Unicode"/>
            </a:endParaRPr>
          </a:p>
        </p:txBody>
      </p:sp>
      <p:sp>
        <p:nvSpPr>
          <p:cNvPr id="10" name="object 10"/>
          <p:cNvSpPr txBox="1"/>
          <p:nvPr/>
        </p:nvSpPr>
        <p:spPr>
          <a:xfrm>
            <a:off x="5691132" y="8248743"/>
            <a:ext cx="742315" cy="406400"/>
          </a:xfrm>
          <a:prstGeom prst="rect">
            <a:avLst/>
          </a:prstGeom>
        </p:spPr>
        <p:txBody>
          <a:bodyPr vert="horz" wrap="square" lIns="0" tIns="12700" rIns="0" bIns="0" rtlCol="0">
            <a:spAutoFit/>
          </a:bodyPr>
          <a:lstStyle/>
          <a:p>
            <a:pPr marL="12700">
              <a:lnSpc>
                <a:spcPct val="100000"/>
              </a:lnSpc>
              <a:spcBef>
                <a:spcPts val="100"/>
              </a:spcBef>
            </a:pPr>
            <a:r>
              <a:rPr sz="2500" spc="-135" dirty="0">
                <a:solidFill>
                  <a:srgbClr val="FAFFFE"/>
                </a:solidFill>
                <a:latin typeface="Lucida Sans Unicode"/>
                <a:cs typeface="Lucida Sans Unicode"/>
              </a:rPr>
              <a:t>2</a:t>
            </a:r>
            <a:r>
              <a:rPr sz="2500" spc="-155" dirty="0">
                <a:solidFill>
                  <a:srgbClr val="FAFFFE"/>
                </a:solidFill>
                <a:latin typeface="Lucida Sans Unicode"/>
                <a:cs typeface="Lucida Sans Unicode"/>
              </a:rPr>
              <a:t>4</a:t>
            </a:r>
            <a:r>
              <a:rPr sz="2500" spc="-95" dirty="0">
                <a:solidFill>
                  <a:srgbClr val="FAFFFE"/>
                </a:solidFill>
                <a:latin typeface="Lucida Sans Unicode"/>
                <a:cs typeface="Lucida Sans Unicode"/>
              </a:rPr>
              <a:t> </a:t>
            </a:r>
            <a:r>
              <a:rPr sz="2500" spc="385" dirty="0">
                <a:solidFill>
                  <a:srgbClr val="FAFFFE"/>
                </a:solidFill>
                <a:latin typeface="Lucida Sans Unicode"/>
                <a:cs typeface="Lucida Sans Unicode"/>
              </a:rPr>
              <a:t>%</a:t>
            </a:r>
            <a:endParaRPr sz="2500">
              <a:latin typeface="Lucida Sans Unicode"/>
              <a:cs typeface="Lucida Sans Unicode"/>
            </a:endParaRPr>
          </a:p>
        </p:txBody>
      </p:sp>
      <p:sp>
        <p:nvSpPr>
          <p:cNvPr id="11" name="object 11"/>
          <p:cNvSpPr txBox="1"/>
          <p:nvPr/>
        </p:nvSpPr>
        <p:spPr>
          <a:xfrm>
            <a:off x="2804466" y="4835819"/>
            <a:ext cx="440690" cy="2386965"/>
          </a:xfrm>
          <a:prstGeom prst="rect">
            <a:avLst/>
          </a:prstGeom>
        </p:spPr>
        <p:txBody>
          <a:bodyPr vert="vert270" wrap="square" lIns="0" tIns="33655" rIns="0" bIns="0" rtlCol="0">
            <a:spAutoFit/>
          </a:bodyPr>
          <a:lstStyle/>
          <a:p>
            <a:pPr marL="12700">
              <a:lnSpc>
                <a:spcPct val="100000"/>
              </a:lnSpc>
              <a:spcBef>
                <a:spcPts val="265"/>
              </a:spcBef>
            </a:pPr>
            <a:r>
              <a:rPr sz="2400" spc="5" dirty="0">
                <a:solidFill>
                  <a:srgbClr val="FAFFFE"/>
                </a:solidFill>
                <a:latin typeface="Lucida Sans Unicode"/>
                <a:cs typeface="Lucida Sans Unicode"/>
              </a:rPr>
              <a:t>Bunga</a:t>
            </a:r>
            <a:r>
              <a:rPr sz="2400" spc="-135" dirty="0">
                <a:solidFill>
                  <a:srgbClr val="FAFFFE"/>
                </a:solidFill>
                <a:latin typeface="Lucida Sans Unicode"/>
                <a:cs typeface="Lucida Sans Unicode"/>
              </a:rPr>
              <a:t> </a:t>
            </a:r>
            <a:r>
              <a:rPr sz="2400" dirty="0">
                <a:solidFill>
                  <a:srgbClr val="FAFFFE"/>
                </a:solidFill>
                <a:latin typeface="Lucida Sans Unicode"/>
                <a:cs typeface="Lucida Sans Unicode"/>
              </a:rPr>
              <a:t>Pinjaman</a:t>
            </a:r>
            <a:endParaRPr sz="2400">
              <a:latin typeface="Lucida Sans Unicode"/>
              <a:cs typeface="Lucida Sans Unicode"/>
            </a:endParaRPr>
          </a:p>
        </p:txBody>
      </p:sp>
      <p:pic>
        <p:nvPicPr>
          <p:cNvPr id="3" name="Picture 2">
            <a:extLst>
              <a:ext uri="{FF2B5EF4-FFF2-40B4-BE49-F238E27FC236}">
                <a16:creationId xmlns:a16="http://schemas.microsoft.com/office/drawing/2014/main" id="{26DC96B6-C5AA-8941-F374-2367CE7F0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02129" y="428200"/>
            <a:ext cx="6418580" cy="939800"/>
          </a:xfrm>
          <a:prstGeom prst="rect">
            <a:avLst/>
          </a:prstGeom>
        </p:spPr>
        <p:txBody>
          <a:bodyPr vert="horz" wrap="square" lIns="0" tIns="12700" rIns="0" bIns="0" rtlCol="0">
            <a:spAutoFit/>
          </a:bodyPr>
          <a:lstStyle/>
          <a:p>
            <a:pPr marL="12700">
              <a:lnSpc>
                <a:spcPct val="100000"/>
              </a:lnSpc>
              <a:spcBef>
                <a:spcPts val="100"/>
              </a:spcBef>
            </a:pPr>
            <a:r>
              <a:rPr sz="6000" spc="370" dirty="0">
                <a:solidFill>
                  <a:srgbClr val="003C86"/>
                </a:solidFill>
                <a:latin typeface="Trebuchet MS"/>
                <a:cs typeface="Trebuchet MS"/>
              </a:rPr>
              <a:t>Data</a:t>
            </a:r>
            <a:r>
              <a:rPr lang="en-US" sz="6000" spc="370" dirty="0">
                <a:solidFill>
                  <a:srgbClr val="003C86"/>
                </a:solidFill>
                <a:latin typeface="Trebuchet MS"/>
                <a:cs typeface="Trebuchet MS"/>
              </a:rPr>
              <a:t> Processing</a:t>
            </a:r>
            <a:endParaRPr sz="6000" dirty="0">
              <a:solidFill>
                <a:srgbClr val="003C86"/>
              </a:solidFill>
              <a:latin typeface="Trebuchet MS"/>
              <a:cs typeface="Trebuchet MS"/>
            </a:endParaRPr>
          </a:p>
        </p:txBody>
      </p:sp>
      <p:sp>
        <p:nvSpPr>
          <p:cNvPr id="4" name="object 4"/>
          <p:cNvSpPr txBox="1"/>
          <p:nvPr/>
        </p:nvSpPr>
        <p:spPr>
          <a:xfrm>
            <a:off x="685800" y="1866900"/>
            <a:ext cx="15459075" cy="6031459"/>
          </a:xfrm>
          <a:prstGeom prst="rect">
            <a:avLst/>
          </a:prstGeom>
        </p:spPr>
        <p:txBody>
          <a:bodyPr vert="horz" wrap="square" lIns="0" tIns="12700" rIns="0" bIns="0" rtlCol="0">
            <a:spAutoFit/>
          </a:bodyPr>
          <a:lstStyle/>
          <a:p>
            <a:pPr marL="12700" marR="5080">
              <a:lnSpc>
                <a:spcPct val="150000"/>
              </a:lnSpc>
              <a:spcBef>
                <a:spcPts val="100"/>
              </a:spcBef>
            </a:pPr>
            <a:r>
              <a:rPr lang="en-US" sz="3000" spc="-10" dirty="0">
                <a:solidFill>
                  <a:srgbClr val="003C86"/>
                </a:solidFill>
                <a:latin typeface="Lucida Sans Unicode"/>
                <a:cs typeface="Lucida Sans Unicode"/>
              </a:rPr>
              <a:t>The use of machine learning technology can be done when the data format we have is numerical, which can be processed by a computer. Some of the processing steps we do include:</a:t>
            </a:r>
          </a:p>
          <a:p>
            <a:pPr marL="12700" marR="5080">
              <a:lnSpc>
                <a:spcPct val="150000"/>
              </a:lnSpc>
              <a:spcBef>
                <a:spcPts val="100"/>
              </a:spcBef>
            </a:pPr>
            <a:endParaRPr lang="en-US" sz="2900" dirty="0">
              <a:solidFill>
                <a:srgbClr val="003C86"/>
              </a:solidFill>
              <a:latin typeface="Lucida Sans Unicode"/>
              <a:cs typeface="Lucida Sans Unicode"/>
            </a:endParaRPr>
          </a:p>
          <a:p>
            <a:pPr marL="527050" marR="5080" indent="-514350">
              <a:lnSpc>
                <a:spcPct val="150000"/>
              </a:lnSpc>
              <a:spcBef>
                <a:spcPts val="100"/>
              </a:spcBef>
              <a:buFont typeface="+mj-lt"/>
              <a:buAutoNum type="arabicPeriod"/>
            </a:pPr>
            <a:r>
              <a:rPr lang="en-US" sz="2900" dirty="0">
                <a:solidFill>
                  <a:srgbClr val="003C86"/>
                </a:solidFill>
                <a:latin typeface="Lucida Sans Unicode"/>
                <a:cs typeface="Lucida Sans Unicode"/>
              </a:rPr>
              <a:t>Populate the missing value using mean, median or mode based on the distribution of data.</a:t>
            </a:r>
          </a:p>
          <a:p>
            <a:pPr marL="527050" marR="5080" indent="-514350">
              <a:lnSpc>
                <a:spcPct val="150000"/>
              </a:lnSpc>
              <a:spcBef>
                <a:spcPts val="100"/>
              </a:spcBef>
              <a:buFont typeface="+mj-lt"/>
              <a:buAutoNum type="arabicPeriod"/>
            </a:pPr>
            <a:r>
              <a:rPr lang="en-US" sz="2900" dirty="0">
                <a:solidFill>
                  <a:srgbClr val="003C86"/>
                </a:solidFill>
                <a:latin typeface="Lucida Sans Unicode"/>
                <a:cs typeface="Lucida Sans Unicode"/>
              </a:rPr>
              <a:t>Normalize numerical data with </a:t>
            </a:r>
            <a:r>
              <a:rPr lang="en-US" sz="2900" dirty="0" err="1">
                <a:solidFill>
                  <a:srgbClr val="003C86"/>
                </a:solidFill>
                <a:latin typeface="Lucida Sans Unicode"/>
                <a:cs typeface="Lucida Sans Unicode"/>
              </a:rPr>
              <a:t>StandardScaler</a:t>
            </a:r>
            <a:r>
              <a:rPr lang="en-US" sz="2900" dirty="0">
                <a:solidFill>
                  <a:srgbClr val="003C86"/>
                </a:solidFill>
                <a:latin typeface="Lucida Sans Unicode"/>
                <a:cs typeface="Lucida Sans Unicode"/>
              </a:rPr>
              <a:t>.</a:t>
            </a:r>
          </a:p>
          <a:p>
            <a:pPr marL="527050" marR="5080" indent="-514350">
              <a:lnSpc>
                <a:spcPct val="150000"/>
              </a:lnSpc>
              <a:spcBef>
                <a:spcPts val="100"/>
              </a:spcBef>
              <a:buFont typeface="+mj-lt"/>
              <a:buAutoNum type="arabicPeriod"/>
            </a:pPr>
            <a:r>
              <a:rPr lang="en-US" sz="2900" dirty="0">
                <a:solidFill>
                  <a:srgbClr val="003C86"/>
                </a:solidFill>
                <a:latin typeface="Lucida Sans Unicode"/>
                <a:cs typeface="Lucida Sans Unicode"/>
              </a:rPr>
              <a:t>Create a dummy variable on the rest of the categorical column.</a:t>
            </a:r>
          </a:p>
          <a:p>
            <a:pPr marL="12700" marR="5080">
              <a:lnSpc>
                <a:spcPct val="125000"/>
              </a:lnSpc>
              <a:spcBef>
                <a:spcPts val="100"/>
              </a:spcBef>
            </a:pPr>
            <a:endParaRPr sz="2900" dirty="0">
              <a:solidFill>
                <a:srgbClr val="003C86"/>
              </a:solidFill>
              <a:latin typeface="Lucida Sans Unicode"/>
              <a:cs typeface="Lucida Sans Unicode"/>
            </a:endParaRPr>
          </a:p>
        </p:txBody>
      </p:sp>
      <p:sp>
        <p:nvSpPr>
          <p:cNvPr id="5" name="object 5"/>
          <p:cNvSpPr/>
          <p:nvPr/>
        </p:nvSpPr>
        <p:spPr>
          <a:xfrm>
            <a:off x="0" y="9967652"/>
            <a:ext cx="18288000" cy="319405"/>
          </a:xfrm>
          <a:custGeom>
            <a:avLst/>
            <a:gdLst/>
            <a:ahLst/>
            <a:cxnLst/>
            <a:rect l="l" t="t" r="r" b="b"/>
            <a:pathLst>
              <a:path w="18288000" h="319404">
                <a:moveTo>
                  <a:pt x="18287998" y="319347"/>
                </a:moveTo>
                <a:lnTo>
                  <a:pt x="0" y="319347"/>
                </a:lnTo>
                <a:lnTo>
                  <a:pt x="0" y="0"/>
                </a:lnTo>
                <a:lnTo>
                  <a:pt x="18287998" y="0"/>
                </a:lnTo>
                <a:lnTo>
                  <a:pt x="18287998" y="319347"/>
                </a:lnTo>
                <a:close/>
              </a:path>
            </a:pathLst>
          </a:custGeom>
          <a:solidFill>
            <a:srgbClr val="003C86"/>
          </a:solidFill>
        </p:spPr>
        <p:txBody>
          <a:bodyPr wrap="square" lIns="0" tIns="0" rIns="0" bIns="0" rtlCol="0"/>
          <a:lstStyle/>
          <a:p>
            <a:endParaRPr/>
          </a:p>
        </p:txBody>
      </p:sp>
      <p:pic>
        <p:nvPicPr>
          <p:cNvPr id="6" name="Picture 5">
            <a:extLst>
              <a:ext uri="{FF2B5EF4-FFF2-40B4-BE49-F238E27FC236}">
                <a16:creationId xmlns:a16="http://schemas.microsoft.com/office/drawing/2014/main" id="{A593EE00-DC14-6456-3FE6-23740DA90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38225"/>
            <a:ext cx="10031095" cy="8210550"/>
          </a:xfrm>
          <a:custGeom>
            <a:avLst/>
            <a:gdLst/>
            <a:ahLst/>
            <a:cxnLst/>
            <a:rect l="l" t="t" r="r" b="b"/>
            <a:pathLst>
              <a:path w="10031095" h="8210550">
                <a:moveTo>
                  <a:pt x="244259" y="0"/>
                </a:moveTo>
                <a:lnTo>
                  <a:pt x="0" y="0"/>
                </a:lnTo>
                <a:lnTo>
                  <a:pt x="0" y="8210550"/>
                </a:lnTo>
                <a:lnTo>
                  <a:pt x="244259" y="8210550"/>
                </a:lnTo>
                <a:lnTo>
                  <a:pt x="244259" y="0"/>
                </a:lnTo>
                <a:close/>
              </a:path>
              <a:path w="10031095" h="8210550">
                <a:moveTo>
                  <a:pt x="2028812" y="4172267"/>
                </a:moveTo>
                <a:lnTo>
                  <a:pt x="1028687" y="4172267"/>
                </a:lnTo>
                <a:lnTo>
                  <a:pt x="1028687" y="4362767"/>
                </a:lnTo>
                <a:lnTo>
                  <a:pt x="2028812" y="4362767"/>
                </a:lnTo>
                <a:lnTo>
                  <a:pt x="2028812" y="4172267"/>
                </a:lnTo>
                <a:close/>
              </a:path>
              <a:path w="10031095" h="8210550">
                <a:moveTo>
                  <a:pt x="10030638" y="5390058"/>
                </a:moveTo>
                <a:lnTo>
                  <a:pt x="9668688" y="5390058"/>
                </a:lnTo>
                <a:lnTo>
                  <a:pt x="9668688" y="5723433"/>
                </a:lnTo>
                <a:lnTo>
                  <a:pt x="10030638" y="5723433"/>
                </a:lnTo>
                <a:lnTo>
                  <a:pt x="10030638" y="5390058"/>
                </a:lnTo>
                <a:close/>
              </a:path>
              <a:path w="10031095" h="8210550">
                <a:moveTo>
                  <a:pt x="10030638" y="549681"/>
                </a:moveTo>
                <a:lnTo>
                  <a:pt x="9668688" y="549681"/>
                </a:lnTo>
                <a:lnTo>
                  <a:pt x="9668688" y="883056"/>
                </a:lnTo>
                <a:lnTo>
                  <a:pt x="10030638" y="883056"/>
                </a:lnTo>
                <a:lnTo>
                  <a:pt x="10030638" y="549681"/>
                </a:lnTo>
                <a:close/>
              </a:path>
            </a:pathLst>
          </a:custGeom>
          <a:solidFill>
            <a:srgbClr val="003C86"/>
          </a:solidFill>
        </p:spPr>
        <p:txBody>
          <a:bodyPr wrap="square" lIns="0" tIns="0" rIns="0" bIns="0" rtlCol="0"/>
          <a:lstStyle/>
          <a:p>
            <a:endParaRPr/>
          </a:p>
        </p:txBody>
      </p:sp>
      <p:sp>
        <p:nvSpPr>
          <p:cNvPr id="3" name="object 3"/>
          <p:cNvSpPr txBox="1"/>
          <p:nvPr/>
        </p:nvSpPr>
        <p:spPr>
          <a:xfrm>
            <a:off x="1028702" y="1562103"/>
            <a:ext cx="4226560" cy="939800"/>
          </a:xfrm>
          <a:prstGeom prst="rect">
            <a:avLst/>
          </a:prstGeom>
        </p:spPr>
        <p:txBody>
          <a:bodyPr vert="horz" wrap="square" lIns="0" tIns="12700" rIns="0" bIns="0" rtlCol="0">
            <a:spAutoFit/>
          </a:bodyPr>
          <a:lstStyle/>
          <a:p>
            <a:pPr>
              <a:lnSpc>
                <a:spcPct val="100000"/>
              </a:lnSpc>
              <a:spcBef>
                <a:spcPts val="100"/>
              </a:spcBef>
            </a:pPr>
            <a:r>
              <a:rPr lang="en-US" sz="6000" b="1" spc="185" dirty="0">
                <a:solidFill>
                  <a:srgbClr val="003C86"/>
                </a:solidFill>
                <a:latin typeface="Trebuchet MS"/>
                <a:cs typeface="Trebuchet MS"/>
              </a:rPr>
              <a:t>Modeling</a:t>
            </a:r>
            <a:endParaRPr sz="6000" dirty="0">
              <a:solidFill>
                <a:srgbClr val="003C86"/>
              </a:solidFill>
              <a:latin typeface="Trebuchet MS"/>
              <a:cs typeface="Trebuchet MS"/>
            </a:endParaRPr>
          </a:p>
        </p:txBody>
      </p:sp>
      <p:sp>
        <p:nvSpPr>
          <p:cNvPr id="4" name="object 4"/>
          <p:cNvSpPr txBox="1"/>
          <p:nvPr/>
        </p:nvSpPr>
        <p:spPr>
          <a:xfrm>
            <a:off x="1012373" y="2726981"/>
            <a:ext cx="8420098" cy="597599"/>
          </a:xfrm>
          <a:prstGeom prst="rect">
            <a:avLst/>
          </a:prstGeom>
        </p:spPr>
        <p:txBody>
          <a:bodyPr vert="horz" wrap="square" lIns="0" tIns="12700" rIns="0" bIns="0" rtlCol="0">
            <a:spAutoFit/>
          </a:bodyPr>
          <a:lstStyle/>
          <a:p>
            <a:pPr>
              <a:lnSpc>
                <a:spcPct val="100000"/>
              </a:lnSpc>
              <a:spcBef>
                <a:spcPts val="100"/>
              </a:spcBef>
            </a:pPr>
            <a:r>
              <a:rPr sz="3800" b="1" spc="390" dirty="0">
                <a:solidFill>
                  <a:srgbClr val="003C86"/>
                </a:solidFill>
                <a:latin typeface="Trebuchet MS"/>
                <a:cs typeface="Trebuchet MS"/>
              </a:rPr>
              <a:t>ALGORI</a:t>
            </a:r>
            <a:r>
              <a:rPr lang="en-US" sz="3800" b="1" spc="390" dirty="0">
                <a:solidFill>
                  <a:srgbClr val="003C86"/>
                </a:solidFill>
                <a:latin typeface="Trebuchet MS"/>
                <a:cs typeface="Trebuchet MS"/>
              </a:rPr>
              <a:t>THMS FOR PREDICTION</a:t>
            </a:r>
            <a:endParaRPr sz="3800" dirty="0">
              <a:solidFill>
                <a:srgbClr val="003C86"/>
              </a:solidFill>
              <a:latin typeface="Trebuchet MS"/>
              <a:cs typeface="Trebuchet MS"/>
            </a:endParaRPr>
          </a:p>
        </p:txBody>
      </p:sp>
      <p:sp>
        <p:nvSpPr>
          <p:cNvPr id="5" name="object 5"/>
          <p:cNvSpPr txBox="1"/>
          <p:nvPr/>
        </p:nvSpPr>
        <p:spPr>
          <a:xfrm>
            <a:off x="10822934" y="6402476"/>
            <a:ext cx="6195695" cy="2821285"/>
          </a:xfrm>
          <a:prstGeom prst="rect">
            <a:avLst/>
          </a:prstGeom>
        </p:spPr>
        <p:txBody>
          <a:bodyPr vert="horz" wrap="square" lIns="0" tIns="12700" rIns="0" bIns="0" rtlCol="0">
            <a:spAutoFit/>
          </a:bodyPr>
          <a:lstStyle/>
          <a:p>
            <a:pPr marL="12700">
              <a:lnSpc>
                <a:spcPct val="100000"/>
              </a:lnSpc>
              <a:spcBef>
                <a:spcPts val="100"/>
              </a:spcBef>
            </a:pPr>
            <a:r>
              <a:rPr lang="en-US" sz="3400" b="1" spc="175" dirty="0">
                <a:solidFill>
                  <a:srgbClr val="003C86"/>
                </a:solidFill>
                <a:uFill>
                  <a:solidFill>
                    <a:srgbClr val="2E755D"/>
                  </a:solidFill>
                </a:uFill>
                <a:latin typeface="Lucida Sans Unicode"/>
                <a:cs typeface="Lucida Sans Unicode"/>
              </a:rPr>
              <a:t>MODEL TYPES</a:t>
            </a:r>
          </a:p>
          <a:p>
            <a:pPr marL="12700">
              <a:lnSpc>
                <a:spcPct val="100000"/>
              </a:lnSpc>
              <a:spcBef>
                <a:spcPts val="100"/>
              </a:spcBef>
            </a:pPr>
            <a:endParaRPr lang="en-US" sz="3400" spc="175" dirty="0">
              <a:solidFill>
                <a:srgbClr val="003C86"/>
              </a:solidFill>
              <a:uFill>
                <a:solidFill>
                  <a:srgbClr val="2E755D"/>
                </a:solidFill>
              </a:uFill>
              <a:latin typeface="Lucida Sans Unicode"/>
              <a:cs typeface="Lucida Sans Unicode"/>
            </a:endParaRPr>
          </a:p>
          <a:p>
            <a:pPr marL="12700">
              <a:lnSpc>
                <a:spcPct val="100000"/>
              </a:lnSpc>
              <a:spcBef>
                <a:spcPts val="100"/>
              </a:spcBef>
            </a:pPr>
            <a:r>
              <a:rPr lang="en-US" sz="2800" spc="175" dirty="0">
                <a:solidFill>
                  <a:srgbClr val="003C86"/>
                </a:solidFill>
                <a:uFill>
                  <a:solidFill>
                    <a:srgbClr val="2E755D"/>
                  </a:solidFill>
                </a:uFill>
                <a:latin typeface="Lucida Sans" panose="020B0602030504020204" pitchFamily="34" charset="0"/>
                <a:cs typeface="Lucida Sans Unicode"/>
              </a:rPr>
              <a:t>We chose logistic regression to predict 2 categories of loan status.</a:t>
            </a:r>
          </a:p>
          <a:p>
            <a:pPr marL="12700">
              <a:lnSpc>
                <a:spcPct val="100000"/>
              </a:lnSpc>
              <a:spcBef>
                <a:spcPts val="100"/>
              </a:spcBef>
            </a:pPr>
            <a:endParaRPr sz="2800" dirty="0">
              <a:solidFill>
                <a:srgbClr val="003C86"/>
              </a:solidFill>
              <a:latin typeface="Lucida Sans Unicode"/>
              <a:cs typeface="Lucida Sans Unicode"/>
            </a:endParaRPr>
          </a:p>
        </p:txBody>
      </p:sp>
      <p:sp>
        <p:nvSpPr>
          <p:cNvPr id="6" name="object 6"/>
          <p:cNvSpPr txBox="1"/>
          <p:nvPr/>
        </p:nvSpPr>
        <p:spPr>
          <a:xfrm>
            <a:off x="10822934" y="1562103"/>
            <a:ext cx="5962650" cy="4113947"/>
          </a:xfrm>
          <a:prstGeom prst="rect">
            <a:avLst/>
          </a:prstGeom>
        </p:spPr>
        <p:txBody>
          <a:bodyPr vert="horz" wrap="square" lIns="0" tIns="12700" rIns="0" bIns="0" rtlCol="0">
            <a:spAutoFit/>
          </a:bodyPr>
          <a:lstStyle/>
          <a:p>
            <a:pPr marL="12700">
              <a:lnSpc>
                <a:spcPct val="100000"/>
              </a:lnSpc>
              <a:spcBef>
                <a:spcPts val="100"/>
              </a:spcBef>
            </a:pPr>
            <a:r>
              <a:rPr lang="en-US" sz="3400" b="1" spc="204" dirty="0">
                <a:solidFill>
                  <a:srgbClr val="003C86"/>
                </a:solidFill>
                <a:uFill>
                  <a:solidFill>
                    <a:srgbClr val="2E755D"/>
                  </a:solidFill>
                </a:uFill>
                <a:latin typeface="Lucida Sans Unicode"/>
                <a:cs typeface="Lucida Sans Unicode"/>
              </a:rPr>
              <a:t>FORMS OF TRAINING</a:t>
            </a:r>
          </a:p>
          <a:p>
            <a:pPr marL="12700">
              <a:lnSpc>
                <a:spcPct val="100000"/>
              </a:lnSpc>
              <a:spcBef>
                <a:spcPts val="100"/>
              </a:spcBef>
            </a:pPr>
            <a:endParaRPr lang="en-US" sz="3400" spc="204" dirty="0">
              <a:solidFill>
                <a:srgbClr val="003C86"/>
              </a:solidFill>
              <a:uFill>
                <a:solidFill>
                  <a:srgbClr val="2E755D"/>
                </a:solidFill>
              </a:uFill>
              <a:latin typeface="Lucida Sans Unicode"/>
              <a:cs typeface="Lucida Sans Unicode"/>
            </a:endParaRPr>
          </a:p>
          <a:p>
            <a:pPr marL="12700">
              <a:lnSpc>
                <a:spcPct val="100000"/>
              </a:lnSpc>
              <a:spcBef>
                <a:spcPts val="100"/>
              </a:spcBef>
            </a:pPr>
            <a:r>
              <a:rPr lang="en-US" sz="2800" spc="204" dirty="0">
                <a:solidFill>
                  <a:srgbClr val="003C86"/>
                </a:solidFill>
                <a:uFill>
                  <a:solidFill>
                    <a:srgbClr val="2E755D"/>
                  </a:solidFill>
                </a:uFill>
                <a:latin typeface="Lucida Sans" panose="020B0602030504020204" pitchFamily="34" charset="0"/>
                <a:cs typeface="Lucida Sans Unicode"/>
              </a:rPr>
              <a:t>We separate the loan data into two parts, namely training and testing. The train data we will use to train the model and the test data we will use to test the model.</a:t>
            </a:r>
          </a:p>
          <a:p>
            <a:pPr marL="12700">
              <a:lnSpc>
                <a:spcPct val="100000"/>
              </a:lnSpc>
              <a:spcBef>
                <a:spcPts val="100"/>
              </a:spcBef>
            </a:pPr>
            <a:endParaRPr sz="2800" dirty="0">
              <a:solidFill>
                <a:srgbClr val="003C86"/>
              </a:solidFill>
              <a:latin typeface="Lucida Sans Unicode"/>
              <a:cs typeface="Lucida Sans Unicode"/>
            </a:endParaRPr>
          </a:p>
        </p:txBody>
      </p:sp>
      <p:pic>
        <p:nvPicPr>
          <p:cNvPr id="7" name="Picture 6">
            <a:extLst>
              <a:ext uri="{FF2B5EF4-FFF2-40B4-BE49-F238E27FC236}">
                <a16:creationId xmlns:a16="http://schemas.microsoft.com/office/drawing/2014/main" id="{305FA782-EAEA-9B19-39BC-4AFAB2FED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
        <p:nvSpPr>
          <p:cNvPr id="8" name="Rectangle 7">
            <a:extLst>
              <a:ext uri="{FF2B5EF4-FFF2-40B4-BE49-F238E27FC236}">
                <a16:creationId xmlns:a16="http://schemas.microsoft.com/office/drawing/2014/main" id="{2E1872F1-2AA2-2943-586B-8F65DBC985D8}"/>
              </a:ext>
            </a:extLst>
          </p:cNvPr>
          <p:cNvSpPr/>
          <p:nvPr/>
        </p:nvSpPr>
        <p:spPr>
          <a:xfrm>
            <a:off x="533400" y="4991100"/>
            <a:ext cx="2286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40383"/>
            <a:ext cx="10031095" cy="8210550"/>
          </a:xfrm>
          <a:custGeom>
            <a:avLst/>
            <a:gdLst/>
            <a:ahLst/>
            <a:cxnLst/>
            <a:rect l="l" t="t" r="r" b="b"/>
            <a:pathLst>
              <a:path w="10031095" h="8210550">
                <a:moveTo>
                  <a:pt x="244259" y="0"/>
                </a:moveTo>
                <a:lnTo>
                  <a:pt x="0" y="0"/>
                </a:lnTo>
                <a:lnTo>
                  <a:pt x="0" y="8210537"/>
                </a:lnTo>
                <a:lnTo>
                  <a:pt x="244259" y="8210537"/>
                </a:lnTo>
                <a:lnTo>
                  <a:pt x="244259" y="0"/>
                </a:lnTo>
                <a:close/>
              </a:path>
              <a:path w="10031095" h="8210550">
                <a:moveTo>
                  <a:pt x="2028812" y="4172267"/>
                </a:moveTo>
                <a:lnTo>
                  <a:pt x="1028687" y="4172267"/>
                </a:lnTo>
                <a:lnTo>
                  <a:pt x="1028687" y="4362767"/>
                </a:lnTo>
                <a:lnTo>
                  <a:pt x="2028812" y="4362767"/>
                </a:lnTo>
                <a:lnTo>
                  <a:pt x="2028812" y="4172267"/>
                </a:lnTo>
                <a:close/>
              </a:path>
              <a:path w="10031095" h="8210550">
                <a:moveTo>
                  <a:pt x="10030638" y="549668"/>
                </a:moveTo>
                <a:lnTo>
                  <a:pt x="9668688" y="549668"/>
                </a:lnTo>
                <a:lnTo>
                  <a:pt x="9668688" y="883043"/>
                </a:lnTo>
                <a:lnTo>
                  <a:pt x="10030638" y="883043"/>
                </a:lnTo>
                <a:lnTo>
                  <a:pt x="10030638" y="549668"/>
                </a:lnTo>
                <a:close/>
              </a:path>
            </a:pathLst>
          </a:custGeom>
          <a:solidFill>
            <a:srgbClr val="003C86"/>
          </a:solidFill>
        </p:spPr>
        <p:txBody>
          <a:bodyPr wrap="square" lIns="0" tIns="0" rIns="0" bIns="0" rtlCol="0"/>
          <a:lstStyle/>
          <a:p>
            <a:endParaRPr/>
          </a:p>
        </p:txBody>
      </p:sp>
      <p:sp>
        <p:nvSpPr>
          <p:cNvPr id="5" name="object 5"/>
          <p:cNvSpPr txBox="1"/>
          <p:nvPr/>
        </p:nvSpPr>
        <p:spPr>
          <a:xfrm>
            <a:off x="10822934" y="1562110"/>
            <a:ext cx="6546215" cy="5270674"/>
          </a:xfrm>
          <a:prstGeom prst="rect">
            <a:avLst/>
          </a:prstGeom>
        </p:spPr>
        <p:txBody>
          <a:bodyPr vert="horz" wrap="square" lIns="0" tIns="12700" rIns="0" bIns="0" rtlCol="0">
            <a:spAutoFit/>
          </a:bodyPr>
          <a:lstStyle/>
          <a:p>
            <a:pPr marL="12700">
              <a:lnSpc>
                <a:spcPct val="100000"/>
              </a:lnSpc>
              <a:spcBef>
                <a:spcPts val="100"/>
              </a:spcBef>
            </a:pPr>
            <a:r>
              <a:rPr lang="en-US" sz="3400" b="1" spc="200" dirty="0">
                <a:solidFill>
                  <a:srgbClr val="003C86"/>
                </a:solidFill>
                <a:uFill>
                  <a:solidFill>
                    <a:srgbClr val="2E755D"/>
                  </a:solidFill>
                </a:uFill>
                <a:latin typeface="Lucida Sans Unicode"/>
                <a:cs typeface="Lucida Sans Unicode"/>
              </a:rPr>
              <a:t>ADJUSTMENT</a:t>
            </a:r>
          </a:p>
          <a:p>
            <a:pPr marL="12700">
              <a:lnSpc>
                <a:spcPct val="100000"/>
              </a:lnSpc>
              <a:spcBef>
                <a:spcPts val="100"/>
              </a:spcBef>
            </a:pPr>
            <a:endParaRPr lang="en-US" sz="3400" u="sng" spc="200" dirty="0">
              <a:solidFill>
                <a:srgbClr val="003C86"/>
              </a:solidFill>
              <a:uFill>
                <a:solidFill>
                  <a:srgbClr val="2E755D"/>
                </a:solidFill>
              </a:uFill>
              <a:latin typeface="Lucida Sans Unicode"/>
              <a:cs typeface="Lucida Sans Unicode"/>
            </a:endParaRPr>
          </a:p>
          <a:p>
            <a:pPr marL="12700">
              <a:lnSpc>
                <a:spcPct val="100000"/>
              </a:lnSpc>
              <a:spcBef>
                <a:spcPts val="100"/>
              </a:spcBef>
            </a:pPr>
            <a:r>
              <a:rPr lang="en-US" sz="3400" spc="200" dirty="0">
                <a:solidFill>
                  <a:srgbClr val="003C86"/>
                </a:solidFill>
                <a:uFill>
                  <a:solidFill>
                    <a:srgbClr val="2E755D"/>
                  </a:solidFill>
                </a:uFill>
                <a:latin typeface="Lucida Sans Unicode"/>
                <a:cs typeface="Lucida Sans Unicode"/>
              </a:rPr>
              <a:t>Given that the ratio between the categories of good and bad loan status is unbalanced, which is 81: 19, then we give a little weight to the good category and a large weight to the bad category.</a:t>
            </a:r>
          </a:p>
        </p:txBody>
      </p:sp>
      <p:pic>
        <p:nvPicPr>
          <p:cNvPr id="6" name="Picture 5">
            <a:extLst>
              <a:ext uri="{FF2B5EF4-FFF2-40B4-BE49-F238E27FC236}">
                <a16:creationId xmlns:a16="http://schemas.microsoft.com/office/drawing/2014/main" id="{54516249-89AA-908B-9D50-BCA8A8EE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
        <p:nvSpPr>
          <p:cNvPr id="7" name="object 3">
            <a:extLst>
              <a:ext uri="{FF2B5EF4-FFF2-40B4-BE49-F238E27FC236}">
                <a16:creationId xmlns:a16="http://schemas.microsoft.com/office/drawing/2014/main" id="{59A2F09B-D52A-1063-2023-DC940EDE5ECE}"/>
              </a:ext>
            </a:extLst>
          </p:cNvPr>
          <p:cNvSpPr txBox="1"/>
          <p:nvPr/>
        </p:nvSpPr>
        <p:spPr>
          <a:xfrm>
            <a:off x="1028702" y="1562103"/>
            <a:ext cx="4226560" cy="939800"/>
          </a:xfrm>
          <a:prstGeom prst="rect">
            <a:avLst/>
          </a:prstGeom>
        </p:spPr>
        <p:txBody>
          <a:bodyPr vert="horz" wrap="square" lIns="0" tIns="12700" rIns="0" bIns="0" rtlCol="0">
            <a:spAutoFit/>
          </a:bodyPr>
          <a:lstStyle/>
          <a:p>
            <a:pPr>
              <a:lnSpc>
                <a:spcPct val="100000"/>
              </a:lnSpc>
              <a:spcBef>
                <a:spcPts val="100"/>
              </a:spcBef>
            </a:pPr>
            <a:r>
              <a:rPr lang="en-US" sz="6000" b="1" spc="185" dirty="0">
                <a:solidFill>
                  <a:srgbClr val="003C86"/>
                </a:solidFill>
                <a:latin typeface="Trebuchet MS"/>
                <a:cs typeface="Trebuchet MS"/>
              </a:rPr>
              <a:t>Modeling</a:t>
            </a:r>
            <a:endParaRPr sz="6000" dirty="0">
              <a:solidFill>
                <a:srgbClr val="003C86"/>
              </a:solidFill>
              <a:latin typeface="Trebuchet MS"/>
              <a:cs typeface="Trebuchet MS"/>
            </a:endParaRPr>
          </a:p>
        </p:txBody>
      </p:sp>
      <p:sp>
        <p:nvSpPr>
          <p:cNvPr id="8" name="object 4">
            <a:extLst>
              <a:ext uri="{FF2B5EF4-FFF2-40B4-BE49-F238E27FC236}">
                <a16:creationId xmlns:a16="http://schemas.microsoft.com/office/drawing/2014/main" id="{F9BA1FD6-3761-C549-F7FC-4C0B35C939D5}"/>
              </a:ext>
            </a:extLst>
          </p:cNvPr>
          <p:cNvSpPr txBox="1"/>
          <p:nvPr/>
        </p:nvSpPr>
        <p:spPr>
          <a:xfrm>
            <a:off x="1012373" y="2726981"/>
            <a:ext cx="8420098" cy="597599"/>
          </a:xfrm>
          <a:prstGeom prst="rect">
            <a:avLst/>
          </a:prstGeom>
        </p:spPr>
        <p:txBody>
          <a:bodyPr vert="horz" wrap="square" lIns="0" tIns="12700" rIns="0" bIns="0" rtlCol="0">
            <a:spAutoFit/>
          </a:bodyPr>
          <a:lstStyle/>
          <a:p>
            <a:pPr>
              <a:lnSpc>
                <a:spcPct val="100000"/>
              </a:lnSpc>
              <a:spcBef>
                <a:spcPts val="100"/>
              </a:spcBef>
            </a:pPr>
            <a:r>
              <a:rPr sz="3800" b="1" spc="390" dirty="0">
                <a:solidFill>
                  <a:srgbClr val="003C86"/>
                </a:solidFill>
                <a:latin typeface="Trebuchet MS"/>
                <a:cs typeface="Trebuchet MS"/>
              </a:rPr>
              <a:t>ALGORI</a:t>
            </a:r>
            <a:r>
              <a:rPr lang="en-US" sz="3800" b="1" spc="390" dirty="0">
                <a:solidFill>
                  <a:srgbClr val="003C86"/>
                </a:solidFill>
                <a:latin typeface="Trebuchet MS"/>
                <a:cs typeface="Trebuchet MS"/>
              </a:rPr>
              <a:t>THMS FOR PREDICTION</a:t>
            </a:r>
            <a:endParaRPr sz="3800" dirty="0">
              <a:solidFill>
                <a:srgbClr val="003C86"/>
              </a:solidFill>
              <a:latin typeface="Trebuchet MS"/>
              <a:cs typeface="Trebuchet MS"/>
            </a:endParaRPr>
          </a:p>
        </p:txBody>
      </p:sp>
      <p:sp>
        <p:nvSpPr>
          <p:cNvPr id="9" name="Rectangle 8">
            <a:extLst>
              <a:ext uri="{FF2B5EF4-FFF2-40B4-BE49-F238E27FC236}">
                <a16:creationId xmlns:a16="http://schemas.microsoft.com/office/drawing/2014/main" id="{F7905D68-B918-5B7A-F047-FE692259D01B}"/>
              </a:ext>
            </a:extLst>
          </p:cNvPr>
          <p:cNvSpPr/>
          <p:nvPr/>
        </p:nvSpPr>
        <p:spPr>
          <a:xfrm>
            <a:off x="533400" y="4991100"/>
            <a:ext cx="2286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292879-1110-74F5-8114-1A8BB3329E3A}"/>
              </a:ext>
            </a:extLst>
          </p:cNvPr>
          <p:cNvSpPr/>
          <p:nvPr/>
        </p:nvSpPr>
        <p:spPr>
          <a:xfrm>
            <a:off x="0" y="0"/>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object 2"/>
          <p:cNvSpPr txBox="1">
            <a:spLocks noGrp="1"/>
          </p:cNvSpPr>
          <p:nvPr>
            <p:ph type="title"/>
          </p:nvPr>
        </p:nvSpPr>
        <p:spPr>
          <a:xfrm>
            <a:off x="6274752" y="4213758"/>
            <a:ext cx="5738495" cy="1859483"/>
          </a:xfrm>
          <a:prstGeom prst="rect">
            <a:avLst/>
          </a:prstGeom>
        </p:spPr>
        <p:txBody>
          <a:bodyPr vert="horz" wrap="square" lIns="0" tIns="12700" rIns="0" bIns="0" rtlCol="0">
            <a:spAutoFit/>
          </a:bodyPr>
          <a:lstStyle/>
          <a:p>
            <a:pPr marL="12700">
              <a:lnSpc>
                <a:spcPct val="100000"/>
              </a:lnSpc>
              <a:spcBef>
                <a:spcPts val="100"/>
              </a:spcBef>
            </a:pPr>
            <a:r>
              <a:rPr lang="en-US" sz="6000" spc="-30" dirty="0"/>
              <a:t>PREDICTION RESULT</a:t>
            </a:r>
            <a:endParaRPr sz="6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80CB9-18E1-1EC9-4B05-7BFD974E6640}"/>
              </a:ext>
            </a:extLst>
          </p:cNvPr>
          <p:cNvSpPr/>
          <p:nvPr/>
        </p:nvSpPr>
        <p:spPr>
          <a:xfrm>
            <a:off x="0" y="0"/>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object 4"/>
          <p:cNvSpPr txBox="1">
            <a:spLocks noGrp="1"/>
          </p:cNvSpPr>
          <p:nvPr>
            <p:ph type="title"/>
          </p:nvPr>
        </p:nvSpPr>
        <p:spPr>
          <a:xfrm>
            <a:off x="990600" y="753917"/>
            <a:ext cx="10144075" cy="936154"/>
          </a:xfrm>
          <a:prstGeom prst="rect">
            <a:avLst/>
          </a:prstGeom>
        </p:spPr>
        <p:txBody>
          <a:bodyPr vert="horz" wrap="square" lIns="0" tIns="12700" rIns="0" bIns="0" rtlCol="0">
            <a:spAutoFit/>
          </a:bodyPr>
          <a:lstStyle/>
          <a:p>
            <a:pPr marL="12700" algn="ctr">
              <a:lnSpc>
                <a:spcPct val="100000"/>
              </a:lnSpc>
              <a:spcBef>
                <a:spcPts val="100"/>
              </a:spcBef>
            </a:pPr>
            <a:r>
              <a:rPr lang="en-US" sz="6000" spc="-10" dirty="0"/>
              <a:t>PREDICTION ACCURACY</a:t>
            </a:r>
            <a:endParaRPr sz="6000" dirty="0"/>
          </a:p>
        </p:txBody>
      </p:sp>
      <p:sp>
        <p:nvSpPr>
          <p:cNvPr id="6" name="object 6"/>
          <p:cNvSpPr txBox="1"/>
          <p:nvPr/>
        </p:nvSpPr>
        <p:spPr>
          <a:xfrm>
            <a:off x="0" y="1665642"/>
            <a:ext cx="8654324" cy="1999906"/>
          </a:xfrm>
          <a:prstGeom prst="rect">
            <a:avLst/>
          </a:prstGeom>
        </p:spPr>
        <p:txBody>
          <a:bodyPr vert="horz" wrap="square" lIns="0" tIns="700405" rIns="0" bIns="0" rtlCol="0">
            <a:spAutoFit/>
          </a:bodyPr>
          <a:lstStyle/>
          <a:p>
            <a:pPr algn="ctr">
              <a:lnSpc>
                <a:spcPct val="100000"/>
              </a:lnSpc>
              <a:spcBef>
                <a:spcPts val="5515"/>
              </a:spcBef>
            </a:pPr>
            <a:r>
              <a:rPr sz="8400" b="1" spc="-950" dirty="0">
                <a:solidFill>
                  <a:srgbClr val="FAFFFE"/>
                </a:solidFill>
                <a:latin typeface="+mj-lt"/>
                <a:cs typeface="Tahoma"/>
              </a:rPr>
              <a:t>96.7%</a:t>
            </a:r>
            <a:r>
              <a:rPr lang="en-US" sz="8400" b="1" spc="-950" dirty="0">
                <a:latin typeface="+mj-lt"/>
                <a:cs typeface="Tahoma"/>
              </a:rPr>
              <a:t> </a:t>
            </a:r>
            <a:r>
              <a:rPr lang="en-US" sz="3400" b="1" spc="-950" dirty="0">
                <a:solidFill>
                  <a:srgbClr val="FAFFFE"/>
                </a:solidFill>
                <a:latin typeface="+mj-lt"/>
                <a:cs typeface="Tahoma"/>
              </a:rPr>
              <a:t>    </a:t>
            </a:r>
            <a:r>
              <a:rPr lang="en-US" sz="3400" dirty="0">
                <a:solidFill>
                  <a:srgbClr val="FAFFFE"/>
                </a:solidFill>
                <a:latin typeface="+mj-lt"/>
                <a:cs typeface="Verdana"/>
              </a:rPr>
              <a:t>    ON TRAINING DATA</a:t>
            </a:r>
            <a:endParaRPr sz="3400" dirty="0">
              <a:latin typeface="+mj-lt"/>
              <a:cs typeface="Verdana"/>
            </a:endParaRPr>
          </a:p>
        </p:txBody>
      </p:sp>
      <p:pic>
        <p:nvPicPr>
          <p:cNvPr id="2" name="Picture 1">
            <a:extLst>
              <a:ext uri="{FF2B5EF4-FFF2-40B4-BE49-F238E27FC236}">
                <a16:creationId xmlns:a16="http://schemas.microsoft.com/office/drawing/2014/main" id="{64DD7C97-B4B2-D9A6-9293-978AF47C8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
        <p:nvSpPr>
          <p:cNvPr id="10" name="object 6">
            <a:extLst>
              <a:ext uri="{FF2B5EF4-FFF2-40B4-BE49-F238E27FC236}">
                <a16:creationId xmlns:a16="http://schemas.microsoft.com/office/drawing/2014/main" id="{A4AE0281-4DEA-4011-88B1-810510C5CB1D}"/>
              </a:ext>
            </a:extLst>
          </p:cNvPr>
          <p:cNvSpPr txBox="1"/>
          <p:nvPr/>
        </p:nvSpPr>
        <p:spPr>
          <a:xfrm>
            <a:off x="-457200" y="3601510"/>
            <a:ext cx="8654324" cy="1999906"/>
          </a:xfrm>
          <a:prstGeom prst="rect">
            <a:avLst/>
          </a:prstGeom>
        </p:spPr>
        <p:txBody>
          <a:bodyPr vert="horz" wrap="square" lIns="0" tIns="700405" rIns="0" bIns="0" rtlCol="0">
            <a:spAutoFit/>
          </a:bodyPr>
          <a:lstStyle/>
          <a:p>
            <a:pPr algn="ctr">
              <a:lnSpc>
                <a:spcPct val="100000"/>
              </a:lnSpc>
              <a:spcBef>
                <a:spcPts val="5515"/>
              </a:spcBef>
            </a:pPr>
            <a:r>
              <a:rPr sz="8400" b="1" spc="-950" dirty="0">
                <a:solidFill>
                  <a:srgbClr val="FAFFFE"/>
                </a:solidFill>
                <a:latin typeface="+mj-lt"/>
                <a:cs typeface="Tahoma"/>
              </a:rPr>
              <a:t>96.</a:t>
            </a:r>
            <a:r>
              <a:rPr lang="en-US" sz="8400" b="1" spc="-950" dirty="0">
                <a:solidFill>
                  <a:srgbClr val="FAFFFE"/>
                </a:solidFill>
                <a:latin typeface="+mj-lt"/>
                <a:cs typeface="Tahoma"/>
              </a:rPr>
              <a:t>6</a:t>
            </a:r>
            <a:r>
              <a:rPr sz="8400" b="1" spc="-950" dirty="0">
                <a:solidFill>
                  <a:srgbClr val="FAFFFE"/>
                </a:solidFill>
                <a:latin typeface="+mj-lt"/>
                <a:cs typeface="Tahoma"/>
              </a:rPr>
              <a:t>%</a:t>
            </a:r>
            <a:r>
              <a:rPr lang="en-US" sz="8400" b="1" spc="-950" dirty="0">
                <a:latin typeface="+mj-lt"/>
                <a:cs typeface="Tahoma"/>
              </a:rPr>
              <a:t> </a:t>
            </a:r>
            <a:r>
              <a:rPr lang="en-US" sz="3400" b="1" spc="-950" dirty="0">
                <a:solidFill>
                  <a:srgbClr val="FAFFFE"/>
                </a:solidFill>
                <a:latin typeface="+mj-lt"/>
                <a:cs typeface="Tahoma"/>
              </a:rPr>
              <a:t>    </a:t>
            </a:r>
            <a:r>
              <a:rPr lang="en-US" sz="3400" dirty="0">
                <a:solidFill>
                  <a:srgbClr val="FAFFFE"/>
                </a:solidFill>
                <a:latin typeface="+mj-lt"/>
                <a:cs typeface="Verdana"/>
              </a:rPr>
              <a:t>    ON TEST DATA</a:t>
            </a:r>
            <a:endParaRPr sz="3400" dirty="0">
              <a:latin typeface="+mj-lt"/>
              <a:cs typeface="Verdana"/>
            </a:endParaRPr>
          </a:p>
        </p:txBody>
      </p:sp>
      <p:sp>
        <p:nvSpPr>
          <p:cNvPr id="11" name="TextBox 10">
            <a:extLst>
              <a:ext uri="{FF2B5EF4-FFF2-40B4-BE49-F238E27FC236}">
                <a16:creationId xmlns:a16="http://schemas.microsoft.com/office/drawing/2014/main" id="{34EAE08A-9060-3485-5D88-ED235E7B75CF}"/>
              </a:ext>
            </a:extLst>
          </p:cNvPr>
          <p:cNvSpPr txBox="1"/>
          <p:nvPr/>
        </p:nvSpPr>
        <p:spPr>
          <a:xfrm>
            <a:off x="1295400" y="6589949"/>
            <a:ext cx="11658600" cy="1846659"/>
          </a:xfrm>
          <a:prstGeom prst="rect">
            <a:avLst/>
          </a:prstGeom>
          <a:noFill/>
        </p:spPr>
        <p:txBody>
          <a:bodyPr wrap="square" rtlCol="0">
            <a:spAutoFit/>
          </a:bodyPr>
          <a:lstStyle/>
          <a:p>
            <a:pPr>
              <a:lnSpc>
                <a:spcPct val="150000"/>
              </a:lnSpc>
            </a:pPr>
            <a:r>
              <a:rPr lang="en-US" sz="3200" spc="-210" dirty="0">
                <a:solidFill>
                  <a:srgbClr val="FAFFFE"/>
                </a:solidFill>
                <a:latin typeface="Verdana"/>
                <a:cs typeface="Verdana"/>
              </a:rPr>
              <a:t>The model can predict the loan status of customers precisely with probability of more than 90%</a:t>
            </a:r>
          </a:p>
          <a:p>
            <a:endParaRPr lang="en-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D2D091-F0BA-4B1E-D2B2-77E757E93E0E}"/>
              </a:ext>
            </a:extLst>
          </p:cNvPr>
          <p:cNvSpPr/>
          <p:nvPr/>
        </p:nvSpPr>
        <p:spPr>
          <a:xfrm>
            <a:off x="0" y="1199"/>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bject 3"/>
          <p:cNvSpPr txBox="1"/>
          <p:nvPr/>
        </p:nvSpPr>
        <p:spPr>
          <a:xfrm>
            <a:off x="1063535" y="2171700"/>
            <a:ext cx="2588895" cy="574040"/>
          </a:xfrm>
          <a:prstGeom prst="rect">
            <a:avLst/>
          </a:prstGeom>
        </p:spPr>
        <p:txBody>
          <a:bodyPr vert="horz" wrap="square" lIns="0" tIns="12700" rIns="0" bIns="0" rtlCol="0">
            <a:spAutoFit/>
          </a:bodyPr>
          <a:lstStyle/>
          <a:p>
            <a:pPr marL="12700">
              <a:lnSpc>
                <a:spcPct val="100000"/>
              </a:lnSpc>
              <a:spcBef>
                <a:spcPts val="100"/>
              </a:spcBef>
            </a:pPr>
            <a:r>
              <a:rPr sz="3600" spc="245" dirty="0">
                <a:solidFill>
                  <a:srgbClr val="FAFFFE"/>
                </a:solidFill>
                <a:latin typeface="Verdana"/>
                <a:cs typeface="Verdana"/>
              </a:rPr>
              <a:t>P</a:t>
            </a:r>
            <a:r>
              <a:rPr sz="3600" spc="-30" dirty="0">
                <a:solidFill>
                  <a:srgbClr val="FAFFFE"/>
                </a:solidFill>
                <a:latin typeface="Verdana"/>
                <a:cs typeface="Verdana"/>
              </a:rPr>
              <a:t>R</a:t>
            </a:r>
            <a:r>
              <a:rPr sz="3600" spc="-25" dirty="0">
                <a:solidFill>
                  <a:srgbClr val="FAFFFE"/>
                </a:solidFill>
                <a:latin typeface="Verdana"/>
                <a:cs typeface="Verdana"/>
              </a:rPr>
              <a:t>E</a:t>
            </a:r>
            <a:r>
              <a:rPr sz="3600" spc="5" dirty="0">
                <a:solidFill>
                  <a:srgbClr val="FAFFFE"/>
                </a:solidFill>
                <a:latin typeface="Verdana"/>
                <a:cs typeface="Verdana"/>
              </a:rPr>
              <a:t>C</a:t>
            </a:r>
            <a:r>
              <a:rPr sz="3600" spc="-265" dirty="0">
                <a:solidFill>
                  <a:srgbClr val="FAFFFE"/>
                </a:solidFill>
                <a:latin typeface="Verdana"/>
                <a:cs typeface="Verdana"/>
              </a:rPr>
              <a:t>I</a:t>
            </a:r>
            <a:r>
              <a:rPr sz="3600" spc="-240" dirty="0">
                <a:solidFill>
                  <a:srgbClr val="FAFFFE"/>
                </a:solidFill>
                <a:latin typeface="Verdana"/>
                <a:cs typeface="Verdana"/>
              </a:rPr>
              <a:t>S</a:t>
            </a:r>
            <a:r>
              <a:rPr sz="3600" spc="-265" dirty="0">
                <a:solidFill>
                  <a:srgbClr val="FAFFFE"/>
                </a:solidFill>
                <a:latin typeface="Verdana"/>
                <a:cs typeface="Verdana"/>
              </a:rPr>
              <a:t>I</a:t>
            </a:r>
            <a:r>
              <a:rPr sz="3600" spc="220" dirty="0">
                <a:solidFill>
                  <a:srgbClr val="FAFFFE"/>
                </a:solidFill>
                <a:latin typeface="Verdana"/>
                <a:cs typeface="Verdana"/>
              </a:rPr>
              <a:t>O</a:t>
            </a:r>
            <a:r>
              <a:rPr sz="3600" spc="20" dirty="0">
                <a:solidFill>
                  <a:srgbClr val="FAFFFE"/>
                </a:solidFill>
                <a:latin typeface="Verdana"/>
                <a:cs typeface="Verdana"/>
              </a:rPr>
              <a:t>N</a:t>
            </a:r>
            <a:endParaRPr sz="3600" dirty="0">
              <a:latin typeface="Verdana"/>
              <a:cs typeface="Verdana"/>
            </a:endParaRPr>
          </a:p>
        </p:txBody>
      </p:sp>
      <p:sp>
        <p:nvSpPr>
          <p:cNvPr id="4" name="object 4"/>
          <p:cNvSpPr txBox="1"/>
          <p:nvPr/>
        </p:nvSpPr>
        <p:spPr>
          <a:xfrm>
            <a:off x="3965360" y="2915920"/>
            <a:ext cx="10360239" cy="459549"/>
          </a:xfrm>
          <a:prstGeom prst="rect">
            <a:avLst/>
          </a:prstGeom>
        </p:spPr>
        <p:txBody>
          <a:bodyPr vert="horz" wrap="square" lIns="0" tIns="12700" rIns="0" bIns="0" rtlCol="0">
            <a:spAutoFit/>
          </a:bodyPr>
          <a:lstStyle/>
          <a:p>
            <a:pPr marL="12700" marR="5080">
              <a:lnSpc>
                <a:spcPct val="122600"/>
              </a:lnSpc>
              <a:spcBef>
                <a:spcPts val="100"/>
              </a:spcBef>
            </a:pPr>
            <a:r>
              <a:rPr lang="en-US" sz="2650" spc="-30" dirty="0">
                <a:solidFill>
                  <a:srgbClr val="FAFFFE"/>
                </a:solidFill>
                <a:latin typeface="Verdana"/>
                <a:cs typeface="Verdana"/>
              </a:rPr>
              <a:t>Possibility to predict bad loan status as bad.</a:t>
            </a:r>
          </a:p>
        </p:txBody>
      </p:sp>
      <p:sp>
        <p:nvSpPr>
          <p:cNvPr id="5" name="object 5"/>
          <p:cNvSpPr txBox="1">
            <a:spLocks noGrp="1"/>
          </p:cNvSpPr>
          <p:nvPr>
            <p:ph type="title"/>
          </p:nvPr>
        </p:nvSpPr>
        <p:spPr>
          <a:xfrm>
            <a:off x="1083129" y="2771140"/>
            <a:ext cx="2225675" cy="1305560"/>
          </a:xfrm>
          <a:prstGeom prst="rect">
            <a:avLst/>
          </a:prstGeom>
        </p:spPr>
        <p:txBody>
          <a:bodyPr vert="horz" wrap="square" lIns="0" tIns="12700" rIns="0" bIns="0" rtlCol="0">
            <a:spAutoFit/>
          </a:bodyPr>
          <a:lstStyle/>
          <a:p>
            <a:pPr marL="12700">
              <a:lnSpc>
                <a:spcPct val="100000"/>
              </a:lnSpc>
              <a:spcBef>
                <a:spcPts val="100"/>
              </a:spcBef>
            </a:pPr>
            <a:r>
              <a:rPr spc="-475" dirty="0">
                <a:latin typeface="+mj-lt"/>
              </a:rPr>
              <a:t>88</a:t>
            </a:r>
            <a:r>
              <a:rPr spc="-2505" dirty="0">
                <a:latin typeface="+mj-lt"/>
              </a:rPr>
              <a:t>%</a:t>
            </a:r>
          </a:p>
        </p:txBody>
      </p:sp>
      <p:sp>
        <p:nvSpPr>
          <p:cNvPr id="6" name="object 6"/>
          <p:cNvSpPr txBox="1"/>
          <p:nvPr/>
        </p:nvSpPr>
        <p:spPr>
          <a:xfrm>
            <a:off x="3921818" y="4568985"/>
            <a:ext cx="10175182" cy="961161"/>
          </a:xfrm>
          <a:prstGeom prst="rect">
            <a:avLst/>
          </a:prstGeom>
        </p:spPr>
        <p:txBody>
          <a:bodyPr vert="horz" wrap="square" lIns="0" tIns="12700" rIns="0" bIns="0" rtlCol="0">
            <a:spAutoFit/>
          </a:bodyPr>
          <a:lstStyle/>
          <a:p>
            <a:pPr marL="12700" marR="5080">
              <a:lnSpc>
                <a:spcPct val="122600"/>
              </a:lnSpc>
              <a:spcBef>
                <a:spcPts val="100"/>
              </a:spcBef>
            </a:pPr>
            <a:r>
              <a:rPr lang="en-US" sz="2650" spc="-155" dirty="0">
                <a:solidFill>
                  <a:srgbClr val="FAFFFE"/>
                </a:solidFill>
                <a:latin typeface="Verdana"/>
                <a:cs typeface="Verdana"/>
              </a:rPr>
              <a:t>The possibility not to incorrectly predict the status of a bad loan as good.</a:t>
            </a:r>
          </a:p>
        </p:txBody>
      </p:sp>
      <p:sp>
        <p:nvSpPr>
          <p:cNvPr id="7" name="object 7"/>
          <p:cNvSpPr txBox="1"/>
          <p:nvPr/>
        </p:nvSpPr>
        <p:spPr>
          <a:xfrm>
            <a:off x="1066800" y="4181812"/>
            <a:ext cx="2225675" cy="1846580"/>
          </a:xfrm>
          <a:prstGeom prst="rect">
            <a:avLst/>
          </a:prstGeom>
        </p:spPr>
        <p:txBody>
          <a:bodyPr vert="horz" wrap="square" lIns="0" tIns="12700" rIns="0" bIns="0" rtlCol="0">
            <a:spAutoFit/>
          </a:bodyPr>
          <a:lstStyle/>
          <a:p>
            <a:pPr marL="12700">
              <a:lnSpc>
                <a:spcPts val="4290"/>
              </a:lnSpc>
              <a:spcBef>
                <a:spcPts val="100"/>
              </a:spcBef>
            </a:pPr>
            <a:r>
              <a:rPr sz="3600" dirty="0">
                <a:solidFill>
                  <a:srgbClr val="FAFFFE"/>
                </a:solidFill>
                <a:latin typeface="+mj-lt"/>
                <a:cs typeface="Verdana"/>
              </a:rPr>
              <a:t>RECALL</a:t>
            </a:r>
            <a:endParaRPr sz="3600" dirty="0">
              <a:latin typeface="+mj-lt"/>
              <a:cs typeface="Verdana"/>
            </a:endParaRPr>
          </a:p>
          <a:p>
            <a:pPr marL="12700">
              <a:lnSpc>
                <a:spcPts val="10050"/>
              </a:lnSpc>
            </a:pPr>
            <a:r>
              <a:rPr sz="8400" b="1" spc="-475" dirty="0">
                <a:solidFill>
                  <a:srgbClr val="FAFFFE"/>
                </a:solidFill>
                <a:latin typeface="+mj-lt"/>
                <a:cs typeface="Tahoma"/>
              </a:rPr>
              <a:t>97</a:t>
            </a:r>
            <a:r>
              <a:rPr sz="8400" b="1" spc="-2505" dirty="0">
                <a:solidFill>
                  <a:srgbClr val="FAFFFE"/>
                </a:solidFill>
                <a:latin typeface="+mj-lt"/>
                <a:cs typeface="Tahoma"/>
              </a:rPr>
              <a:t>%</a:t>
            </a:r>
            <a:endParaRPr sz="8400" dirty="0">
              <a:latin typeface="+mj-lt"/>
              <a:cs typeface="Tahoma"/>
            </a:endParaRPr>
          </a:p>
        </p:txBody>
      </p:sp>
      <p:sp>
        <p:nvSpPr>
          <p:cNvPr id="8" name="object 8"/>
          <p:cNvSpPr txBox="1"/>
          <p:nvPr/>
        </p:nvSpPr>
        <p:spPr>
          <a:xfrm>
            <a:off x="3921818" y="6979489"/>
            <a:ext cx="11089582" cy="961161"/>
          </a:xfrm>
          <a:prstGeom prst="rect">
            <a:avLst/>
          </a:prstGeom>
        </p:spPr>
        <p:txBody>
          <a:bodyPr vert="horz" wrap="square" lIns="0" tIns="12700" rIns="0" bIns="0" rtlCol="0">
            <a:spAutoFit/>
          </a:bodyPr>
          <a:lstStyle/>
          <a:p>
            <a:pPr marL="12700" marR="5080">
              <a:lnSpc>
                <a:spcPct val="122600"/>
              </a:lnSpc>
              <a:spcBef>
                <a:spcPts val="100"/>
              </a:spcBef>
            </a:pPr>
            <a:r>
              <a:rPr lang="en-US" sz="2650" spc="-55" dirty="0">
                <a:solidFill>
                  <a:srgbClr val="FAFFFE"/>
                </a:solidFill>
                <a:latin typeface="Verdana"/>
                <a:cs typeface="Verdana"/>
              </a:rPr>
              <a:t>A combination of precision and recall, it is likely how consistent the model is in predicting loan status.</a:t>
            </a:r>
          </a:p>
        </p:txBody>
      </p:sp>
      <p:sp>
        <p:nvSpPr>
          <p:cNvPr id="9" name="object 9"/>
          <p:cNvSpPr txBox="1"/>
          <p:nvPr/>
        </p:nvSpPr>
        <p:spPr>
          <a:xfrm>
            <a:off x="1099457" y="6644209"/>
            <a:ext cx="2326640" cy="1846580"/>
          </a:xfrm>
          <a:prstGeom prst="rect">
            <a:avLst/>
          </a:prstGeom>
        </p:spPr>
        <p:txBody>
          <a:bodyPr vert="horz" wrap="square" lIns="0" tIns="12700" rIns="0" bIns="0" rtlCol="0">
            <a:spAutoFit/>
          </a:bodyPr>
          <a:lstStyle/>
          <a:p>
            <a:pPr marL="12700">
              <a:lnSpc>
                <a:spcPts val="4290"/>
              </a:lnSpc>
              <a:spcBef>
                <a:spcPts val="100"/>
              </a:spcBef>
            </a:pPr>
            <a:r>
              <a:rPr sz="3600" spc="35" dirty="0">
                <a:solidFill>
                  <a:srgbClr val="FAFFFE"/>
                </a:solidFill>
                <a:latin typeface="+mj-lt"/>
                <a:cs typeface="Verdana"/>
              </a:rPr>
              <a:t>F</a:t>
            </a:r>
            <a:r>
              <a:rPr sz="3600" spc="15" dirty="0">
                <a:solidFill>
                  <a:srgbClr val="FAFFFE"/>
                </a:solidFill>
                <a:latin typeface="+mj-lt"/>
                <a:cs typeface="Verdana"/>
              </a:rPr>
              <a:t>1</a:t>
            </a:r>
            <a:r>
              <a:rPr sz="3600" spc="-229" dirty="0">
                <a:solidFill>
                  <a:srgbClr val="FAFFFE"/>
                </a:solidFill>
                <a:latin typeface="+mj-lt"/>
                <a:cs typeface="Verdana"/>
              </a:rPr>
              <a:t>-</a:t>
            </a:r>
            <a:r>
              <a:rPr sz="3600" spc="-240" dirty="0">
                <a:solidFill>
                  <a:srgbClr val="FAFFFE"/>
                </a:solidFill>
                <a:latin typeface="+mj-lt"/>
                <a:cs typeface="Verdana"/>
              </a:rPr>
              <a:t>S</a:t>
            </a:r>
            <a:r>
              <a:rPr sz="3600" spc="5" dirty="0">
                <a:solidFill>
                  <a:srgbClr val="FAFFFE"/>
                </a:solidFill>
                <a:latin typeface="+mj-lt"/>
                <a:cs typeface="Verdana"/>
              </a:rPr>
              <a:t>C</a:t>
            </a:r>
            <a:r>
              <a:rPr sz="3600" spc="220" dirty="0">
                <a:solidFill>
                  <a:srgbClr val="FAFFFE"/>
                </a:solidFill>
                <a:latin typeface="+mj-lt"/>
                <a:cs typeface="Verdana"/>
              </a:rPr>
              <a:t>O</a:t>
            </a:r>
            <a:r>
              <a:rPr sz="3600" spc="-30" dirty="0">
                <a:solidFill>
                  <a:srgbClr val="FAFFFE"/>
                </a:solidFill>
                <a:latin typeface="+mj-lt"/>
                <a:cs typeface="Verdana"/>
              </a:rPr>
              <a:t>R</a:t>
            </a:r>
            <a:r>
              <a:rPr sz="3600" spc="-275" dirty="0">
                <a:solidFill>
                  <a:srgbClr val="FAFFFE"/>
                </a:solidFill>
                <a:latin typeface="+mj-lt"/>
                <a:cs typeface="Verdana"/>
              </a:rPr>
              <a:t>E</a:t>
            </a:r>
            <a:endParaRPr sz="3600">
              <a:latin typeface="+mj-lt"/>
              <a:cs typeface="Verdana"/>
            </a:endParaRPr>
          </a:p>
          <a:p>
            <a:pPr marL="12700">
              <a:lnSpc>
                <a:spcPts val="10050"/>
              </a:lnSpc>
            </a:pPr>
            <a:r>
              <a:rPr sz="8400" b="1" spc="-1150" dirty="0">
                <a:solidFill>
                  <a:srgbClr val="FAFFFE"/>
                </a:solidFill>
                <a:latin typeface="+mj-lt"/>
                <a:cs typeface="Tahoma"/>
              </a:rPr>
              <a:t>92%</a:t>
            </a:r>
            <a:endParaRPr sz="8400">
              <a:latin typeface="+mj-lt"/>
              <a:cs typeface="Tahoma"/>
            </a:endParaRPr>
          </a:p>
        </p:txBody>
      </p:sp>
      <p:sp>
        <p:nvSpPr>
          <p:cNvPr id="11" name="object 11"/>
          <p:cNvSpPr txBox="1"/>
          <p:nvPr/>
        </p:nvSpPr>
        <p:spPr>
          <a:xfrm>
            <a:off x="838200" y="477415"/>
            <a:ext cx="14173200" cy="1872307"/>
          </a:xfrm>
          <a:prstGeom prst="rect">
            <a:avLst/>
          </a:prstGeom>
        </p:spPr>
        <p:txBody>
          <a:bodyPr vert="horz" wrap="square" lIns="0" tIns="12700" rIns="0" bIns="0" rtlCol="0">
            <a:spAutoFit/>
          </a:bodyPr>
          <a:lstStyle/>
          <a:p>
            <a:pPr marL="401320" marR="5080" indent="-389255">
              <a:lnSpc>
                <a:spcPct val="100000"/>
              </a:lnSpc>
              <a:spcBef>
                <a:spcPts val="100"/>
              </a:spcBef>
            </a:pPr>
            <a:r>
              <a:rPr lang="en-US" sz="6000" b="1" spc="-254" dirty="0">
                <a:solidFill>
                  <a:srgbClr val="FAFFFE"/>
                </a:solidFill>
                <a:latin typeface="Tahoma"/>
                <a:cs typeface="Tahoma"/>
              </a:rPr>
              <a:t>PREDICTED PERFORMANCE</a:t>
            </a:r>
          </a:p>
          <a:p>
            <a:pPr marL="401320" marR="5080" indent="-389255">
              <a:lnSpc>
                <a:spcPct val="100000"/>
              </a:lnSpc>
              <a:spcBef>
                <a:spcPts val="100"/>
              </a:spcBef>
            </a:pPr>
            <a:endParaRPr sz="6000" dirty="0">
              <a:latin typeface="Tahoma"/>
              <a:cs typeface="Tahoma"/>
            </a:endParaRPr>
          </a:p>
        </p:txBody>
      </p:sp>
      <p:pic>
        <p:nvPicPr>
          <p:cNvPr id="2" name="Picture 1">
            <a:extLst>
              <a:ext uri="{FF2B5EF4-FFF2-40B4-BE49-F238E27FC236}">
                <a16:creationId xmlns:a16="http://schemas.microsoft.com/office/drawing/2014/main" id="{736A6820-E268-29AA-4211-D3F8224CB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D2F0B40-CFDB-48DB-E864-8ECEF9F4366C}"/>
              </a:ext>
            </a:extLst>
          </p:cNvPr>
          <p:cNvSpPr/>
          <p:nvPr/>
        </p:nvSpPr>
        <p:spPr>
          <a:xfrm>
            <a:off x="0" y="0"/>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bject 3"/>
          <p:cNvSpPr txBox="1"/>
          <p:nvPr/>
        </p:nvSpPr>
        <p:spPr>
          <a:xfrm>
            <a:off x="914400" y="5290998"/>
            <a:ext cx="12392025" cy="1962332"/>
          </a:xfrm>
          <a:prstGeom prst="rect">
            <a:avLst/>
          </a:prstGeom>
        </p:spPr>
        <p:txBody>
          <a:bodyPr vert="horz" wrap="square" lIns="0" tIns="12700" rIns="0" bIns="0" rtlCol="0">
            <a:spAutoFit/>
          </a:bodyPr>
          <a:lstStyle/>
          <a:p>
            <a:pPr marL="12700" marR="5080">
              <a:lnSpc>
                <a:spcPct val="108300"/>
              </a:lnSpc>
              <a:spcBef>
                <a:spcPts val="100"/>
              </a:spcBef>
            </a:pPr>
            <a:r>
              <a:rPr lang="en-US" sz="3000" spc="-220" dirty="0">
                <a:solidFill>
                  <a:srgbClr val="FAFFFE"/>
                </a:solidFill>
                <a:latin typeface="Verdana"/>
                <a:cs typeface="Verdana"/>
              </a:rPr>
              <a:t>The logistic regression model has read the pattern of the characteristics or features of the borrower well. If we use this model, our probability of mischaracterizing a bad customer as good is 97% so that the risk of delay or default can be minimized.</a:t>
            </a:r>
          </a:p>
        </p:txBody>
      </p:sp>
      <p:sp>
        <p:nvSpPr>
          <p:cNvPr id="4" name="object 4"/>
          <p:cNvSpPr txBox="1">
            <a:spLocks noGrp="1"/>
          </p:cNvSpPr>
          <p:nvPr>
            <p:ph type="title"/>
          </p:nvPr>
        </p:nvSpPr>
        <p:spPr>
          <a:xfrm>
            <a:off x="914400" y="3619500"/>
            <a:ext cx="7224875" cy="1182375"/>
          </a:xfrm>
          <a:prstGeom prst="rect">
            <a:avLst/>
          </a:prstGeom>
        </p:spPr>
        <p:txBody>
          <a:bodyPr vert="horz" wrap="square" lIns="0" tIns="12700" rIns="0" bIns="0" rtlCol="0">
            <a:spAutoFit/>
          </a:bodyPr>
          <a:lstStyle/>
          <a:p>
            <a:pPr marL="12700">
              <a:lnSpc>
                <a:spcPct val="100000"/>
              </a:lnSpc>
              <a:spcBef>
                <a:spcPts val="100"/>
              </a:spcBef>
            </a:pPr>
            <a:r>
              <a:rPr lang="en-US" sz="3800" spc="55" dirty="0"/>
              <a:t>ANALYSIS OF PREDICTED RESULTS</a:t>
            </a:r>
            <a:endParaRPr sz="3800" dirty="0"/>
          </a:p>
        </p:txBody>
      </p:sp>
      <p:pic>
        <p:nvPicPr>
          <p:cNvPr id="2" name="Picture 1">
            <a:extLst>
              <a:ext uri="{FF2B5EF4-FFF2-40B4-BE49-F238E27FC236}">
                <a16:creationId xmlns:a16="http://schemas.microsoft.com/office/drawing/2014/main" id="{CF56539F-9765-46BA-28E9-E88AAA2C0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768125" y="1866900"/>
            <a:ext cx="10296525" cy="5829935"/>
          </a:xfrm>
          <a:custGeom>
            <a:avLst/>
            <a:gdLst/>
            <a:ahLst/>
            <a:cxnLst/>
            <a:rect l="l" t="t" r="r" b="b"/>
            <a:pathLst>
              <a:path w="10296525" h="5829934">
                <a:moveTo>
                  <a:pt x="2160955" y="0"/>
                </a:moveTo>
                <a:lnTo>
                  <a:pt x="1160830" y="0"/>
                </a:lnTo>
                <a:lnTo>
                  <a:pt x="1160830" y="190500"/>
                </a:lnTo>
                <a:lnTo>
                  <a:pt x="2160955" y="190500"/>
                </a:lnTo>
                <a:lnTo>
                  <a:pt x="2160955" y="0"/>
                </a:lnTo>
                <a:close/>
              </a:path>
              <a:path w="10296525" h="5829934">
                <a:moveTo>
                  <a:pt x="10296525" y="5601284"/>
                </a:moveTo>
                <a:lnTo>
                  <a:pt x="0" y="5601284"/>
                </a:lnTo>
                <a:lnTo>
                  <a:pt x="0" y="5829884"/>
                </a:lnTo>
                <a:lnTo>
                  <a:pt x="10296525" y="5829884"/>
                </a:lnTo>
                <a:lnTo>
                  <a:pt x="10296525" y="5601284"/>
                </a:lnTo>
                <a:close/>
              </a:path>
            </a:pathLst>
          </a:custGeom>
          <a:solidFill>
            <a:srgbClr val="003C86"/>
          </a:solidFill>
        </p:spPr>
        <p:txBody>
          <a:bodyPr wrap="square" lIns="0" tIns="0" rIns="0" bIns="0" rtlCol="0"/>
          <a:lstStyle/>
          <a:p>
            <a:endParaRPr/>
          </a:p>
        </p:txBody>
      </p:sp>
      <p:sp>
        <p:nvSpPr>
          <p:cNvPr id="8" name="object 8"/>
          <p:cNvSpPr txBox="1">
            <a:spLocks noGrp="1"/>
          </p:cNvSpPr>
          <p:nvPr>
            <p:ph type="title"/>
          </p:nvPr>
        </p:nvSpPr>
        <p:spPr>
          <a:xfrm>
            <a:off x="659266" y="411327"/>
            <a:ext cx="3475354" cy="939800"/>
          </a:xfrm>
          <a:prstGeom prst="rect">
            <a:avLst/>
          </a:prstGeom>
        </p:spPr>
        <p:txBody>
          <a:bodyPr vert="horz" wrap="square" lIns="0" tIns="12700" rIns="0" bIns="0" rtlCol="0">
            <a:spAutoFit/>
          </a:bodyPr>
          <a:lstStyle/>
          <a:p>
            <a:pPr marL="12700">
              <a:lnSpc>
                <a:spcPct val="100000"/>
              </a:lnSpc>
              <a:spcBef>
                <a:spcPts val="100"/>
              </a:spcBef>
            </a:pPr>
            <a:r>
              <a:rPr lang="en-US" sz="6000" spc="270" dirty="0">
                <a:solidFill>
                  <a:srgbClr val="003C86"/>
                </a:solidFill>
                <a:latin typeface="Trebuchet MS"/>
                <a:cs typeface="Trebuchet MS"/>
              </a:rPr>
              <a:t>Outline</a:t>
            </a:r>
            <a:endParaRPr sz="6000" dirty="0">
              <a:solidFill>
                <a:srgbClr val="003C86"/>
              </a:solidFill>
              <a:latin typeface="Trebuchet MS"/>
              <a:cs typeface="Trebuchet MS"/>
            </a:endParaRPr>
          </a:p>
        </p:txBody>
      </p:sp>
      <p:sp>
        <p:nvSpPr>
          <p:cNvPr id="9" name="object 9"/>
          <p:cNvSpPr txBox="1"/>
          <p:nvPr/>
        </p:nvSpPr>
        <p:spPr>
          <a:xfrm>
            <a:off x="768125" y="2162887"/>
            <a:ext cx="6553200" cy="4802597"/>
          </a:xfrm>
          <a:prstGeom prst="rect">
            <a:avLst/>
          </a:prstGeom>
        </p:spPr>
        <p:txBody>
          <a:bodyPr vert="horz" wrap="square" lIns="0" tIns="127000" rIns="0" bIns="0" rtlCol="0">
            <a:spAutoFit/>
          </a:bodyPr>
          <a:lstStyle/>
          <a:p>
            <a:pPr marL="262255" indent="-250190">
              <a:lnSpc>
                <a:spcPct val="150000"/>
              </a:lnSpc>
              <a:spcBef>
                <a:spcPts val="1000"/>
              </a:spcBef>
              <a:buChar char="•"/>
              <a:tabLst>
                <a:tab pos="262890" algn="l"/>
              </a:tabLst>
            </a:pPr>
            <a:r>
              <a:rPr lang="en-US" sz="3000" spc="20" dirty="0">
                <a:solidFill>
                  <a:srgbClr val="003C86"/>
                </a:solidFill>
                <a:latin typeface="Lucida Sans Unicode"/>
                <a:cs typeface="Lucida Sans Unicode"/>
              </a:rPr>
              <a:t>Introduction</a:t>
            </a:r>
            <a:endParaRPr sz="3000" dirty="0">
              <a:solidFill>
                <a:srgbClr val="003C86"/>
              </a:solidFill>
              <a:latin typeface="Lucida Sans Unicode"/>
              <a:cs typeface="Lucida Sans Unicode"/>
            </a:endParaRPr>
          </a:p>
          <a:p>
            <a:pPr marL="262255" indent="-250190">
              <a:lnSpc>
                <a:spcPct val="150000"/>
              </a:lnSpc>
              <a:spcBef>
                <a:spcPts val="900"/>
              </a:spcBef>
              <a:buChar char="•"/>
              <a:tabLst>
                <a:tab pos="262890" algn="l"/>
              </a:tabLst>
            </a:pPr>
            <a:r>
              <a:rPr lang="en-US" sz="3000" spc="-50" dirty="0">
                <a:solidFill>
                  <a:srgbClr val="003C86"/>
                </a:solidFill>
                <a:latin typeface="Lucida Sans Unicode"/>
                <a:cs typeface="Lucida Sans Unicode"/>
              </a:rPr>
              <a:t>Goal</a:t>
            </a:r>
            <a:endParaRPr sz="3000" dirty="0">
              <a:solidFill>
                <a:srgbClr val="003C86"/>
              </a:solidFill>
              <a:latin typeface="Lucida Sans Unicode"/>
              <a:cs typeface="Lucida Sans Unicode"/>
            </a:endParaRPr>
          </a:p>
          <a:p>
            <a:pPr marL="262255" indent="-250190">
              <a:lnSpc>
                <a:spcPct val="150000"/>
              </a:lnSpc>
              <a:spcBef>
                <a:spcPts val="900"/>
              </a:spcBef>
              <a:buChar char="•"/>
              <a:tabLst>
                <a:tab pos="262890" algn="l"/>
              </a:tabLst>
            </a:pPr>
            <a:r>
              <a:rPr lang="en-US" sz="3000" spc="10" dirty="0">
                <a:solidFill>
                  <a:srgbClr val="003C86"/>
                </a:solidFill>
                <a:latin typeface="Lucida Sans Unicode"/>
                <a:cs typeface="Lucida Sans Unicode"/>
              </a:rPr>
              <a:t>Business Approach</a:t>
            </a:r>
            <a:endParaRPr sz="3000" dirty="0">
              <a:solidFill>
                <a:srgbClr val="003C86"/>
              </a:solidFill>
              <a:latin typeface="Lucida Sans Unicode"/>
              <a:cs typeface="Lucida Sans Unicode"/>
            </a:endParaRPr>
          </a:p>
          <a:p>
            <a:pPr marL="262255" indent="-250190">
              <a:lnSpc>
                <a:spcPct val="150000"/>
              </a:lnSpc>
              <a:spcBef>
                <a:spcPts val="900"/>
              </a:spcBef>
              <a:buChar char="•"/>
              <a:tabLst>
                <a:tab pos="262890" algn="l"/>
              </a:tabLst>
            </a:pPr>
            <a:r>
              <a:rPr lang="en-US" sz="3000" spc="40" dirty="0">
                <a:solidFill>
                  <a:srgbClr val="003C86"/>
                </a:solidFill>
                <a:latin typeface="Lucida Sans Unicode"/>
                <a:cs typeface="Lucida Sans Unicode"/>
              </a:rPr>
              <a:t>Understanding &amp; Processing</a:t>
            </a:r>
            <a:r>
              <a:rPr sz="3000" spc="-125" dirty="0">
                <a:solidFill>
                  <a:srgbClr val="003C86"/>
                </a:solidFill>
                <a:latin typeface="Lucida Sans Unicode"/>
                <a:cs typeface="Lucida Sans Unicode"/>
              </a:rPr>
              <a:t> </a:t>
            </a:r>
            <a:r>
              <a:rPr sz="3000" spc="-5" dirty="0">
                <a:solidFill>
                  <a:srgbClr val="003C86"/>
                </a:solidFill>
                <a:latin typeface="Lucida Sans Unicode"/>
                <a:cs typeface="Lucida Sans Unicode"/>
              </a:rPr>
              <a:t>Data</a:t>
            </a:r>
            <a:endParaRPr sz="3000" dirty="0">
              <a:solidFill>
                <a:srgbClr val="003C86"/>
              </a:solidFill>
              <a:latin typeface="Lucida Sans Unicode"/>
              <a:cs typeface="Lucida Sans Unicode"/>
            </a:endParaRPr>
          </a:p>
          <a:p>
            <a:pPr marL="262255" indent="-250190">
              <a:lnSpc>
                <a:spcPct val="150000"/>
              </a:lnSpc>
              <a:spcBef>
                <a:spcPts val="900"/>
              </a:spcBef>
              <a:buChar char="•"/>
              <a:tabLst>
                <a:tab pos="262890" algn="l"/>
              </a:tabLst>
            </a:pPr>
            <a:r>
              <a:rPr lang="en-US" sz="3000" spc="20" dirty="0">
                <a:solidFill>
                  <a:srgbClr val="003C86"/>
                </a:solidFill>
                <a:latin typeface="Lucida Sans Unicode"/>
                <a:cs typeface="Lucida Sans Unicode"/>
              </a:rPr>
              <a:t>Modeling</a:t>
            </a:r>
            <a:endParaRPr sz="3000" dirty="0">
              <a:solidFill>
                <a:srgbClr val="003C86"/>
              </a:solidFill>
              <a:latin typeface="Lucida Sans Unicode"/>
              <a:cs typeface="Lucida Sans Unicode"/>
            </a:endParaRPr>
          </a:p>
          <a:p>
            <a:pPr marL="262255" indent="-250190">
              <a:lnSpc>
                <a:spcPct val="150000"/>
              </a:lnSpc>
              <a:spcBef>
                <a:spcPts val="900"/>
              </a:spcBef>
              <a:buChar char="•"/>
              <a:tabLst>
                <a:tab pos="262890" algn="l"/>
              </a:tabLst>
            </a:pPr>
            <a:r>
              <a:rPr lang="en-US" sz="3000" spc="-25" dirty="0">
                <a:solidFill>
                  <a:srgbClr val="003C86"/>
                </a:solidFill>
                <a:latin typeface="Lucida Sans Unicode"/>
                <a:cs typeface="Lucida Sans Unicode"/>
              </a:rPr>
              <a:t>Conclusion</a:t>
            </a:r>
            <a:endParaRPr sz="3000" dirty="0">
              <a:solidFill>
                <a:srgbClr val="003C86"/>
              </a:solidFill>
              <a:latin typeface="Lucida Sans Unicode"/>
              <a:cs typeface="Lucida Sans Unicode"/>
            </a:endParaRPr>
          </a:p>
        </p:txBody>
      </p:sp>
      <p:pic>
        <p:nvPicPr>
          <p:cNvPr id="16" name="Picture 15">
            <a:extLst>
              <a:ext uri="{FF2B5EF4-FFF2-40B4-BE49-F238E27FC236}">
                <a16:creationId xmlns:a16="http://schemas.microsoft.com/office/drawing/2014/main" id="{956E86AB-4FB4-EE0F-D6DB-1D6344756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pic>
        <p:nvPicPr>
          <p:cNvPr id="18" name="Picture 17">
            <a:extLst>
              <a:ext uri="{FF2B5EF4-FFF2-40B4-BE49-F238E27FC236}">
                <a16:creationId xmlns:a16="http://schemas.microsoft.com/office/drawing/2014/main" id="{ACF42BD8-8024-5620-A543-A7044FC2E604}"/>
              </a:ext>
            </a:extLst>
          </p:cNvPr>
          <p:cNvPicPr>
            <a:picLocks noChangeAspect="1"/>
          </p:cNvPicPr>
          <p:nvPr/>
        </p:nvPicPr>
        <p:blipFill rotWithShape="1">
          <a:blip r:embed="rId3">
            <a:extLst>
              <a:ext uri="{28A0092B-C50C-407E-A947-70E740481C1C}">
                <a14:useLocalDpi xmlns:a14="http://schemas.microsoft.com/office/drawing/2010/main" val="0"/>
              </a:ext>
            </a:extLst>
          </a:blip>
          <a:srcRect l="24788" r="18122"/>
          <a:stretch/>
        </p:blipFill>
        <p:spPr>
          <a:xfrm>
            <a:off x="11728675" y="1400492"/>
            <a:ext cx="5791200" cy="6762750"/>
          </a:xfrm>
          <a:prstGeom prst="rect">
            <a:avLst/>
          </a:prstGeom>
          <a:ln w="76200">
            <a:solidFill>
              <a:srgbClr val="003C86"/>
            </a:solidFill>
          </a:ln>
        </p:spPr>
      </p:pic>
      <p:sp>
        <p:nvSpPr>
          <p:cNvPr id="19" name="Rectangle 18">
            <a:extLst>
              <a:ext uri="{FF2B5EF4-FFF2-40B4-BE49-F238E27FC236}">
                <a16:creationId xmlns:a16="http://schemas.microsoft.com/office/drawing/2014/main" id="{381EB022-76F6-037A-B292-68B971C561A5}"/>
              </a:ext>
            </a:extLst>
          </p:cNvPr>
          <p:cNvSpPr/>
          <p:nvPr/>
        </p:nvSpPr>
        <p:spPr>
          <a:xfrm>
            <a:off x="1676400" y="1866900"/>
            <a:ext cx="1752600" cy="515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915" y="465056"/>
            <a:ext cx="4154170" cy="874598"/>
          </a:xfrm>
          <a:prstGeom prst="rect">
            <a:avLst/>
          </a:prstGeom>
        </p:spPr>
        <p:txBody>
          <a:bodyPr vert="horz" wrap="square" lIns="0" tIns="12700" rIns="0" bIns="0" rtlCol="0">
            <a:spAutoFit/>
          </a:bodyPr>
          <a:lstStyle/>
          <a:p>
            <a:pPr marL="12700">
              <a:lnSpc>
                <a:spcPct val="100000"/>
              </a:lnSpc>
              <a:spcBef>
                <a:spcPts val="100"/>
              </a:spcBef>
            </a:pPr>
            <a:r>
              <a:rPr lang="en-US" sz="5600" b="1" spc="-80" dirty="0">
                <a:solidFill>
                  <a:srgbClr val="003C86"/>
                </a:solidFill>
                <a:latin typeface="Tahoma"/>
                <a:cs typeface="Tahoma"/>
              </a:rPr>
              <a:t>Conclusion</a:t>
            </a:r>
            <a:endParaRPr sz="5600" dirty="0">
              <a:solidFill>
                <a:srgbClr val="003C86"/>
              </a:solidFill>
              <a:latin typeface="Tahoma"/>
              <a:cs typeface="Tahoma"/>
            </a:endParaRPr>
          </a:p>
        </p:txBody>
      </p:sp>
      <p:grpSp>
        <p:nvGrpSpPr>
          <p:cNvPr id="4" name="object 4"/>
          <p:cNvGrpSpPr/>
          <p:nvPr/>
        </p:nvGrpSpPr>
        <p:grpSpPr>
          <a:xfrm>
            <a:off x="3090862" y="1565421"/>
            <a:ext cx="12106275" cy="8235315"/>
            <a:chOff x="6182122" y="1023506"/>
            <a:chExt cx="12106275" cy="8235315"/>
          </a:xfrm>
          <a:solidFill>
            <a:srgbClr val="003C86"/>
          </a:solidFill>
        </p:grpSpPr>
        <p:sp>
          <p:nvSpPr>
            <p:cNvPr id="5" name="object 5"/>
            <p:cNvSpPr/>
            <p:nvPr/>
          </p:nvSpPr>
          <p:spPr>
            <a:xfrm>
              <a:off x="6182119" y="1028750"/>
              <a:ext cx="12106275" cy="8230234"/>
            </a:xfrm>
            <a:custGeom>
              <a:avLst/>
              <a:gdLst/>
              <a:ahLst/>
              <a:cxnLst/>
              <a:rect l="l" t="t" r="r" b="b"/>
              <a:pathLst>
                <a:path w="12106275" h="8230234">
                  <a:moveTo>
                    <a:pt x="12105869" y="8150034"/>
                  </a:moveTo>
                  <a:lnTo>
                    <a:pt x="77558" y="8150034"/>
                  </a:lnTo>
                  <a:lnTo>
                    <a:pt x="77558" y="77482"/>
                  </a:lnTo>
                  <a:lnTo>
                    <a:pt x="11786578" y="77482"/>
                  </a:lnTo>
                  <a:lnTo>
                    <a:pt x="11786578" y="0"/>
                  </a:lnTo>
                  <a:lnTo>
                    <a:pt x="0" y="0"/>
                  </a:lnTo>
                  <a:lnTo>
                    <a:pt x="0" y="77482"/>
                  </a:lnTo>
                  <a:lnTo>
                    <a:pt x="0" y="8150034"/>
                  </a:lnTo>
                  <a:lnTo>
                    <a:pt x="0" y="8230044"/>
                  </a:lnTo>
                  <a:lnTo>
                    <a:pt x="12105869" y="8230044"/>
                  </a:lnTo>
                  <a:lnTo>
                    <a:pt x="12105869" y="8150034"/>
                  </a:lnTo>
                  <a:close/>
                </a:path>
              </a:pathLst>
            </a:custGeom>
            <a:grpFill/>
          </p:spPr>
          <p:txBody>
            <a:bodyPr wrap="square" lIns="0" tIns="0" rIns="0" bIns="0" rtlCol="0"/>
            <a:lstStyle/>
            <a:p>
              <a:endParaRPr/>
            </a:p>
          </p:txBody>
        </p:sp>
        <p:sp>
          <p:nvSpPr>
            <p:cNvPr id="6" name="object 6"/>
            <p:cNvSpPr/>
            <p:nvPr/>
          </p:nvSpPr>
          <p:spPr>
            <a:xfrm>
              <a:off x="17968704" y="1023506"/>
              <a:ext cx="319405" cy="8220075"/>
            </a:xfrm>
            <a:custGeom>
              <a:avLst/>
              <a:gdLst/>
              <a:ahLst/>
              <a:cxnLst/>
              <a:rect l="l" t="t" r="r" b="b"/>
              <a:pathLst>
                <a:path w="319405" h="8220075">
                  <a:moveTo>
                    <a:pt x="0" y="0"/>
                  </a:moveTo>
                  <a:lnTo>
                    <a:pt x="319294" y="0"/>
                  </a:lnTo>
                  <a:lnTo>
                    <a:pt x="319294" y="8220074"/>
                  </a:lnTo>
                  <a:lnTo>
                    <a:pt x="0" y="8220074"/>
                  </a:lnTo>
                  <a:lnTo>
                    <a:pt x="0" y="0"/>
                  </a:lnTo>
                  <a:close/>
                </a:path>
              </a:pathLst>
            </a:custGeom>
            <a:grpFill/>
          </p:spPr>
          <p:txBody>
            <a:bodyPr wrap="square" lIns="0" tIns="0" rIns="0" bIns="0" rtlCol="0"/>
            <a:lstStyle/>
            <a:p>
              <a:endParaRPr/>
            </a:p>
          </p:txBody>
        </p:sp>
      </p:grpSp>
      <p:sp>
        <p:nvSpPr>
          <p:cNvPr id="7" name="object 7"/>
          <p:cNvSpPr txBox="1">
            <a:spLocks noGrp="1"/>
          </p:cNvSpPr>
          <p:nvPr>
            <p:ph type="title"/>
          </p:nvPr>
        </p:nvSpPr>
        <p:spPr>
          <a:xfrm>
            <a:off x="3614340" y="1634991"/>
            <a:ext cx="9864090" cy="2630207"/>
          </a:xfrm>
          <a:prstGeom prst="rect">
            <a:avLst/>
          </a:prstGeom>
        </p:spPr>
        <p:txBody>
          <a:bodyPr vert="horz" wrap="square" lIns="0" tIns="288290" rIns="0" bIns="0" rtlCol="0">
            <a:spAutoFit/>
          </a:bodyPr>
          <a:lstStyle/>
          <a:p>
            <a:pPr marL="12700">
              <a:lnSpc>
                <a:spcPct val="100000"/>
              </a:lnSpc>
              <a:spcBef>
                <a:spcPts val="2270"/>
              </a:spcBef>
            </a:pPr>
            <a:r>
              <a:rPr lang="en-US" sz="3400" spc="120" dirty="0">
                <a:solidFill>
                  <a:srgbClr val="003C86"/>
                </a:solidFill>
                <a:uFill>
                  <a:solidFill>
                    <a:srgbClr val="2E755D"/>
                  </a:solidFill>
                </a:uFill>
                <a:latin typeface="Verdana"/>
                <a:cs typeface="Verdana"/>
              </a:rPr>
              <a:t>BUSINESS BENEFITS</a:t>
            </a:r>
            <a:br>
              <a:rPr lang="en-US" sz="3400" b="0" u="sng" spc="120" dirty="0">
                <a:solidFill>
                  <a:srgbClr val="003C86"/>
                </a:solidFill>
                <a:uFill>
                  <a:solidFill>
                    <a:srgbClr val="2E755D"/>
                  </a:solidFill>
                </a:uFill>
                <a:latin typeface="Verdana"/>
                <a:cs typeface="Verdana"/>
              </a:rPr>
            </a:br>
            <a:br>
              <a:rPr lang="en-US" sz="3400" b="0" u="sng" spc="120" dirty="0">
                <a:solidFill>
                  <a:srgbClr val="003C86"/>
                </a:solidFill>
                <a:uFill>
                  <a:solidFill>
                    <a:srgbClr val="2E755D"/>
                  </a:solidFill>
                </a:uFill>
                <a:latin typeface="Verdana"/>
                <a:cs typeface="Verdana"/>
              </a:rPr>
            </a:br>
            <a:r>
              <a:rPr lang="en-US" sz="2800" b="0" spc="120" dirty="0">
                <a:solidFill>
                  <a:srgbClr val="003C86"/>
                </a:solidFill>
                <a:uFill>
                  <a:solidFill>
                    <a:srgbClr val="2E755D"/>
                  </a:solidFill>
                </a:uFill>
                <a:latin typeface="Verdana"/>
                <a:cs typeface="Verdana"/>
              </a:rPr>
              <a:t>Judging from the prediction results, the use of machine learning models can improve OCF and ROA metrics.</a:t>
            </a:r>
            <a:endParaRPr sz="2800" dirty="0">
              <a:solidFill>
                <a:srgbClr val="003C86"/>
              </a:solidFill>
              <a:latin typeface="Verdana"/>
              <a:cs typeface="Verdana"/>
            </a:endParaRPr>
          </a:p>
        </p:txBody>
      </p:sp>
      <p:sp>
        <p:nvSpPr>
          <p:cNvPr id="8" name="object 8"/>
          <p:cNvSpPr txBox="1"/>
          <p:nvPr/>
        </p:nvSpPr>
        <p:spPr>
          <a:xfrm>
            <a:off x="3614055" y="4407210"/>
            <a:ext cx="9709150" cy="3250890"/>
          </a:xfrm>
          <a:prstGeom prst="rect">
            <a:avLst/>
          </a:prstGeom>
        </p:spPr>
        <p:txBody>
          <a:bodyPr vert="horz" wrap="square" lIns="0" tIns="288290" rIns="0" bIns="0" rtlCol="0">
            <a:spAutoFit/>
          </a:bodyPr>
          <a:lstStyle/>
          <a:p>
            <a:pPr marL="12700">
              <a:lnSpc>
                <a:spcPct val="100000"/>
              </a:lnSpc>
              <a:spcBef>
                <a:spcPts val="2270"/>
              </a:spcBef>
            </a:pPr>
            <a:r>
              <a:rPr lang="en-US" sz="3400" b="1" spc="-25" dirty="0">
                <a:solidFill>
                  <a:srgbClr val="003C86"/>
                </a:solidFill>
                <a:uFill>
                  <a:solidFill>
                    <a:srgbClr val="2E755D"/>
                  </a:solidFill>
                </a:uFill>
                <a:latin typeface="Verdana"/>
                <a:cs typeface="Verdana"/>
              </a:rPr>
              <a:t>CHARACTERISTIC ANALYSIS</a:t>
            </a:r>
          </a:p>
          <a:p>
            <a:pPr marL="12700">
              <a:lnSpc>
                <a:spcPct val="100000"/>
              </a:lnSpc>
              <a:spcBef>
                <a:spcPts val="2270"/>
              </a:spcBef>
            </a:pPr>
            <a:r>
              <a:rPr lang="en-US" sz="3000" spc="-65" dirty="0">
                <a:solidFill>
                  <a:srgbClr val="003C86"/>
                </a:solidFill>
                <a:latin typeface="Verdana"/>
                <a:cs typeface="Verdana"/>
              </a:rPr>
              <a:t>Customers with a bad loan status tend to make loans with a larger amount than customers with good loan status.</a:t>
            </a:r>
          </a:p>
          <a:p>
            <a:pPr marL="12700">
              <a:lnSpc>
                <a:spcPct val="100000"/>
              </a:lnSpc>
              <a:spcBef>
                <a:spcPts val="2270"/>
              </a:spcBef>
            </a:pPr>
            <a:endParaRPr sz="3000" dirty="0">
              <a:solidFill>
                <a:srgbClr val="003C86"/>
              </a:solidFill>
              <a:latin typeface="Verdana"/>
              <a:cs typeface="Verdana"/>
            </a:endParaRPr>
          </a:p>
        </p:txBody>
      </p:sp>
      <p:sp>
        <p:nvSpPr>
          <p:cNvPr id="9" name="object 9"/>
          <p:cNvSpPr txBox="1"/>
          <p:nvPr/>
        </p:nvSpPr>
        <p:spPr>
          <a:xfrm>
            <a:off x="3614340" y="7133215"/>
            <a:ext cx="8950325" cy="2032608"/>
          </a:xfrm>
          <a:prstGeom prst="rect">
            <a:avLst/>
          </a:prstGeom>
        </p:spPr>
        <p:txBody>
          <a:bodyPr vert="horz" wrap="square" lIns="0" tIns="288290" rIns="0" bIns="0" rtlCol="0">
            <a:spAutoFit/>
          </a:bodyPr>
          <a:lstStyle/>
          <a:p>
            <a:pPr marL="12700">
              <a:lnSpc>
                <a:spcPct val="100000"/>
              </a:lnSpc>
              <a:spcBef>
                <a:spcPts val="2270"/>
              </a:spcBef>
            </a:pPr>
            <a:r>
              <a:rPr lang="en-US" sz="3400" b="1" spc="-70" dirty="0">
                <a:solidFill>
                  <a:srgbClr val="003C86"/>
                </a:solidFill>
                <a:uFill>
                  <a:solidFill>
                    <a:srgbClr val="2E755D"/>
                  </a:solidFill>
                </a:uFill>
                <a:latin typeface="Verdana"/>
                <a:cs typeface="Verdana"/>
              </a:rPr>
              <a:t>PREDICTION RESULT</a:t>
            </a:r>
          </a:p>
          <a:p>
            <a:pPr marL="12700">
              <a:lnSpc>
                <a:spcPct val="100000"/>
              </a:lnSpc>
              <a:spcBef>
                <a:spcPts val="2270"/>
              </a:spcBef>
            </a:pPr>
            <a:r>
              <a:rPr lang="en-US" sz="3000" spc="15" dirty="0">
                <a:solidFill>
                  <a:srgbClr val="003C86"/>
                </a:solidFill>
                <a:latin typeface="Verdana"/>
                <a:cs typeface="Verdana"/>
              </a:rPr>
              <a:t>Models can recognize customers with bad status precisely.</a:t>
            </a:r>
            <a:endParaRPr sz="3000" dirty="0">
              <a:solidFill>
                <a:srgbClr val="003C86"/>
              </a:solidFill>
              <a:latin typeface="Verdana"/>
              <a:cs typeface="Verdana"/>
            </a:endParaRPr>
          </a:p>
        </p:txBody>
      </p:sp>
      <p:pic>
        <p:nvPicPr>
          <p:cNvPr id="10" name="Picture 9">
            <a:extLst>
              <a:ext uri="{FF2B5EF4-FFF2-40B4-BE49-F238E27FC236}">
                <a16:creationId xmlns:a16="http://schemas.microsoft.com/office/drawing/2014/main" id="{2A8977A6-4377-241E-0F95-83855264B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A0524D-35BC-DC7E-5E01-179C65875B09}"/>
              </a:ext>
            </a:extLst>
          </p:cNvPr>
          <p:cNvSpPr/>
          <p:nvPr/>
        </p:nvSpPr>
        <p:spPr>
          <a:xfrm>
            <a:off x="21771" y="-16329"/>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object 5"/>
          <p:cNvSpPr txBox="1"/>
          <p:nvPr/>
        </p:nvSpPr>
        <p:spPr>
          <a:xfrm>
            <a:off x="1524000" y="1638300"/>
            <a:ext cx="8652598" cy="1490152"/>
          </a:xfrm>
          <a:prstGeom prst="rect">
            <a:avLst/>
          </a:prstGeom>
        </p:spPr>
        <p:txBody>
          <a:bodyPr vert="horz" wrap="square" lIns="0" tIns="12700" rIns="0" bIns="0" rtlCol="0">
            <a:spAutoFit/>
          </a:bodyPr>
          <a:lstStyle/>
          <a:p>
            <a:pPr marL="12700">
              <a:lnSpc>
                <a:spcPct val="100000"/>
              </a:lnSpc>
              <a:spcBef>
                <a:spcPts val="100"/>
              </a:spcBef>
            </a:pPr>
            <a:r>
              <a:rPr sz="9600" b="1" spc="140" dirty="0">
                <a:solidFill>
                  <a:srgbClr val="FAFFFE"/>
                </a:solidFill>
                <a:latin typeface="Trebuchet MS"/>
                <a:cs typeface="Trebuchet MS"/>
              </a:rPr>
              <a:t>T</a:t>
            </a:r>
            <a:r>
              <a:rPr lang="en-US" sz="9600" b="1" spc="140" dirty="0">
                <a:solidFill>
                  <a:srgbClr val="FAFFFE"/>
                </a:solidFill>
                <a:latin typeface="Trebuchet MS"/>
                <a:cs typeface="Trebuchet MS"/>
              </a:rPr>
              <a:t>HANK YOU!</a:t>
            </a:r>
            <a:endParaRPr sz="9600" b="1" dirty="0">
              <a:latin typeface="Trebuchet MS"/>
              <a:cs typeface="Trebuchet MS"/>
            </a:endParaRPr>
          </a:p>
        </p:txBody>
      </p:sp>
      <p:sp>
        <p:nvSpPr>
          <p:cNvPr id="12" name="object 12"/>
          <p:cNvSpPr txBox="1">
            <a:spLocks noGrp="1"/>
          </p:cNvSpPr>
          <p:nvPr>
            <p:ph type="title"/>
          </p:nvPr>
        </p:nvSpPr>
        <p:spPr>
          <a:xfrm>
            <a:off x="1752600" y="5718200"/>
            <a:ext cx="7162800" cy="1362424"/>
          </a:xfrm>
          <a:prstGeom prst="rect">
            <a:avLst/>
          </a:prstGeom>
        </p:spPr>
        <p:txBody>
          <a:bodyPr vert="horz" wrap="square" lIns="0" tIns="295275" rIns="0" bIns="0" rtlCol="0">
            <a:spAutoFit/>
          </a:bodyPr>
          <a:lstStyle/>
          <a:p>
            <a:pPr marL="12700">
              <a:lnSpc>
                <a:spcPct val="100000"/>
              </a:lnSpc>
              <a:spcBef>
                <a:spcPts val="2325"/>
              </a:spcBef>
            </a:pPr>
            <a:r>
              <a:rPr sz="3400" b="0" spc="365" dirty="0">
                <a:latin typeface="Trebuchet MS"/>
                <a:cs typeface="Trebuchet MS"/>
              </a:rPr>
              <a:t>LINKED</a:t>
            </a:r>
            <a:r>
              <a:rPr sz="3400" b="0" spc="280" dirty="0">
                <a:latin typeface="Trebuchet MS"/>
                <a:cs typeface="Trebuchet MS"/>
              </a:rPr>
              <a:t> </a:t>
            </a:r>
            <a:r>
              <a:rPr sz="3400" b="0" spc="315" dirty="0">
                <a:latin typeface="Trebuchet MS"/>
                <a:cs typeface="Trebuchet MS"/>
              </a:rPr>
              <a:t>IN</a:t>
            </a:r>
            <a:endParaRPr sz="3400" dirty="0">
              <a:latin typeface="Trebuchet MS"/>
              <a:cs typeface="Trebuchet MS"/>
            </a:endParaRPr>
          </a:p>
          <a:p>
            <a:pPr marL="12700" marR="5080">
              <a:lnSpc>
                <a:spcPct val="125000"/>
              </a:lnSpc>
              <a:spcBef>
                <a:spcPts val="869"/>
              </a:spcBef>
            </a:pPr>
            <a:r>
              <a:rPr sz="2450" b="0" dirty="0">
                <a:latin typeface="Trebuchet MS"/>
                <a:cs typeface="Trebuchet MS"/>
              </a:rPr>
              <a:t>https://www.linkedin.com/in/</a:t>
            </a:r>
            <a:r>
              <a:rPr lang="en-US" sz="2450" b="0" dirty="0">
                <a:latin typeface="Trebuchet MS"/>
                <a:cs typeface="Trebuchet MS"/>
              </a:rPr>
              <a:t>erdinnurjaman</a:t>
            </a:r>
            <a:endParaRPr sz="2450" dirty="0">
              <a:latin typeface="Trebuchet MS"/>
              <a:cs typeface="Trebuchet MS"/>
            </a:endParaRPr>
          </a:p>
        </p:txBody>
      </p:sp>
      <p:sp>
        <p:nvSpPr>
          <p:cNvPr id="13" name="object 13"/>
          <p:cNvSpPr txBox="1"/>
          <p:nvPr/>
        </p:nvSpPr>
        <p:spPr>
          <a:xfrm>
            <a:off x="1752600" y="7658100"/>
            <a:ext cx="6926596" cy="1349087"/>
          </a:xfrm>
          <a:prstGeom prst="rect">
            <a:avLst/>
          </a:prstGeom>
        </p:spPr>
        <p:txBody>
          <a:bodyPr vert="horz" wrap="square" lIns="0" tIns="12700" rIns="0" bIns="0" rtlCol="0">
            <a:spAutoFit/>
          </a:bodyPr>
          <a:lstStyle/>
          <a:p>
            <a:pPr marL="12700">
              <a:lnSpc>
                <a:spcPct val="100000"/>
              </a:lnSpc>
              <a:spcBef>
                <a:spcPts val="100"/>
              </a:spcBef>
            </a:pPr>
            <a:r>
              <a:rPr sz="3400" spc="405" dirty="0">
                <a:solidFill>
                  <a:srgbClr val="FAFFFE"/>
                </a:solidFill>
                <a:latin typeface="Trebuchet MS"/>
                <a:cs typeface="Trebuchet MS"/>
              </a:rPr>
              <a:t>INSTAGRAM</a:t>
            </a:r>
            <a:endParaRPr sz="3400" dirty="0">
              <a:latin typeface="Trebuchet MS"/>
              <a:cs typeface="Trebuchet MS"/>
            </a:endParaRPr>
          </a:p>
          <a:p>
            <a:pPr marL="12700">
              <a:lnSpc>
                <a:spcPct val="100000"/>
              </a:lnSpc>
              <a:spcBef>
                <a:spcPts val="3440"/>
              </a:spcBef>
            </a:pPr>
            <a:r>
              <a:rPr sz="2450" spc="25" dirty="0">
                <a:solidFill>
                  <a:srgbClr val="FAFFFE"/>
                </a:solidFill>
                <a:latin typeface="Trebuchet MS"/>
                <a:cs typeface="Trebuchet MS"/>
              </a:rPr>
              <a:t>https://www.instagram.com/</a:t>
            </a:r>
            <a:r>
              <a:rPr lang="en-US" sz="2450" spc="25" dirty="0">
                <a:solidFill>
                  <a:srgbClr val="FAFFFE"/>
                </a:solidFill>
                <a:latin typeface="Trebuchet MS"/>
                <a:cs typeface="Trebuchet MS"/>
              </a:rPr>
              <a:t>erdinnurjaman</a:t>
            </a:r>
            <a:endParaRPr sz="245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3146"/>
            <a:ext cx="5017770" cy="939800"/>
          </a:xfrm>
          <a:prstGeom prst="rect">
            <a:avLst/>
          </a:prstGeom>
        </p:spPr>
        <p:txBody>
          <a:bodyPr vert="horz" wrap="square" lIns="0" tIns="12700" rIns="0" bIns="0" rtlCol="0">
            <a:spAutoFit/>
          </a:bodyPr>
          <a:lstStyle/>
          <a:p>
            <a:pPr marL="12700">
              <a:lnSpc>
                <a:spcPct val="100000"/>
              </a:lnSpc>
              <a:spcBef>
                <a:spcPts val="100"/>
              </a:spcBef>
            </a:pPr>
            <a:r>
              <a:rPr lang="en-US" sz="6000" spc="265" dirty="0">
                <a:solidFill>
                  <a:srgbClr val="003C86"/>
                </a:solidFill>
                <a:latin typeface="Trebuchet MS"/>
                <a:cs typeface="Trebuchet MS"/>
              </a:rPr>
              <a:t>Introduction</a:t>
            </a:r>
            <a:endParaRPr sz="6000" dirty="0">
              <a:solidFill>
                <a:srgbClr val="003C86"/>
              </a:solidFill>
              <a:latin typeface="Trebuchet MS"/>
              <a:cs typeface="Trebuchet MS"/>
            </a:endParaRPr>
          </a:p>
        </p:txBody>
      </p:sp>
      <p:sp>
        <p:nvSpPr>
          <p:cNvPr id="4" name="object 4"/>
          <p:cNvSpPr txBox="1"/>
          <p:nvPr/>
        </p:nvSpPr>
        <p:spPr>
          <a:xfrm>
            <a:off x="1157324" y="2324100"/>
            <a:ext cx="12139295" cy="5677836"/>
          </a:xfrm>
          <a:prstGeom prst="rect">
            <a:avLst/>
          </a:prstGeom>
        </p:spPr>
        <p:txBody>
          <a:bodyPr vert="horz" wrap="square" lIns="0" tIns="12700" rIns="0" bIns="0" rtlCol="0">
            <a:spAutoFit/>
          </a:bodyPr>
          <a:lstStyle/>
          <a:p>
            <a:pPr marL="12700" marR="66675">
              <a:lnSpc>
                <a:spcPct val="125000"/>
              </a:lnSpc>
              <a:spcBef>
                <a:spcPts val="100"/>
              </a:spcBef>
              <a:tabLst>
                <a:tab pos="6219825" algn="l"/>
              </a:tabLst>
            </a:pPr>
            <a:r>
              <a:rPr lang="en-US" sz="3000" spc="-25" dirty="0">
                <a:solidFill>
                  <a:srgbClr val="003C86"/>
                </a:solidFill>
                <a:latin typeface="Lucida Sans Unicode"/>
                <a:cs typeface="Lucida Sans Unicode"/>
              </a:rPr>
              <a:t>The financial industry needs to maintain the smooth flow of money traffic for the sake of its business continuity</a:t>
            </a:r>
            <a:r>
              <a:rPr sz="3000" spc="-15" dirty="0">
                <a:solidFill>
                  <a:srgbClr val="003C86"/>
                </a:solidFill>
                <a:latin typeface="Lucida Sans Unicode"/>
                <a:cs typeface="Lucida Sans Unicode"/>
              </a:rPr>
              <a:t>.</a:t>
            </a:r>
            <a:endParaRPr sz="3000" dirty="0">
              <a:solidFill>
                <a:srgbClr val="003C86"/>
              </a:solidFill>
              <a:latin typeface="Lucida Sans Unicode"/>
              <a:cs typeface="Lucida Sans Unicode"/>
            </a:endParaRPr>
          </a:p>
          <a:p>
            <a:pPr>
              <a:lnSpc>
                <a:spcPct val="100000"/>
              </a:lnSpc>
              <a:spcBef>
                <a:spcPts val="40"/>
              </a:spcBef>
            </a:pPr>
            <a:endParaRPr sz="2900" dirty="0">
              <a:solidFill>
                <a:srgbClr val="003C86"/>
              </a:solidFill>
              <a:latin typeface="Lucida Sans Unicode"/>
              <a:cs typeface="Lucida Sans Unicode"/>
            </a:endParaRPr>
          </a:p>
          <a:p>
            <a:pPr>
              <a:lnSpc>
                <a:spcPct val="150000"/>
              </a:lnSpc>
              <a:spcBef>
                <a:spcPts val="45"/>
              </a:spcBef>
            </a:pPr>
            <a:r>
              <a:rPr lang="en-US" sz="2900" dirty="0">
                <a:solidFill>
                  <a:srgbClr val="003C86"/>
                </a:solidFill>
                <a:latin typeface="Lucida Sans Unicode"/>
                <a:cs typeface="Lucida Sans Unicode"/>
              </a:rPr>
              <a:t>In money loan services, bad debts can threaten the course of operational activities due to the absence of cash inflows.</a:t>
            </a:r>
          </a:p>
          <a:p>
            <a:pPr>
              <a:lnSpc>
                <a:spcPct val="100000"/>
              </a:lnSpc>
              <a:spcBef>
                <a:spcPts val="45"/>
              </a:spcBef>
            </a:pPr>
            <a:endParaRPr sz="2900" dirty="0">
              <a:solidFill>
                <a:srgbClr val="003C86"/>
              </a:solidFill>
              <a:latin typeface="Lucida Sans Unicode"/>
              <a:cs typeface="Lucida Sans Unicode"/>
            </a:endParaRPr>
          </a:p>
          <a:p>
            <a:pPr marL="12700" marR="43180">
              <a:lnSpc>
                <a:spcPct val="125000"/>
              </a:lnSpc>
            </a:pPr>
            <a:r>
              <a:rPr lang="en-US" sz="3000" spc="5" dirty="0">
                <a:solidFill>
                  <a:srgbClr val="003C86"/>
                </a:solidFill>
                <a:latin typeface="Lucida Sans Unicode"/>
                <a:cs typeface="Lucida Sans Unicode"/>
              </a:rPr>
              <a:t>One of the reasons is the improper determination of potential borrowers so that it aborts potential creditors and instead passes potential creditors who have problems.</a:t>
            </a:r>
          </a:p>
          <a:p>
            <a:pPr marL="12700" marR="43180">
              <a:lnSpc>
                <a:spcPct val="125000"/>
              </a:lnSpc>
            </a:pPr>
            <a:endParaRPr sz="3000" dirty="0">
              <a:solidFill>
                <a:srgbClr val="003C86"/>
              </a:solidFill>
              <a:latin typeface="Lucida Sans Unicode"/>
              <a:cs typeface="Lucida Sans Unicode"/>
            </a:endParaRPr>
          </a:p>
        </p:txBody>
      </p:sp>
      <p:sp>
        <p:nvSpPr>
          <p:cNvPr id="8" name="object 8"/>
          <p:cNvSpPr/>
          <p:nvPr/>
        </p:nvSpPr>
        <p:spPr>
          <a:xfrm>
            <a:off x="17968692" y="1033044"/>
            <a:ext cx="319405" cy="8229600"/>
          </a:xfrm>
          <a:custGeom>
            <a:avLst/>
            <a:gdLst/>
            <a:ahLst/>
            <a:cxnLst/>
            <a:rect l="l" t="t" r="r" b="b"/>
            <a:pathLst>
              <a:path w="319405" h="8229600">
                <a:moveTo>
                  <a:pt x="0" y="0"/>
                </a:moveTo>
                <a:lnTo>
                  <a:pt x="319307" y="0"/>
                </a:lnTo>
                <a:lnTo>
                  <a:pt x="319307" y="8229599"/>
                </a:lnTo>
                <a:lnTo>
                  <a:pt x="0" y="8229599"/>
                </a:lnTo>
                <a:lnTo>
                  <a:pt x="0" y="0"/>
                </a:lnTo>
                <a:close/>
              </a:path>
            </a:pathLst>
          </a:custGeom>
          <a:solidFill>
            <a:srgbClr val="2E755D"/>
          </a:solidFill>
        </p:spPr>
        <p:txBody>
          <a:bodyPr wrap="square" lIns="0" tIns="0" rIns="0" bIns="0" rtlCol="0"/>
          <a:lstStyle/>
          <a:p>
            <a:endParaRPr/>
          </a:p>
        </p:txBody>
      </p:sp>
      <p:sp>
        <p:nvSpPr>
          <p:cNvPr id="9" name="Rectangle 8">
            <a:extLst>
              <a:ext uri="{FF2B5EF4-FFF2-40B4-BE49-F238E27FC236}">
                <a16:creationId xmlns:a16="http://schemas.microsoft.com/office/drawing/2014/main" id="{223D9D8A-AD6B-C198-9C3E-8E9E2D3CBEC3}"/>
              </a:ext>
            </a:extLst>
          </p:cNvPr>
          <p:cNvSpPr/>
          <p:nvPr/>
        </p:nvSpPr>
        <p:spPr>
          <a:xfrm>
            <a:off x="609600" y="1632227"/>
            <a:ext cx="1095448" cy="186755"/>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C050DEB-9AE7-0041-A257-5E74B69B6AEC}"/>
              </a:ext>
            </a:extLst>
          </p:cNvPr>
          <p:cNvSpPr/>
          <p:nvPr/>
        </p:nvSpPr>
        <p:spPr>
          <a:xfrm>
            <a:off x="17968692" y="1033044"/>
            <a:ext cx="319308" cy="82296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DA8C28A8-1AE4-867B-6435-81C0AF97D9D2}"/>
              </a:ext>
            </a:extLst>
          </p:cNvPr>
          <p:cNvSpPr/>
          <p:nvPr/>
        </p:nvSpPr>
        <p:spPr>
          <a:xfrm>
            <a:off x="631327" y="4042345"/>
            <a:ext cx="152400" cy="186755"/>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297AE4D1-76ED-63E7-C1F6-E721764E2A05}"/>
              </a:ext>
            </a:extLst>
          </p:cNvPr>
          <p:cNvSpPr/>
          <p:nvPr/>
        </p:nvSpPr>
        <p:spPr>
          <a:xfrm>
            <a:off x="672145" y="2552700"/>
            <a:ext cx="152400" cy="186755"/>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A3D92964-8E40-17B2-BFC3-D22FC0ABA98B}"/>
              </a:ext>
            </a:extLst>
          </p:cNvPr>
          <p:cNvSpPr/>
          <p:nvPr/>
        </p:nvSpPr>
        <p:spPr>
          <a:xfrm>
            <a:off x="595945" y="5718745"/>
            <a:ext cx="152400" cy="186755"/>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Picture 2">
            <a:extLst>
              <a:ext uri="{FF2B5EF4-FFF2-40B4-BE49-F238E27FC236}">
                <a16:creationId xmlns:a16="http://schemas.microsoft.com/office/drawing/2014/main" id="{C9D0CDC6-8369-6E4E-DC7E-EC2D7BC28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body" idx="1"/>
          </p:nvPr>
        </p:nvSpPr>
        <p:spPr>
          <a:xfrm>
            <a:off x="-5123529" y="2247900"/>
            <a:ext cx="16374354" cy="6306214"/>
          </a:xfrm>
          <a:prstGeom prst="rect">
            <a:avLst/>
          </a:prstGeom>
        </p:spPr>
        <p:txBody>
          <a:bodyPr vert="horz" wrap="square" lIns="0" tIns="12700" rIns="0" bIns="0" rtlCol="0">
            <a:spAutoFit/>
          </a:bodyPr>
          <a:lstStyle/>
          <a:p>
            <a:pPr marL="5896610" marR="206375">
              <a:lnSpc>
                <a:spcPct val="125000"/>
              </a:lnSpc>
              <a:spcBef>
                <a:spcPts val="100"/>
              </a:spcBef>
            </a:pPr>
            <a:r>
              <a:rPr lang="en-US" spc="5" dirty="0">
                <a:solidFill>
                  <a:srgbClr val="003C86"/>
                </a:solidFill>
              </a:rPr>
              <a:t>After looking at the previous problems, we plan to improve the system for selecting prospective creditors with two objectives:</a:t>
            </a:r>
          </a:p>
          <a:p>
            <a:pPr marL="5896610" marR="206375">
              <a:lnSpc>
                <a:spcPct val="125000"/>
              </a:lnSpc>
              <a:spcBef>
                <a:spcPts val="100"/>
              </a:spcBef>
            </a:pPr>
            <a:endParaRPr sz="2900" dirty="0">
              <a:solidFill>
                <a:srgbClr val="003C86"/>
              </a:solidFill>
            </a:endParaRPr>
          </a:p>
          <a:p>
            <a:pPr marL="6543675" marR="1031875">
              <a:lnSpc>
                <a:spcPct val="125000"/>
              </a:lnSpc>
            </a:pPr>
            <a:r>
              <a:rPr lang="en-US" spc="15" dirty="0">
                <a:solidFill>
                  <a:srgbClr val="003C86"/>
                </a:solidFill>
              </a:rPr>
              <a:t>Streamlining the traffic of money coming out and in the company.</a:t>
            </a:r>
          </a:p>
          <a:p>
            <a:pPr marL="6543675" marR="1031875">
              <a:lnSpc>
                <a:spcPct val="125000"/>
              </a:lnSpc>
            </a:pPr>
            <a:endParaRPr sz="2900" dirty="0">
              <a:solidFill>
                <a:srgbClr val="003C86"/>
              </a:solidFill>
            </a:endParaRPr>
          </a:p>
          <a:p>
            <a:pPr marL="6543675" marR="5080">
              <a:lnSpc>
                <a:spcPct val="125000"/>
              </a:lnSpc>
            </a:pPr>
            <a:r>
              <a:rPr lang="en-US" spc="20" dirty="0">
                <a:solidFill>
                  <a:srgbClr val="003C86"/>
                </a:solidFill>
              </a:rPr>
              <a:t>Helping prospective borrowers who are responsible, so that they can take advantage of loans for consumption and business needs</a:t>
            </a:r>
          </a:p>
          <a:p>
            <a:pPr marL="6543675" marR="5080">
              <a:lnSpc>
                <a:spcPct val="125000"/>
              </a:lnSpc>
            </a:pPr>
            <a:endParaRPr dirty="0">
              <a:solidFill>
                <a:srgbClr val="003C86"/>
              </a:solidFill>
            </a:endParaRPr>
          </a:p>
        </p:txBody>
      </p:sp>
      <p:sp>
        <p:nvSpPr>
          <p:cNvPr id="2" name="object 2"/>
          <p:cNvSpPr txBox="1">
            <a:spLocks noGrp="1"/>
          </p:cNvSpPr>
          <p:nvPr>
            <p:ph type="title"/>
          </p:nvPr>
        </p:nvSpPr>
        <p:spPr>
          <a:xfrm>
            <a:off x="609600" y="336388"/>
            <a:ext cx="2623820" cy="939800"/>
          </a:xfrm>
          <a:prstGeom prst="rect">
            <a:avLst/>
          </a:prstGeom>
        </p:spPr>
        <p:txBody>
          <a:bodyPr vert="horz" wrap="square" lIns="0" tIns="12700" rIns="0" bIns="0" rtlCol="0">
            <a:spAutoFit/>
          </a:bodyPr>
          <a:lstStyle/>
          <a:p>
            <a:pPr marL="12700">
              <a:lnSpc>
                <a:spcPct val="100000"/>
              </a:lnSpc>
              <a:spcBef>
                <a:spcPts val="100"/>
              </a:spcBef>
            </a:pPr>
            <a:r>
              <a:rPr lang="en-US" sz="6000" spc="-260" dirty="0">
                <a:solidFill>
                  <a:srgbClr val="003C86"/>
                </a:solidFill>
                <a:latin typeface="Trebuchet MS"/>
                <a:cs typeface="Trebuchet MS"/>
              </a:rPr>
              <a:t>Goal</a:t>
            </a:r>
            <a:endParaRPr sz="6000" dirty="0">
              <a:solidFill>
                <a:srgbClr val="003C86"/>
              </a:solidFill>
              <a:latin typeface="Trebuchet MS"/>
              <a:cs typeface="Trebuchet MS"/>
            </a:endParaRPr>
          </a:p>
        </p:txBody>
      </p:sp>
      <p:sp>
        <p:nvSpPr>
          <p:cNvPr id="3" name="object 3"/>
          <p:cNvSpPr/>
          <p:nvPr/>
        </p:nvSpPr>
        <p:spPr>
          <a:xfrm>
            <a:off x="795337" y="1476375"/>
            <a:ext cx="1000125" cy="190500"/>
          </a:xfrm>
          <a:custGeom>
            <a:avLst/>
            <a:gdLst/>
            <a:ahLst/>
            <a:cxnLst/>
            <a:rect l="l" t="t" r="r" b="b"/>
            <a:pathLst>
              <a:path w="1000125" h="190500">
                <a:moveTo>
                  <a:pt x="1000124" y="190499"/>
                </a:moveTo>
                <a:lnTo>
                  <a:pt x="0" y="190499"/>
                </a:lnTo>
                <a:lnTo>
                  <a:pt x="0" y="0"/>
                </a:lnTo>
                <a:lnTo>
                  <a:pt x="1000124" y="0"/>
                </a:lnTo>
                <a:lnTo>
                  <a:pt x="1000124" y="190499"/>
                </a:lnTo>
                <a:close/>
              </a:path>
            </a:pathLst>
          </a:custGeom>
          <a:solidFill>
            <a:srgbClr val="003C86"/>
          </a:solidFill>
        </p:spPr>
        <p:txBody>
          <a:bodyPr wrap="square" lIns="0" tIns="0" rIns="0" bIns="0" rtlCol="0"/>
          <a:lstStyle/>
          <a:p>
            <a:endParaRPr/>
          </a:p>
        </p:txBody>
      </p:sp>
      <p:sp>
        <p:nvSpPr>
          <p:cNvPr id="4" name="object 4"/>
          <p:cNvSpPr/>
          <p:nvPr/>
        </p:nvSpPr>
        <p:spPr>
          <a:xfrm>
            <a:off x="17968686" y="0"/>
            <a:ext cx="319405" cy="10287000"/>
          </a:xfrm>
          <a:custGeom>
            <a:avLst/>
            <a:gdLst/>
            <a:ahLst/>
            <a:cxnLst/>
            <a:rect l="l" t="t" r="r" b="b"/>
            <a:pathLst>
              <a:path w="319405" h="10287000">
                <a:moveTo>
                  <a:pt x="319313" y="0"/>
                </a:moveTo>
                <a:lnTo>
                  <a:pt x="319313" y="10286999"/>
                </a:lnTo>
                <a:lnTo>
                  <a:pt x="0" y="10286999"/>
                </a:lnTo>
                <a:lnTo>
                  <a:pt x="0" y="0"/>
                </a:lnTo>
                <a:lnTo>
                  <a:pt x="319313" y="0"/>
                </a:lnTo>
                <a:close/>
              </a:path>
            </a:pathLst>
          </a:custGeom>
          <a:solidFill>
            <a:srgbClr val="003C86"/>
          </a:solidFill>
        </p:spPr>
        <p:txBody>
          <a:bodyPr wrap="square" lIns="0" tIns="0" rIns="0" bIns="0" rtlCol="0"/>
          <a:lstStyle/>
          <a:p>
            <a:endParaRPr/>
          </a:p>
        </p:txBody>
      </p:sp>
      <p:pic>
        <p:nvPicPr>
          <p:cNvPr id="6" name="object 6"/>
          <p:cNvPicPr/>
          <p:nvPr/>
        </p:nvPicPr>
        <p:blipFill>
          <a:blip r:embed="rId2" cstate="print"/>
          <a:stretch>
            <a:fillRect/>
          </a:stretch>
        </p:blipFill>
        <p:spPr>
          <a:xfrm>
            <a:off x="863699" y="4686300"/>
            <a:ext cx="133349" cy="133349"/>
          </a:xfrm>
          <a:prstGeom prst="rect">
            <a:avLst/>
          </a:prstGeom>
          <a:solidFill>
            <a:srgbClr val="003C86"/>
          </a:solidFill>
        </p:spPr>
      </p:pic>
      <p:pic>
        <p:nvPicPr>
          <p:cNvPr id="7" name="object 7"/>
          <p:cNvPicPr/>
          <p:nvPr/>
        </p:nvPicPr>
        <p:blipFill>
          <a:blip r:embed="rId3" cstate="print"/>
          <a:stretch>
            <a:fillRect/>
          </a:stretch>
        </p:blipFill>
        <p:spPr>
          <a:xfrm>
            <a:off x="863699" y="6400800"/>
            <a:ext cx="133349" cy="133349"/>
          </a:xfrm>
          <a:prstGeom prst="rect">
            <a:avLst/>
          </a:prstGeom>
          <a:solidFill>
            <a:srgbClr val="003C86"/>
          </a:solidFill>
        </p:spPr>
      </p:pic>
      <p:sp>
        <p:nvSpPr>
          <p:cNvPr id="9" name="Rectangle 8">
            <a:extLst>
              <a:ext uri="{FF2B5EF4-FFF2-40B4-BE49-F238E27FC236}">
                <a16:creationId xmlns:a16="http://schemas.microsoft.com/office/drawing/2014/main" id="{ED69CDCF-6477-19FF-6D38-A06BABD787C4}"/>
              </a:ext>
            </a:extLst>
          </p:cNvPr>
          <p:cNvSpPr/>
          <p:nvPr/>
        </p:nvSpPr>
        <p:spPr>
          <a:xfrm>
            <a:off x="13050202" y="2933700"/>
            <a:ext cx="5105400" cy="30861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 name="Picture 9">
            <a:extLst>
              <a:ext uri="{FF2B5EF4-FFF2-40B4-BE49-F238E27FC236}">
                <a16:creationId xmlns:a16="http://schemas.microsoft.com/office/drawing/2014/main" id="{91FC4980-12DB-15EA-4A8C-BB7FD0D1BE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02" y="330570"/>
            <a:ext cx="8585198" cy="936154"/>
          </a:xfrm>
          <a:prstGeom prst="rect">
            <a:avLst/>
          </a:prstGeom>
        </p:spPr>
        <p:txBody>
          <a:bodyPr vert="horz" wrap="square" lIns="0" tIns="12700" rIns="0" bIns="0" rtlCol="0">
            <a:spAutoFit/>
          </a:bodyPr>
          <a:lstStyle/>
          <a:p>
            <a:pPr marL="12700">
              <a:lnSpc>
                <a:spcPct val="100000"/>
              </a:lnSpc>
              <a:spcBef>
                <a:spcPts val="100"/>
              </a:spcBef>
            </a:pPr>
            <a:r>
              <a:rPr lang="en-US" sz="6000" spc="250" dirty="0">
                <a:solidFill>
                  <a:srgbClr val="003C86"/>
                </a:solidFill>
                <a:latin typeface="Trebuchet MS"/>
                <a:cs typeface="Trebuchet MS"/>
              </a:rPr>
              <a:t>Business Approach</a:t>
            </a:r>
            <a:endParaRPr sz="6000" dirty="0">
              <a:solidFill>
                <a:srgbClr val="003C86"/>
              </a:solidFill>
              <a:latin typeface="Trebuchet MS"/>
              <a:cs typeface="Trebuchet MS"/>
            </a:endParaRPr>
          </a:p>
        </p:txBody>
      </p:sp>
      <p:sp>
        <p:nvSpPr>
          <p:cNvPr id="3" name="object 3"/>
          <p:cNvSpPr txBox="1"/>
          <p:nvPr/>
        </p:nvSpPr>
        <p:spPr>
          <a:xfrm>
            <a:off x="586016" y="2552700"/>
            <a:ext cx="13590905" cy="5456622"/>
          </a:xfrm>
          <a:prstGeom prst="rect">
            <a:avLst/>
          </a:prstGeom>
        </p:spPr>
        <p:txBody>
          <a:bodyPr vert="horz" wrap="square" lIns="0" tIns="12700" rIns="0" bIns="0" rtlCol="0">
            <a:spAutoFit/>
          </a:bodyPr>
          <a:lstStyle/>
          <a:p>
            <a:pPr marL="12700" marR="5080">
              <a:lnSpc>
                <a:spcPct val="125000"/>
              </a:lnSpc>
              <a:spcBef>
                <a:spcPts val="100"/>
              </a:spcBef>
            </a:pPr>
            <a:r>
              <a:rPr lang="en-US" sz="3000" spc="-50" dirty="0">
                <a:solidFill>
                  <a:srgbClr val="003C86"/>
                </a:solidFill>
                <a:latin typeface="Lucida Sans Unicode"/>
                <a:cs typeface="Lucida Sans Unicode"/>
              </a:rPr>
              <a:t>We will utilize machine learning technology in determining potential borrowers who are worthy and who are not worthy of being given a loan.</a:t>
            </a:r>
          </a:p>
          <a:p>
            <a:pPr marL="12700" marR="5080">
              <a:lnSpc>
                <a:spcPct val="125000"/>
              </a:lnSpc>
              <a:spcBef>
                <a:spcPts val="100"/>
              </a:spcBef>
            </a:pPr>
            <a:endParaRPr lang="en-US" sz="3000" spc="-50" dirty="0">
              <a:solidFill>
                <a:srgbClr val="003C86"/>
              </a:solidFill>
              <a:latin typeface="Lucida Sans Unicode"/>
              <a:cs typeface="Lucida Sans Unicode"/>
            </a:endParaRPr>
          </a:p>
          <a:p>
            <a:pPr marL="12700" marR="5080">
              <a:lnSpc>
                <a:spcPct val="125000"/>
              </a:lnSpc>
              <a:spcBef>
                <a:spcPts val="100"/>
              </a:spcBef>
            </a:pPr>
            <a:r>
              <a:rPr lang="en-US" sz="3000" spc="-50" dirty="0">
                <a:solidFill>
                  <a:srgbClr val="003C86"/>
                </a:solidFill>
                <a:latin typeface="Lucida Sans Unicode"/>
                <a:cs typeface="Lucida Sans Unicode"/>
              </a:rPr>
              <a:t>Some of the advantages that can be felt from the use of machine learning technology include:</a:t>
            </a:r>
          </a:p>
          <a:p>
            <a:pPr marL="12700" marR="5080">
              <a:lnSpc>
                <a:spcPct val="125000"/>
              </a:lnSpc>
              <a:spcBef>
                <a:spcPts val="100"/>
              </a:spcBef>
            </a:pPr>
            <a:endParaRPr sz="3500" dirty="0">
              <a:solidFill>
                <a:srgbClr val="003C86"/>
              </a:solidFill>
              <a:latin typeface="Lucida Sans Unicode"/>
              <a:cs typeface="Lucida Sans Unicode"/>
            </a:endParaRPr>
          </a:p>
          <a:p>
            <a:pPr marL="808990" indent="-514350">
              <a:lnSpc>
                <a:spcPct val="150000"/>
              </a:lnSpc>
              <a:buFont typeface="+mj-lt"/>
              <a:buAutoNum type="arabicPeriod"/>
              <a:tabLst>
                <a:tab pos="763270" algn="l"/>
              </a:tabLst>
            </a:pPr>
            <a:r>
              <a:rPr lang="en-US" sz="3000" dirty="0">
                <a:solidFill>
                  <a:srgbClr val="003C86"/>
                </a:solidFill>
                <a:latin typeface="Lucida Sans Unicode"/>
                <a:cs typeface="Lucida Sans Unicode"/>
              </a:rPr>
              <a:t>Speed in deciding thanks to the power of the computer.</a:t>
            </a:r>
          </a:p>
          <a:p>
            <a:pPr marL="808990" indent="-514350">
              <a:lnSpc>
                <a:spcPct val="150000"/>
              </a:lnSpc>
              <a:buFont typeface="+mj-lt"/>
              <a:buAutoNum type="arabicPeriod"/>
              <a:tabLst>
                <a:tab pos="763270" algn="l"/>
              </a:tabLst>
            </a:pPr>
            <a:r>
              <a:rPr lang="en-US" sz="3000" dirty="0">
                <a:solidFill>
                  <a:srgbClr val="003C86"/>
                </a:solidFill>
                <a:latin typeface="Lucida Sans Unicode"/>
                <a:cs typeface="Lucida Sans Unicode"/>
              </a:rPr>
              <a:t>Knowing the pattern or characteristics of the borrower.</a:t>
            </a:r>
          </a:p>
          <a:p>
            <a:pPr marL="294640">
              <a:lnSpc>
                <a:spcPct val="100000"/>
              </a:lnSpc>
              <a:tabLst>
                <a:tab pos="763270" algn="l"/>
              </a:tabLst>
            </a:pPr>
            <a:endParaRPr sz="3000" dirty="0">
              <a:solidFill>
                <a:srgbClr val="003C86"/>
              </a:solidFill>
              <a:latin typeface="Lucida Sans Unicode"/>
              <a:cs typeface="Lucida Sans Unicode"/>
            </a:endParaRPr>
          </a:p>
        </p:txBody>
      </p:sp>
      <p:sp>
        <p:nvSpPr>
          <p:cNvPr id="4" name="object 4"/>
          <p:cNvSpPr/>
          <p:nvPr/>
        </p:nvSpPr>
        <p:spPr>
          <a:xfrm>
            <a:off x="685800" y="1714500"/>
            <a:ext cx="1000125" cy="190500"/>
          </a:xfrm>
          <a:custGeom>
            <a:avLst/>
            <a:gdLst/>
            <a:ahLst/>
            <a:cxnLst/>
            <a:rect l="l" t="t" r="r" b="b"/>
            <a:pathLst>
              <a:path w="1000125" h="190500">
                <a:moveTo>
                  <a:pt x="1000124" y="190499"/>
                </a:moveTo>
                <a:lnTo>
                  <a:pt x="0" y="190499"/>
                </a:lnTo>
                <a:lnTo>
                  <a:pt x="0" y="0"/>
                </a:lnTo>
                <a:lnTo>
                  <a:pt x="1000124" y="0"/>
                </a:lnTo>
                <a:lnTo>
                  <a:pt x="1000124" y="190499"/>
                </a:lnTo>
                <a:close/>
              </a:path>
            </a:pathLst>
          </a:custGeom>
          <a:solidFill>
            <a:srgbClr val="003C86"/>
          </a:solidFill>
        </p:spPr>
        <p:txBody>
          <a:bodyPr wrap="square" lIns="0" tIns="0" rIns="0" bIns="0" rtlCol="0"/>
          <a:lstStyle/>
          <a:p>
            <a:endParaRPr/>
          </a:p>
        </p:txBody>
      </p:sp>
      <p:sp>
        <p:nvSpPr>
          <p:cNvPr id="5" name="object 5"/>
          <p:cNvSpPr/>
          <p:nvPr/>
        </p:nvSpPr>
        <p:spPr>
          <a:xfrm>
            <a:off x="17968692" y="1033049"/>
            <a:ext cx="319405" cy="8229600"/>
          </a:xfrm>
          <a:custGeom>
            <a:avLst/>
            <a:gdLst/>
            <a:ahLst/>
            <a:cxnLst/>
            <a:rect l="l" t="t" r="r" b="b"/>
            <a:pathLst>
              <a:path w="319405" h="8229600">
                <a:moveTo>
                  <a:pt x="319307" y="0"/>
                </a:moveTo>
                <a:lnTo>
                  <a:pt x="319307" y="8229599"/>
                </a:lnTo>
                <a:lnTo>
                  <a:pt x="0" y="8229599"/>
                </a:lnTo>
                <a:lnTo>
                  <a:pt x="0" y="0"/>
                </a:lnTo>
                <a:lnTo>
                  <a:pt x="319307" y="0"/>
                </a:lnTo>
                <a:close/>
              </a:path>
            </a:pathLst>
          </a:custGeom>
          <a:solidFill>
            <a:srgbClr val="003C86"/>
          </a:solidFill>
        </p:spPr>
        <p:txBody>
          <a:bodyPr wrap="square" lIns="0" tIns="0" rIns="0" bIns="0" rtlCol="0"/>
          <a:lstStyle/>
          <a:p>
            <a:endParaRPr/>
          </a:p>
        </p:txBody>
      </p:sp>
      <p:pic>
        <p:nvPicPr>
          <p:cNvPr id="6" name="Picture 5">
            <a:extLst>
              <a:ext uri="{FF2B5EF4-FFF2-40B4-BE49-F238E27FC236}">
                <a16:creationId xmlns:a16="http://schemas.microsoft.com/office/drawing/2014/main" id="{426F4DE7-CD65-C7BD-DD4F-CD9EC9D5D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90600" y="2988603"/>
            <a:ext cx="4950460" cy="1397000"/>
          </a:xfrm>
          <a:prstGeom prst="rect">
            <a:avLst/>
          </a:prstGeom>
        </p:spPr>
        <p:txBody>
          <a:bodyPr vert="horz" wrap="square" lIns="0" tIns="12700" rIns="0" bIns="0" rtlCol="0">
            <a:spAutoFit/>
          </a:bodyPr>
          <a:lstStyle/>
          <a:p>
            <a:pPr marL="12700">
              <a:lnSpc>
                <a:spcPct val="100000"/>
              </a:lnSpc>
              <a:spcBef>
                <a:spcPts val="100"/>
              </a:spcBef>
            </a:pPr>
            <a:r>
              <a:rPr sz="6000" b="1" spc="125" dirty="0">
                <a:solidFill>
                  <a:srgbClr val="003C86"/>
                </a:solidFill>
                <a:latin typeface="Trebuchet MS"/>
                <a:cs typeface="Trebuchet MS"/>
              </a:rPr>
              <a:t>OCF</a:t>
            </a:r>
            <a:endParaRPr sz="6000" dirty="0">
              <a:solidFill>
                <a:srgbClr val="003C86"/>
              </a:solidFill>
              <a:latin typeface="Trebuchet MS"/>
              <a:cs typeface="Trebuchet MS"/>
            </a:endParaRPr>
          </a:p>
          <a:p>
            <a:pPr marL="12700">
              <a:lnSpc>
                <a:spcPct val="100000"/>
              </a:lnSpc>
            </a:pPr>
            <a:r>
              <a:rPr sz="3000" b="1" spc="114" dirty="0">
                <a:solidFill>
                  <a:srgbClr val="003C86"/>
                </a:solidFill>
                <a:latin typeface="Trebuchet MS"/>
                <a:cs typeface="Trebuchet MS"/>
              </a:rPr>
              <a:t>Operating</a:t>
            </a:r>
            <a:r>
              <a:rPr sz="3000" b="1" spc="-200" dirty="0">
                <a:solidFill>
                  <a:srgbClr val="003C86"/>
                </a:solidFill>
                <a:latin typeface="Trebuchet MS"/>
                <a:cs typeface="Trebuchet MS"/>
              </a:rPr>
              <a:t> </a:t>
            </a:r>
            <a:r>
              <a:rPr sz="3000" b="1" spc="145" dirty="0">
                <a:solidFill>
                  <a:srgbClr val="003C86"/>
                </a:solidFill>
                <a:latin typeface="Trebuchet MS"/>
                <a:cs typeface="Trebuchet MS"/>
              </a:rPr>
              <a:t>Cash</a:t>
            </a:r>
            <a:r>
              <a:rPr sz="3000" b="1" spc="-200" dirty="0">
                <a:solidFill>
                  <a:srgbClr val="003C86"/>
                </a:solidFill>
                <a:latin typeface="Trebuchet MS"/>
                <a:cs typeface="Trebuchet MS"/>
              </a:rPr>
              <a:t> </a:t>
            </a:r>
            <a:r>
              <a:rPr sz="3000" b="1" spc="50" dirty="0">
                <a:solidFill>
                  <a:srgbClr val="003C86"/>
                </a:solidFill>
                <a:latin typeface="Trebuchet MS"/>
                <a:cs typeface="Trebuchet MS"/>
              </a:rPr>
              <a:t>Flow</a:t>
            </a:r>
            <a:r>
              <a:rPr sz="3000" b="1" spc="-200" dirty="0">
                <a:solidFill>
                  <a:srgbClr val="003C86"/>
                </a:solidFill>
                <a:latin typeface="Trebuchet MS"/>
                <a:cs typeface="Trebuchet MS"/>
              </a:rPr>
              <a:t> </a:t>
            </a:r>
            <a:r>
              <a:rPr sz="3000" b="1" spc="105" dirty="0">
                <a:solidFill>
                  <a:srgbClr val="003C86"/>
                </a:solidFill>
                <a:latin typeface="Trebuchet MS"/>
                <a:cs typeface="Trebuchet MS"/>
              </a:rPr>
              <a:t>Ratio</a:t>
            </a:r>
            <a:endParaRPr sz="3000" dirty="0">
              <a:solidFill>
                <a:srgbClr val="003C86"/>
              </a:solidFill>
              <a:latin typeface="Trebuchet MS"/>
              <a:cs typeface="Trebuchet MS"/>
            </a:endParaRPr>
          </a:p>
        </p:txBody>
      </p:sp>
      <p:sp>
        <p:nvSpPr>
          <p:cNvPr id="4" name="object 4"/>
          <p:cNvSpPr txBox="1"/>
          <p:nvPr/>
        </p:nvSpPr>
        <p:spPr>
          <a:xfrm>
            <a:off x="9185616" y="3239243"/>
            <a:ext cx="5142865" cy="1282467"/>
          </a:xfrm>
          <a:prstGeom prst="rect">
            <a:avLst/>
          </a:prstGeom>
        </p:spPr>
        <p:txBody>
          <a:bodyPr vert="horz" wrap="square" lIns="0" tIns="12700" rIns="0" bIns="0" rtlCol="0">
            <a:spAutoFit/>
          </a:bodyPr>
          <a:lstStyle/>
          <a:p>
            <a:pPr marL="12700" marR="5080">
              <a:lnSpc>
                <a:spcPct val="108200"/>
              </a:lnSpc>
              <a:spcBef>
                <a:spcPts val="100"/>
              </a:spcBef>
            </a:pPr>
            <a:r>
              <a:rPr lang="en-US" sz="2600" spc="195" dirty="0">
                <a:solidFill>
                  <a:srgbClr val="003C86"/>
                </a:solidFill>
                <a:latin typeface="Tahoma"/>
                <a:cs typeface="Tahoma"/>
              </a:rPr>
              <a:t>Cash for operating expenses will be available more often.</a:t>
            </a:r>
          </a:p>
          <a:p>
            <a:pPr marL="12700" marR="5080">
              <a:lnSpc>
                <a:spcPct val="108200"/>
              </a:lnSpc>
              <a:spcBef>
                <a:spcPts val="100"/>
              </a:spcBef>
            </a:pPr>
            <a:endParaRPr sz="2600" dirty="0">
              <a:solidFill>
                <a:srgbClr val="003C86"/>
              </a:solidFill>
              <a:latin typeface="Tahoma"/>
              <a:cs typeface="Tahoma"/>
            </a:endParaRPr>
          </a:p>
        </p:txBody>
      </p:sp>
      <p:sp>
        <p:nvSpPr>
          <p:cNvPr id="6" name="object 6"/>
          <p:cNvSpPr/>
          <p:nvPr/>
        </p:nvSpPr>
        <p:spPr>
          <a:xfrm>
            <a:off x="0" y="9967652"/>
            <a:ext cx="18288000" cy="319405"/>
          </a:xfrm>
          <a:custGeom>
            <a:avLst/>
            <a:gdLst/>
            <a:ahLst/>
            <a:cxnLst/>
            <a:rect l="l" t="t" r="r" b="b"/>
            <a:pathLst>
              <a:path w="18288000" h="319404">
                <a:moveTo>
                  <a:pt x="18287998" y="319347"/>
                </a:moveTo>
                <a:lnTo>
                  <a:pt x="0" y="319347"/>
                </a:lnTo>
                <a:lnTo>
                  <a:pt x="0" y="0"/>
                </a:lnTo>
                <a:lnTo>
                  <a:pt x="18287998" y="0"/>
                </a:lnTo>
                <a:lnTo>
                  <a:pt x="18287998" y="319347"/>
                </a:lnTo>
                <a:close/>
              </a:path>
            </a:pathLst>
          </a:custGeom>
          <a:solidFill>
            <a:srgbClr val="003C86"/>
          </a:solidFill>
        </p:spPr>
        <p:txBody>
          <a:bodyPr wrap="square" lIns="0" tIns="0" rIns="0" bIns="0" rtlCol="0"/>
          <a:lstStyle/>
          <a:p>
            <a:endParaRPr/>
          </a:p>
        </p:txBody>
      </p:sp>
      <p:sp>
        <p:nvSpPr>
          <p:cNvPr id="8" name="object 8"/>
          <p:cNvSpPr txBox="1"/>
          <p:nvPr/>
        </p:nvSpPr>
        <p:spPr>
          <a:xfrm>
            <a:off x="990600" y="6182344"/>
            <a:ext cx="3190240" cy="1397000"/>
          </a:xfrm>
          <a:prstGeom prst="rect">
            <a:avLst/>
          </a:prstGeom>
        </p:spPr>
        <p:txBody>
          <a:bodyPr vert="horz" wrap="square" lIns="0" tIns="12700" rIns="0" bIns="0" rtlCol="0">
            <a:spAutoFit/>
          </a:bodyPr>
          <a:lstStyle/>
          <a:p>
            <a:pPr marL="12700">
              <a:lnSpc>
                <a:spcPct val="100000"/>
              </a:lnSpc>
              <a:spcBef>
                <a:spcPts val="100"/>
              </a:spcBef>
            </a:pPr>
            <a:r>
              <a:rPr sz="6000" b="1" spc="355" dirty="0">
                <a:solidFill>
                  <a:srgbClr val="003C86"/>
                </a:solidFill>
                <a:latin typeface="Trebuchet MS"/>
                <a:cs typeface="Trebuchet MS"/>
              </a:rPr>
              <a:t>ROA</a:t>
            </a:r>
            <a:endParaRPr sz="6000" dirty="0">
              <a:solidFill>
                <a:srgbClr val="003C86"/>
              </a:solidFill>
              <a:latin typeface="Trebuchet MS"/>
              <a:cs typeface="Trebuchet MS"/>
            </a:endParaRPr>
          </a:p>
          <a:p>
            <a:pPr marL="12700">
              <a:lnSpc>
                <a:spcPct val="100000"/>
              </a:lnSpc>
            </a:pPr>
            <a:r>
              <a:rPr sz="3000" b="1" spc="105" dirty="0">
                <a:solidFill>
                  <a:srgbClr val="003C86"/>
                </a:solidFill>
                <a:latin typeface="Trebuchet MS"/>
                <a:cs typeface="Trebuchet MS"/>
              </a:rPr>
              <a:t>Return</a:t>
            </a:r>
            <a:r>
              <a:rPr sz="3000" b="1" spc="-215" dirty="0">
                <a:solidFill>
                  <a:srgbClr val="003C86"/>
                </a:solidFill>
                <a:latin typeface="Trebuchet MS"/>
                <a:cs typeface="Trebuchet MS"/>
              </a:rPr>
              <a:t> </a:t>
            </a:r>
            <a:r>
              <a:rPr sz="3000" b="1" spc="165" dirty="0">
                <a:solidFill>
                  <a:srgbClr val="003C86"/>
                </a:solidFill>
                <a:latin typeface="Trebuchet MS"/>
                <a:cs typeface="Trebuchet MS"/>
              </a:rPr>
              <a:t>on</a:t>
            </a:r>
            <a:r>
              <a:rPr sz="3000" b="1" spc="-215" dirty="0">
                <a:solidFill>
                  <a:srgbClr val="003C86"/>
                </a:solidFill>
                <a:latin typeface="Trebuchet MS"/>
                <a:cs typeface="Trebuchet MS"/>
              </a:rPr>
              <a:t> </a:t>
            </a:r>
            <a:r>
              <a:rPr sz="3000" b="1" spc="125" dirty="0">
                <a:solidFill>
                  <a:srgbClr val="003C86"/>
                </a:solidFill>
                <a:latin typeface="Trebuchet MS"/>
                <a:cs typeface="Trebuchet MS"/>
              </a:rPr>
              <a:t>Assets</a:t>
            </a:r>
            <a:endParaRPr sz="3000" dirty="0">
              <a:solidFill>
                <a:srgbClr val="003C86"/>
              </a:solidFill>
              <a:latin typeface="Trebuchet MS"/>
              <a:cs typeface="Trebuchet MS"/>
            </a:endParaRPr>
          </a:p>
        </p:txBody>
      </p:sp>
      <p:sp>
        <p:nvSpPr>
          <p:cNvPr id="9" name="object 9"/>
          <p:cNvSpPr txBox="1"/>
          <p:nvPr/>
        </p:nvSpPr>
        <p:spPr>
          <a:xfrm>
            <a:off x="9136721" y="6461798"/>
            <a:ext cx="5191760" cy="1282467"/>
          </a:xfrm>
          <a:prstGeom prst="rect">
            <a:avLst/>
          </a:prstGeom>
        </p:spPr>
        <p:txBody>
          <a:bodyPr vert="horz" wrap="square" lIns="0" tIns="12700" rIns="0" bIns="0" rtlCol="0">
            <a:spAutoFit/>
          </a:bodyPr>
          <a:lstStyle/>
          <a:p>
            <a:pPr marL="12700" marR="5080">
              <a:lnSpc>
                <a:spcPct val="108200"/>
              </a:lnSpc>
              <a:spcBef>
                <a:spcPts val="100"/>
              </a:spcBef>
            </a:pPr>
            <a:r>
              <a:rPr lang="en-US" sz="2600" spc="295" dirty="0">
                <a:solidFill>
                  <a:srgbClr val="003C86"/>
                </a:solidFill>
                <a:latin typeface="Tahoma"/>
                <a:cs typeface="Tahoma"/>
              </a:rPr>
              <a:t>The growth of assets is gradually increasing.</a:t>
            </a:r>
          </a:p>
          <a:p>
            <a:pPr marL="12700" marR="5080">
              <a:lnSpc>
                <a:spcPct val="108200"/>
              </a:lnSpc>
              <a:spcBef>
                <a:spcPts val="100"/>
              </a:spcBef>
            </a:pPr>
            <a:endParaRPr sz="2600" dirty="0">
              <a:solidFill>
                <a:srgbClr val="003C86"/>
              </a:solidFill>
              <a:latin typeface="Tahoma"/>
              <a:cs typeface="Tahoma"/>
            </a:endParaRPr>
          </a:p>
        </p:txBody>
      </p:sp>
      <p:sp>
        <p:nvSpPr>
          <p:cNvPr id="11" name="object 11"/>
          <p:cNvSpPr txBox="1">
            <a:spLocks noGrp="1"/>
          </p:cNvSpPr>
          <p:nvPr>
            <p:ph type="title"/>
          </p:nvPr>
        </p:nvSpPr>
        <p:spPr>
          <a:xfrm>
            <a:off x="838200" y="196491"/>
            <a:ext cx="6460403" cy="1593385"/>
          </a:xfrm>
          <a:prstGeom prst="rect">
            <a:avLst/>
          </a:prstGeom>
        </p:spPr>
        <p:txBody>
          <a:bodyPr vert="horz" wrap="square" lIns="0" tIns="142875" rIns="0" bIns="0" rtlCol="0">
            <a:spAutoFit/>
          </a:bodyPr>
          <a:lstStyle/>
          <a:p>
            <a:pPr algn="ctr">
              <a:lnSpc>
                <a:spcPct val="100000"/>
              </a:lnSpc>
              <a:spcBef>
                <a:spcPts val="1125"/>
              </a:spcBef>
            </a:pPr>
            <a:r>
              <a:rPr lang="en-US" sz="6000" spc="305" dirty="0">
                <a:solidFill>
                  <a:srgbClr val="003C86"/>
                </a:solidFill>
                <a:latin typeface="Trebuchet MS"/>
                <a:cs typeface="Trebuchet MS"/>
              </a:rPr>
              <a:t>Business Metrics</a:t>
            </a:r>
            <a:endParaRPr sz="6000" dirty="0">
              <a:solidFill>
                <a:srgbClr val="003C86"/>
              </a:solidFill>
              <a:latin typeface="Trebuchet MS"/>
              <a:cs typeface="Trebuchet MS"/>
            </a:endParaRPr>
          </a:p>
          <a:p>
            <a:pPr algn="l">
              <a:lnSpc>
                <a:spcPct val="100000"/>
              </a:lnSpc>
              <a:spcBef>
                <a:spcPts val="515"/>
              </a:spcBef>
            </a:pPr>
            <a:r>
              <a:rPr lang="en-US" sz="3000" b="0" spc="40" dirty="0">
                <a:solidFill>
                  <a:srgbClr val="003C86"/>
                </a:solidFill>
                <a:latin typeface="Tahoma"/>
                <a:cs typeface="Tahoma"/>
              </a:rPr>
              <a:t>which has a significant effect</a:t>
            </a:r>
            <a:endParaRPr sz="3000" dirty="0">
              <a:solidFill>
                <a:srgbClr val="003C86"/>
              </a:solidFill>
              <a:latin typeface="Tahoma"/>
              <a:cs typeface="Tahoma"/>
            </a:endParaRPr>
          </a:p>
        </p:txBody>
      </p:sp>
      <p:pic>
        <p:nvPicPr>
          <p:cNvPr id="13" name="Picture 12">
            <a:extLst>
              <a:ext uri="{FF2B5EF4-FFF2-40B4-BE49-F238E27FC236}">
                <a16:creationId xmlns:a16="http://schemas.microsoft.com/office/drawing/2014/main" id="{486353DA-4E13-DDA6-2A5F-BDA67A3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
        <p:nvSpPr>
          <p:cNvPr id="14" name="Arrow: Right 13">
            <a:extLst>
              <a:ext uri="{FF2B5EF4-FFF2-40B4-BE49-F238E27FC236}">
                <a16:creationId xmlns:a16="http://schemas.microsoft.com/office/drawing/2014/main" id="{5AE77B10-1849-0345-4470-0DBE52F67963}"/>
              </a:ext>
            </a:extLst>
          </p:cNvPr>
          <p:cNvSpPr/>
          <p:nvPr/>
        </p:nvSpPr>
        <p:spPr>
          <a:xfrm>
            <a:off x="7304046" y="3367698"/>
            <a:ext cx="854797" cy="698500"/>
          </a:xfrm>
          <a:prstGeom prst="rightArrow">
            <a:avLst/>
          </a:prstGeom>
          <a:solidFill>
            <a:srgbClr val="003C86"/>
          </a:solidFill>
          <a:ln>
            <a:solidFill>
              <a:srgbClr val="003C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Arrow: Right 14">
            <a:extLst>
              <a:ext uri="{FF2B5EF4-FFF2-40B4-BE49-F238E27FC236}">
                <a16:creationId xmlns:a16="http://schemas.microsoft.com/office/drawing/2014/main" id="{C2DC204B-8D95-7E26-E721-809F39255D42}"/>
              </a:ext>
            </a:extLst>
          </p:cNvPr>
          <p:cNvSpPr/>
          <p:nvPr/>
        </p:nvSpPr>
        <p:spPr>
          <a:xfrm>
            <a:off x="7304046" y="6531594"/>
            <a:ext cx="854797" cy="698500"/>
          </a:xfrm>
          <a:prstGeom prst="rightArrow">
            <a:avLst/>
          </a:prstGeom>
          <a:solidFill>
            <a:srgbClr val="003C86"/>
          </a:solidFill>
          <a:ln>
            <a:solidFill>
              <a:srgbClr val="003C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685800" y="443899"/>
            <a:ext cx="13614398" cy="936154"/>
          </a:xfrm>
          <a:prstGeom prst="rect">
            <a:avLst/>
          </a:prstGeom>
        </p:spPr>
        <p:txBody>
          <a:bodyPr vert="horz" wrap="square" lIns="0" tIns="12700" rIns="0" bIns="0" rtlCol="0">
            <a:spAutoFit/>
          </a:bodyPr>
          <a:lstStyle/>
          <a:p>
            <a:pPr marL="12700" marR="5080">
              <a:lnSpc>
                <a:spcPct val="100000"/>
              </a:lnSpc>
              <a:spcBef>
                <a:spcPts val="100"/>
              </a:spcBef>
            </a:pPr>
            <a:r>
              <a:rPr lang="en-US" sz="6000" spc="375" dirty="0">
                <a:solidFill>
                  <a:srgbClr val="003C86"/>
                </a:solidFill>
                <a:latin typeface="Trebuchet MS"/>
                <a:cs typeface="Trebuchet MS"/>
              </a:rPr>
              <a:t>Understanding</a:t>
            </a:r>
            <a:r>
              <a:rPr sz="6000" spc="-430" dirty="0">
                <a:solidFill>
                  <a:srgbClr val="003C86"/>
                </a:solidFill>
                <a:latin typeface="Trebuchet MS"/>
                <a:cs typeface="Trebuchet MS"/>
              </a:rPr>
              <a:t> </a:t>
            </a:r>
            <a:r>
              <a:rPr lang="en-US" sz="6000" spc="340" dirty="0">
                <a:solidFill>
                  <a:srgbClr val="003C86"/>
                </a:solidFill>
                <a:latin typeface="Trebuchet MS"/>
                <a:cs typeface="Trebuchet MS"/>
              </a:rPr>
              <a:t>&amp;</a:t>
            </a:r>
            <a:r>
              <a:rPr sz="6000" spc="340" dirty="0">
                <a:solidFill>
                  <a:srgbClr val="003C86"/>
                </a:solidFill>
                <a:latin typeface="Trebuchet MS"/>
                <a:cs typeface="Trebuchet MS"/>
              </a:rPr>
              <a:t> </a:t>
            </a:r>
            <a:r>
              <a:rPr sz="6000" spc="-1789" dirty="0">
                <a:solidFill>
                  <a:srgbClr val="003C86"/>
                </a:solidFill>
                <a:latin typeface="Trebuchet MS"/>
                <a:cs typeface="Trebuchet MS"/>
              </a:rPr>
              <a:t> </a:t>
            </a:r>
            <a:r>
              <a:rPr sz="6000" spc="185" dirty="0">
                <a:solidFill>
                  <a:srgbClr val="003C86"/>
                </a:solidFill>
                <a:latin typeface="Trebuchet MS"/>
                <a:cs typeface="Trebuchet MS"/>
              </a:rPr>
              <a:t>P</a:t>
            </a:r>
            <a:r>
              <a:rPr lang="en-US" sz="6000" spc="35" dirty="0">
                <a:solidFill>
                  <a:srgbClr val="003C86"/>
                </a:solidFill>
                <a:latin typeface="Trebuchet MS"/>
                <a:cs typeface="Trebuchet MS"/>
              </a:rPr>
              <a:t>rocessing</a:t>
            </a:r>
            <a:r>
              <a:rPr sz="6000" spc="-370" dirty="0">
                <a:solidFill>
                  <a:srgbClr val="003C86"/>
                </a:solidFill>
                <a:latin typeface="Trebuchet MS"/>
                <a:cs typeface="Trebuchet MS"/>
              </a:rPr>
              <a:t> </a:t>
            </a:r>
            <a:r>
              <a:rPr sz="6000" spc="525" dirty="0">
                <a:solidFill>
                  <a:srgbClr val="003C86"/>
                </a:solidFill>
                <a:latin typeface="Trebuchet MS"/>
                <a:cs typeface="Trebuchet MS"/>
              </a:rPr>
              <a:t>D</a:t>
            </a:r>
            <a:r>
              <a:rPr sz="6000" spc="365" dirty="0">
                <a:solidFill>
                  <a:srgbClr val="003C86"/>
                </a:solidFill>
                <a:latin typeface="Trebuchet MS"/>
                <a:cs typeface="Trebuchet MS"/>
              </a:rPr>
              <a:t>a</a:t>
            </a:r>
            <a:r>
              <a:rPr sz="6000" spc="165" dirty="0">
                <a:solidFill>
                  <a:srgbClr val="003C86"/>
                </a:solidFill>
                <a:latin typeface="Trebuchet MS"/>
                <a:cs typeface="Trebuchet MS"/>
              </a:rPr>
              <a:t>t</a:t>
            </a:r>
            <a:r>
              <a:rPr sz="6000" spc="425" dirty="0">
                <a:solidFill>
                  <a:srgbClr val="003C86"/>
                </a:solidFill>
                <a:latin typeface="Trebuchet MS"/>
                <a:cs typeface="Trebuchet MS"/>
              </a:rPr>
              <a:t>a</a:t>
            </a:r>
            <a:endParaRPr sz="6000" dirty="0">
              <a:solidFill>
                <a:srgbClr val="003C86"/>
              </a:solidFill>
              <a:latin typeface="Trebuchet MS"/>
              <a:cs typeface="Trebuchet MS"/>
            </a:endParaRPr>
          </a:p>
        </p:txBody>
      </p:sp>
      <p:sp>
        <p:nvSpPr>
          <p:cNvPr id="17" name="object 17"/>
          <p:cNvSpPr txBox="1"/>
          <p:nvPr/>
        </p:nvSpPr>
        <p:spPr>
          <a:xfrm>
            <a:off x="729342" y="2693347"/>
            <a:ext cx="14358258" cy="1556323"/>
          </a:xfrm>
          <a:prstGeom prst="rect">
            <a:avLst/>
          </a:prstGeom>
        </p:spPr>
        <p:txBody>
          <a:bodyPr vert="horz" wrap="square" lIns="0" tIns="12065" rIns="0" bIns="0" rtlCol="0">
            <a:spAutoFit/>
          </a:bodyPr>
          <a:lstStyle/>
          <a:p>
            <a:pPr marL="12700" marR="5080">
              <a:lnSpc>
                <a:spcPct val="122800"/>
              </a:lnSpc>
              <a:spcBef>
                <a:spcPts val="95"/>
              </a:spcBef>
            </a:pPr>
            <a:r>
              <a:rPr lang="en-US" sz="2800" spc="110" dirty="0">
                <a:solidFill>
                  <a:srgbClr val="003C86"/>
                </a:solidFill>
                <a:latin typeface="Tahoma"/>
                <a:cs typeface="Tahoma"/>
              </a:rPr>
              <a:t>The data that we will use is loan data provided by the company from 2007 to 2014 with an observation amount of about 200 thousand (after processing).</a:t>
            </a:r>
          </a:p>
          <a:p>
            <a:pPr marL="12700" marR="5080">
              <a:lnSpc>
                <a:spcPct val="122800"/>
              </a:lnSpc>
              <a:spcBef>
                <a:spcPts val="95"/>
              </a:spcBef>
            </a:pPr>
            <a:endParaRPr sz="2800" dirty="0">
              <a:solidFill>
                <a:srgbClr val="003C86"/>
              </a:solidFill>
              <a:latin typeface="Tahoma"/>
              <a:cs typeface="Tahoma"/>
            </a:endParaRPr>
          </a:p>
        </p:txBody>
      </p:sp>
      <p:sp>
        <p:nvSpPr>
          <p:cNvPr id="18" name="object 18"/>
          <p:cNvSpPr txBox="1"/>
          <p:nvPr/>
        </p:nvSpPr>
        <p:spPr>
          <a:xfrm>
            <a:off x="734785" y="4519794"/>
            <a:ext cx="14124215" cy="1556323"/>
          </a:xfrm>
          <a:prstGeom prst="rect">
            <a:avLst/>
          </a:prstGeom>
        </p:spPr>
        <p:txBody>
          <a:bodyPr vert="horz" wrap="square" lIns="0" tIns="12065" rIns="0" bIns="0" rtlCol="0">
            <a:spAutoFit/>
          </a:bodyPr>
          <a:lstStyle/>
          <a:p>
            <a:pPr marL="12700" marR="5080">
              <a:lnSpc>
                <a:spcPct val="122800"/>
              </a:lnSpc>
              <a:spcBef>
                <a:spcPts val="95"/>
              </a:spcBef>
              <a:tabLst>
                <a:tab pos="7160259" algn="l"/>
              </a:tabLst>
            </a:pPr>
            <a:r>
              <a:rPr lang="en-US" sz="2800" spc="75" dirty="0">
                <a:solidFill>
                  <a:srgbClr val="003C86"/>
                </a:solidFill>
                <a:latin typeface="Tahoma"/>
                <a:cs typeface="Tahoma"/>
              </a:rPr>
              <a:t>Each borrower is labeled "1" for those who successfully repay and labeled "0" for those who are late or fail to repay</a:t>
            </a:r>
          </a:p>
          <a:p>
            <a:pPr marL="12700" marR="5080">
              <a:lnSpc>
                <a:spcPct val="122800"/>
              </a:lnSpc>
              <a:spcBef>
                <a:spcPts val="95"/>
              </a:spcBef>
              <a:tabLst>
                <a:tab pos="7160259" algn="l"/>
              </a:tabLst>
            </a:pPr>
            <a:endParaRPr sz="2800" dirty="0">
              <a:solidFill>
                <a:srgbClr val="003C86"/>
              </a:solidFill>
              <a:latin typeface="Tahoma"/>
              <a:cs typeface="Tahoma"/>
            </a:endParaRPr>
          </a:p>
        </p:txBody>
      </p:sp>
      <p:sp>
        <p:nvSpPr>
          <p:cNvPr id="19" name="object 19"/>
          <p:cNvSpPr/>
          <p:nvPr/>
        </p:nvSpPr>
        <p:spPr>
          <a:xfrm>
            <a:off x="707571" y="1811697"/>
            <a:ext cx="1000125" cy="190500"/>
          </a:xfrm>
          <a:custGeom>
            <a:avLst/>
            <a:gdLst/>
            <a:ahLst/>
            <a:cxnLst/>
            <a:rect l="l" t="t" r="r" b="b"/>
            <a:pathLst>
              <a:path w="1000125" h="190500">
                <a:moveTo>
                  <a:pt x="1000124" y="190499"/>
                </a:moveTo>
                <a:lnTo>
                  <a:pt x="0" y="190499"/>
                </a:lnTo>
                <a:lnTo>
                  <a:pt x="0" y="0"/>
                </a:lnTo>
                <a:lnTo>
                  <a:pt x="1000124" y="0"/>
                </a:lnTo>
                <a:lnTo>
                  <a:pt x="1000124" y="190499"/>
                </a:lnTo>
                <a:close/>
              </a:path>
            </a:pathLst>
          </a:custGeom>
          <a:solidFill>
            <a:srgbClr val="003C86"/>
          </a:solidFill>
        </p:spPr>
        <p:txBody>
          <a:bodyPr wrap="square" lIns="0" tIns="0" rIns="0" bIns="0" rtlCol="0"/>
          <a:lstStyle/>
          <a:p>
            <a:endParaRPr/>
          </a:p>
        </p:txBody>
      </p:sp>
      <p:pic>
        <p:nvPicPr>
          <p:cNvPr id="20" name="Picture 19">
            <a:extLst>
              <a:ext uri="{FF2B5EF4-FFF2-40B4-BE49-F238E27FC236}">
                <a16:creationId xmlns:a16="http://schemas.microsoft.com/office/drawing/2014/main" id="{85E0346F-F7FA-3DC6-7D11-7CAAA16B9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45276" y="428364"/>
            <a:ext cx="14161324" cy="859210"/>
          </a:xfrm>
          <a:prstGeom prst="rect">
            <a:avLst/>
          </a:prstGeom>
        </p:spPr>
        <p:txBody>
          <a:bodyPr vert="horz" wrap="square" lIns="0" tIns="12700" rIns="0" bIns="0" rtlCol="0">
            <a:spAutoFit/>
          </a:bodyPr>
          <a:lstStyle/>
          <a:p>
            <a:pPr marL="12700">
              <a:lnSpc>
                <a:spcPct val="100000"/>
              </a:lnSpc>
              <a:spcBef>
                <a:spcPts val="100"/>
              </a:spcBef>
            </a:pPr>
            <a:r>
              <a:rPr lang="en-US" sz="5500" spc="210" dirty="0">
                <a:solidFill>
                  <a:srgbClr val="003C86"/>
                </a:solidFill>
                <a:latin typeface="Tahoma"/>
                <a:cs typeface="Tahoma"/>
              </a:rPr>
              <a:t>Characteristics of Borrowers</a:t>
            </a:r>
            <a:endParaRPr sz="5500" dirty="0">
              <a:solidFill>
                <a:srgbClr val="003C86"/>
              </a:solidFill>
              <a:latin typeface="Tahoma"/>
              <a:cs typeface="Tahoma"/>
            </a:endParaRPr>
          </a:p>
        </p:txBody>
      </p:sp>
      <p:sp>
        <p:nvSpPr>
          <p:cNvPr id="4" name="object 4"/>
          <p:cNvSpPr/>
          <p:nvPr/>
        </p:nvSpPr>
        <p:spPr>
          <a:xfrm>
            <a:off x="0" y="9967652"/>
            <a:ext cx="18288000" cy="319405"/>
          </a:xfrm>
          <a:custGeom>
            <a:avLst/>
            <a:gdLst/>
            <a:ahLst/>
            <a:cxnLst/>
            <a:rect l="l" t="t" r="r" b="b"/>
            <a:pathLst>
              <a:path w="18288000" h="319404">
                <a:moveTo>
                  <a:pt x="18287998" y="319347"/>
                </a:moveTo>
                <a:lnTo>
                  <a:pt x="0" y="319347"/>
                </a:lnTo>
                <a:lnTo>
                  <a:pt x="0" y="0"/>
                </a:lnTo>
                <a:lnTo>
                  <a:pt x="18287998" y="0"/>
                </a:lnTo>
                <a:lnTo>
                  <a:pt x="18287998" y="319347"/>
                </a:lnTo>
                <a:close/>
              </a:path>
            </a:pathLst>
          </a:custGeom>
          <a:solidFill>
            <a:srgbClr val="003C86"/>
          </a:solidFill>
        </p:spPr>
        <p:txBody>
          <a:bodyPr wrap="square" lIns="0" tIns="0" rIns="0" bIns="0" rtlCol="0"/>
          <a:lstStyle/>
          <a:p>
            <a:endParaRPr/>
          </a:p>
        </p:txBody>
      </p:sp>
      <p:sp>
        <p:nvSpPr>
          <p:cNvPr id="5" name="object 5"/>
          <p:cNvSpPr txBox="1"/>
          <p:nvPr/>
        </p:nvSpPr>
        <p:spPr>
          <a:xfrm>
            <a:off x="1393693" y="1488964"/>
            <a:ext cx="11445265" cy="3957302"/>
          </a:xfrm>
          <a:prstGeom prst="rect">
            <a:avLst/>
          </a:prstGeom>
        </p:spPr>
        <p:txBody>
          <a:bodyPr vert="horz" wrap="square" lIns="0" tIns="316230" rIns="0" bIns="0" rtlCol="0">
            <a:spAutoFit/>
          </a:bodyPr>
          <a:lstStyle/>
          <a:p>
            <a:pPr marL="12700">
              <a:lnSpc>
                <a:spcPct val="100000"/>
              </a:lnSpc>
              <a:spcBef>
                <a:spcPts val="2490"/>
              </a:spcBef>
            </a:pPr>
            <a:r>
              <a:rPr lang="en-US" sz="3800" b="1" spc="245" dirty="0">
                <a:solidFill>
                  <a:srgbClr val="003C86"/>
                </a:solidFill>
                <a:latin typeface="Trebuchet MS"/>
                <a:cs typeface="Trebuchet MS"/>
              </a:rPr>
              <a:t>LOAN STATUS</a:t>
            </a:r>
            <a:endParaRPr sz="3800" dirty="0">
              <a:solidFill>
                <a:srgbClr val="003C86"/>
              </a:solidFill>
              <a:latin typeface="Trebuchet MS"/>
              <a:cs typeface="Trebuchet MS"/>
            </a:endParaRPr>
          </a:p>
          <a:p>
            <a:pPr marL="12700" marR="19685">
              <a:lnSpc>
                <a:spcPct val="122400"/>
              </a:lnSpc>
              <a:spcBef>
                <a:spcPts val="860"/>
              </a:spcBef>
            </a:pPr>
            <a:r>
              <a:rPr lang="en-US" sz="2400" spc="75" dirty="0">
                <a:solidFill>
                  <a:srgbClr val="003C86"/>
                </a:solidFill>
                <a:latin typeface="Tahoma"/>
                <a:cs typeface="Tahoma"/>
              </a:rPr>
              <a:t>The loan status is owned by the borrower and is the information that we will predict.</a:t>
            </a:r>
          </a:p>
          <a:p>
            <a:pPr>
              <a:lnSpc>
                <a:spcPct val="100000"/>
              </a:lnSpc>
              <a:spcBef>
                <a:spcPts val="5"/>
              </a:spcBef>
            </a:pPr>
            <a:endParaRPr sz="2400" dirty="0">
              <a:solidFill>
                <a:srgbClr val="003C86"/>
              </a:solidFill>
              <a:latin typeface="Tahoma"/>
              <a:cs typeface="Tahoma"/>
            </a:endParaRPr>
          </a:p>
          <a:p>
            <a:pPr marL="12700">
              <a:lnSpc>
                <a:spcPct val="100000"/>
              </a:lnSpc>
            </a:pPr>
            <a:r>
              <a:rPr sz="3800" b="1" spc="220" dirty="0">
                <a:solidFill>
                  <a:srgbClr val="003C86"/>
                </a:solidFill>
                <a:latin typeface="Trebuchet MS"/>
                <a:cs typeface="Trebuchet MS"/>
              </a:rPr>
              <a:t>TOT</a:t>
            </a:r>
            <a:r>
              <a:rPr lang="en-US" sz="3800" b="1" spc="220" dirty="0">
                <a:solidFill>
                  <a:srgbClr val="003C86"/>
                </a:solidFill>
                <a:latin typeface="Trebuchet MS"/>
                <a:cs typeface="Trebuchet MS"/>
              </a:rPr>
              <a:t>AL LOANS</a:t>
            </a:r>
            <a:endParaRPr sz="3800" dirty="0">
              <a:solidFill>
                <a:srgbClr val="003C86"/>
              </a:solidFill>
              <a:latin typeface="Trebuchet MS"/>
              <a:cs typeface="Trebuchet MS"/>
            </a:endParaRPr>
          </a:p>
          <a:p>
            <a:pPr marL="12700" marR="5080">
              <a:lnSpc>
                <a:spcPct val="122400"/>
              </a:lnSpc>
              <a:spcBef>
                <a:spcPts val="865"/>
              </a:spcBef>
            </a:pPr>
            <a:r>
              <a:rPr lang="en-US" sz="2400" spc="60" dirty="0">
                <a:solidFill>
                  <a:srgbClr val="003C86"/>
                </a:solidFill>
                <a:latin typeface="Tahoma"/>
                <a:cs typeface="Tahoma"/>
              </a:rPr>
              <a:t>The amount of the loan received by the debtor.</a:t>
            </a:r>
          </a:p>
          <a:p>
            <a:pPr marL="12700" marR="5080">
              <a:lnSpc>
                <a:spcPct val="122400"/>
              </a:lnSpc>
              <a:spcBef>
                <a:spcPts val="865"/>
              </a:spcBef>
            </a:pPr>
            <a:endParaRPr sz="2400" dirty="0">
              <a:solidFill>
                <a:srgbClr val="003C86"/>
              </a:solidFill>
              <a:latin typeface="Tahoma"/>
              <a:cs typeface="Tahoma"/>
            </a:endParaRPr>
          </a:p>
        </p:txBody>
      </p:sp>
      <p:sp>
        <p:nvSpPr>
          <p:cNvPr id="6" name="object 6"/>
          <p:cNvSpPr/>
          <p:nvPr/>
        </p:nvSpPr>
        <p:spPr>
          <a:xfrm>
            <a:off x="628650" y="1972595"/>
            <a:ext cx="361950" cy="333375"/>
          </a:xfrm>
          <a:custGeom>
            <a:avLst/>
            <a:gdLst/>
            <a:ahLst/>
            <a:cxnLst/>
            <a:rect l="l" t="t" r="r" b="b"/>
            <a:pathLst>
              <a:path w="361950" h="333375">
                <a:moveTo>
                  <a:pt x="0" y="333374"/>
                </a:moveTo>
                <a:lnTo>
                  <a:pt x="0" y="0"/>
                </a:lnTo>
                <a:lnTo>
                  <a:pt x="361949" y="0"/>
                </a:lnTo>
                <a:lnTo>
                  <a:pt x="361949" y="333374"/>
                </a:lnTo>
                <a:lnTo>
                  <a:pt x="0" y="333374"/>
                </a:lnTo>
                <a:close/>
              </a:path>
            </a:pathLst>
          </a:custGeom>
          <a:solidFill>
            <a:srgbClr val="003C86"/>
          </a:solidFill>
        </p:spPr>
        <p:txBody>
          <a:bodyPr wrap="square" lIns="0" tIns="0" rIns="0" bIns="0" rtlCol="0"/>
          <a:lstStyle/>
          <a:p>
            <a:endParaRPr/>
          </a:p>
        </p:txBody>
      </p:sp>
      <p:sp>
        <p:nvSpPr>
          <p:cNvPr id="7" name="object 7"/>
          <p:cNvSpPr txBox="1"/>
          <p:nvPr/>
        </p:nvSpPr>
        <p:spPr>
          <a:xfrm>
            <a:off x="1414833" y="5212932"/>
            <a:ext cx="13063167" cy="2283959"/>
          </a:xfrm>
          <a:prstGeom prst="rect">
            <a:avLst/>
          </a:prstGeom>
        </p:spPr>
        <p:txBody>
          <a:bodyPr vert="horz" wrap="square" lIns="0" tIns="316230" rIns="0" bIns="0" rtlCol="0">
            <a:spAutoFit/>
          </a:bodyPr>
          <a:lstStyle/>
          <a:p>
            <a:pPr marL="12700">
              <a:lnSpc>
                <a:spcPct val="100000"/>
              </a:lnSpc>
              <a:spcBef>
                <a:spcPts val="2490"/>
              </a:spcBef>
            </a:pPr>
            <a:r>
              <a:rPr lang="en-ID" sz="3800" b="1" spc="229" dirty="0">
                <a:solidFill>
                  <a:srgbClr val="003C86"/>
                </a:solidFill>
                <a:latin typeface="Trebuchet MS"/>
                <a:cs typeface="Trebuchet MS"/>
              </a:rPr>
              <a:t>PURPOSE OF BORROWING</a:t>
            </a:r>
          </a:p>
          <a:p>
            <a:pPr marL="12700">
              <a:lnSpc>
                <a:spcPct val="100000"/>
              </a:lnSpc>
              <a:spcBef>
                <a:spcPts val="2490"/>
              </a:spcBef>
            </a:pPr>
            <a:r>
              <a:rPr lang="en-US" sz="2400" spc="95" dirty="0">
                <a:solidFill>
                  <a:srgbClr val="003C86"/>
                </a:solidFill>
                <a:latin typeface="Tahoma"/>
                <a:cs typeface="Tahoma"/>
              </a:rPr>
              <a:t>The reason why the debtor borrows money from the company.</a:t>
            </a:r>
          </a:p>
          <a:p>
            <a:pPr marL="12700">
              <a:lnSpc>
                <a:spcPct val="100000"/>
              </a:lnSpc>
              <a:spcBef>
                <a:spcPts val="2490"/>
              </a:spcBef>
            </a:pPr>
            <a:endParaRPr sz="2400" dirty="0">
              <a:solidFill>
                <a:srgbClr val="003C86"/>
              </a:solidFill>
              <a:latin typeface="Tahoma"/>
              <a:cs typeface="Tahoma"/>
            </a:endParaRPr>
          </a:p>
        </p:txBody>
      </p:sp>
      <p:sp>
        <p:nvSpPr>
          <p:cNvPr id="8" name="object 8"/>
          <p:cNvSpPr/>
          <p:nvPr/>
        </p:nvSpPr>
        <p:spPr>
          <a:xfrm>
            <a:off x="649790" y="5708919"/>
            <a:ext cx="361950" cy="333375"/>
          </a:xfrm>
          <a:custGeom>
            <a:avLst/>
            <a:gdLst/>
            <a:ahLst/>
            <a:cxnLst/>
            <a:rect l="l" t="t" r="r" b="b"/>
            <a:pathLst>
              <a:path w="361950" h="333375">
                <a:moveTo>
                  <a:pt x="0" y="333374"/>
                </a:moveTo>
                <a:lnTo>
                  <a:pt x="0" y="0"/>
                </a:lnTo>
                <a:lnTo>
                  <a:pt x="361949" y="0"/>
                </a:lnTo>
                <a:lnTo>
                  <a:pt x="361949" y="333374"/>
                </a:lnTo>
                <a:lnTo>
                  <a:pt x="0" y="333374"/>
                </a:lnTo>
                <a:close/>
              </a:path>
            </a:pathLst>
          </a:custGeom>
          <a:solidFill>
            <a:srgbClr val="003C86"/>
          </a:solidFill>
        </p:spPr>
        <p:txBody>
          <a:bodyPr wrap="square" lIns="0" tIns="0" rIns="0" bIns="0" rtlCol="0"/>
          <a:lstStyle/>
          <a:p>
            <a:endParaRPr/>
          </a:p>
        </p:txBody>
      </p:sp>
      <p:sp>
        <p:nvSpPr>
          <p:cNvPr id="9" name="object 9"/>
          <p:cNvSpPr/>
          <p:nvPr/>
        </p:nvSpPr>
        <p:spPr>
          <a:xfrm>
            <a:off x="649790" y="3895725"/>
            <a:ext cx="361950" cy="333375"/>
          </a:xfrm>
          <a:custGeom>
            <a:avLst/>
            <a:gdLst/>
            <a:ahLst/>
            <a:cxnLst/>
            <a:rect l="l" t="t" r="r" b="b"/>
            <a:pathLst>
              <a:path w="361950" h="333375">
                <a:moveTo>
                  <a:pt x="0" y="333374"/>
                </a:moveTo>
                <a:lnTo>
                  <a:pt x="0" y="0"/>
                </a:lnTo>
                <a:lnTo>
                  <a:pt x="361949" y="0"/>
                </a:lnTo>
                <a:lnTo>
                  <a:pt x="361949" y="333374"/>
                </a:lnTo>
                <a:lnTo>
                  <a:pt x="0" y="333374"/>
                </a:lnTo>
                <a:close/>
              </a:path>
            </a:pathLst>
          </a:custGeom>
          <a:solidFill>
            <a:srgbClr val="003C86"/>
          </a:solidFill>
        </p:spPr>
        <p:txBody>
          <a:bodyPr wrap="square" lIns="0" tIns="0" rIns="0" bIns="0" rtlCol="0"/>
          <a:lstStyle/>
          <a:p>
            <a:endParaRPr/>
          </a:p>
        </p:txBody>
      </p:sp>
      <p:sp>
        <p:nvSpPr>
          <p:cNvPr id="10" name="object 10"/>
          <p:cNvSpPr txBox="1"/>
          <p:nvPr/>
        </p:nvSpPr>
        <p:spPr>
          <a:xfrm>
            <a:off x="1414833" y="7496891"/>
            <a:ext cx="14663367" cy="2151230"/>
          </a:xfrm>
          <a:prstGeom prst="rect">
            <a:avLst/>
          </a:prstGeom>
        </p:spPr>
        <p:txBody>
          <a:bodyPr vert="horz" wrap="square" lIns="0" tIns="12700" rIns="0" bIns="0" rtlCol="0">
            <a:spAutoFit/>
          </a:bodyPr>
          <a:lstStyle/>
          <a:p>
            <a:pPr marL="12700">
              <a:lnSpc>
                <a:spcPct val="100000"/>
              </a:lnSpc>
              <a:spcBef>
                <a:spcPts val="100"/>
              </a:spcBef>
            </a:pPr>
            <a:r>
              <a:rPr lang="en-US" sz="3600" b="1" spc="320" dirty="0">
                <a:solidFill>
                  <a:srgbClr val="003C86"/>
                </a:solidFill>
                <a:latin typeface="Trebuchet MS"/>
                <a:cs typeface="Trebuchet MS"/>
              </a:rPr>
              <a:t>LOAN RATING</a:t>
            </a:r>
            <a:endParaRPr sz="3600" dirty="0">
              <a:solidFill>
                <a:srgbClr val="003C86"/>
              </a:solidFill>
              <a:latin typeface="Trebuchet MS"/>
              <a:cs typeface="Trebuchet MS"/>
            </a:endParaRPr>
          </a:p>
          <a:p>
            <a:pPr marL="12700" marR="692785">
              <a:lnSpc>
                <a:spcPct val="122400"/>
              </a:lnSpc>
              <a:spcBef>
                <a:spcPts val="1050"/>
              </a:spcBef>
            </a:pPr>
            <a:r>
              <a:rPr lang="en-US" sz="2400" spc="90" dirty="0">
                <a:solidFill>
                  <a:srgbClr val="003C86"/>
                </a:solidFill>
                <a:latin typeface="Tahoma"/>
                <a:cs typeface="Tahoma"/>
              </a:rPr>
              <a:t>The loan rating, which is an alphabetical letter of A - G, the closer to G, the greater the interest value.</a:t>
            </a:r>
          </a:p>
          <a:p>
            <a:pPr marL="12700" marR="692785">
              <a:lnSpc>
                <a:spcPct val="122400"/>
              </a:lnSpc>
              <a:spcBef>
                <a:spcPts val="1050"/>
              </a:spcBef>
            </a:pPr>
            <a:endParaRPr sz="2400" dirty="0">
              <a:solidFill>
                <a:srgbClr val="003C86"/>
              </a:solidFill>
              <a:latin typeface="Tahoma"/>
              <a:cs typeface="Tahoma"/>
            </a:endParaRPr>
          </a:p>
        </p:txBody>
      </p:sp>
      <p:sp>
        <p:nvSpPr>
          <p:cNvPr id="11" name="object 11"/>
          <p:cNvSpPr/>
          <p:nvPr/>
        </p:nvSpPr>
        <p:spPr>
          <a:xfrm>
            <a:off x="721179" y="7629525"/>
            <a:ext cx="361950" cy="333375"/>
          </a:xfrm>
          <a:custGeom>
            <a:avLst/>
            <a:gdLst/>
            <a:ahLst/>
            <a:cxnLst/>
            <a:rect l="l" t="t" r="r" b="b"/>
            <a:pathLst>
              <a:path w="361950" h="333375">
                <a:moveTo>
                  <a:pt x="0" y="333374"/>
                </a:moveTo>
                <a:lnTo>
                  <a:pt x="0" y="0"/>
                </a:lnTo>
                <a:lnTo>
                  <a:pt x="361949" y="0"/>
                </a:lnTo>
                <a:lnTo>
                  <a:pt x="361949" y="333374"/>
                </a:lnTo>
                <a:lnTo>
                  <a:pt x="0" y="333374"/>
                </a:lnTo>
                <a:close/>
              </a:path>
            </a:pathLst>
          </a:custGeom>
          <a:solidFill>
            <a:srgbClr val="003C86"/>
          </a:solidFill>
        </p:spPr>
        <p:txBody>
          <a:bodyPr wrap="square" lIns="0" tIns="0" rIns="0" bIns="0" rtlCol="0"/>
          <a:lstStyle/>
          <a:p>
            <a:endParaRPr/>
          </a:p>
        </p:txBody>
      </p:sp>
      <p:pic>
        <p:nvPicPr>
          <p:cNvPr id="12" name="Picture 11">
            <a:extLst>
              <a:ext uri="{FF2B5EF4-FFF2-40B4-BE49-F238E27FC236}">
                <a16:creationId xmlns:a16="http://schemas.microsoft.com/office/drawing/2014/main" id="{56E5B19D-28E1-AC84-507E-C836FB9B5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585569B-3EB1-53D2-B9E4-FCF122882994}"/>
              </a:ext>
            </a:extLst>
          </p:cNvPr>
          <p:cNvSpPr/>
          <p:nvPr/>
        </p:nvSpPr>
        <p:spPr>
          <a:xfrm>
            <a:off x="0" y="0"/>
            <a:ext cx="18288000" cy="10287000"/>
          </a:xfrm>
          <a:prstGeom prst="rect">
            <a:avLst/>
          </a:prstGeom>
          <a:solidFill>
            <a:srgbClr val="003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bject 3"/>
          <p:cNvSpPr txBox="1">
            <a:spLocks noGrp="1"/>
          </p:cNvSpPr>
          <p:nvPr>
            <p:ph type="title"/>
          </p:nvPr>
        </p:nvSpPr>
        <p:spPr>
          <a:xfrm>
            <a:off x="7018201" y="1140491"/>
            <a:ext cx="4251960" cy="635000"/>
          </a:xfrm>
          <a:prstGeom prst="rect">
            <a:avLst/>
          </a:prstGeom>
        </p:spPr>
        <p:txBody>
          <a:bodyPr vert="horz" wrap="square" lIns="0" tIns="12700" rIns="0" bIns="0" rtlCol="0">
            <a:spAutoFit/>
          </a:bodyPr>
          <a:lstStyle/>
          <a:p>
            <a:pPr marL="12700">
              <a:lnSpc>
                <a:spcPct val="100000"/>
              </a:lnSpc>
              <a:spcBef>
                <a:spcPts val="100"/>
              </a:spcBef>
            </a:pPr>
            <a:r>
              <a:rPr lang="en-US" sz="4000" spc="240" dirty="0">
                <a:latin typeface="Trebuchet MS"/>
                <a:cs typeface="Trebuchet MS"/>
              </a:rPr>
              <a:t>Loan Status</a:t>
            </a:r>
            <a:endParaRPr sz="4000" dirty="0">
              <a:latin typeface="Trebuchet MS"/>
              <a:cs typeface="Trebuchet MS"/>
            </a:endParaRPr>
          </a:p>
        </p:txBody>
      </p:sp>
      <p:sp>
        <p:nvSpPr>
          <p:cNvPr id="4" name="object 4"/>
          <p:cNvSpPr txBox="1"/>
          <p:nvPr/>
        </p:nvSpPr>
        <p:spPr>
          <a:xfrm>
            <a:off x="3097689" y="8794063"/>
            <a:ext cx="1033144" cy="452120"/>
          </a:xfrm>
          <a:prstGeom prst="rect">
            <a:avLst/>
          </a:prstGeom>
        </p:spPr>
        <p:txBody>
          <a:bodyPr vert="horz" wrap="square" lIns="0" tIns="12700" rIns="0" bIns="0" rtlCol="0">
            <a:spAutoFit/>
          </a:bodyPr>
          <a:lstStyle/>
          <a:p>
            <a:pPr marL="12700">
              <a:lnSpc>
                <a:spcPct val="100000"/>
              </a:lnSpc>
              <a:spcBef>
                <a:spcPts val="100"/>
              </a:spcBef>
            </a:pPr>
            <a:r>
              <a:rPr lang="en-US" sz="2800" spc="-5" dirty="0">
                <a:solidFill>
                  <a:srgbClr val="FFFFFF"/>
                </a:solidFill>
                <a:latin typeface="Arial MT"/>
                <a:cs typeface="Arial MT"/>
              </a:rPr>
              <a:t>Good</a:t>
            </a:r>
            <a:endParaRPr sz="2800" dirty="0">
              <a:latin typeface="Arial MT"/>
              <a:cs typeface="Arial MT"/>
            </a:endParaRPr>
          </a:p>
        </p:txBody>
      </p:sp>
      <p:sp>
        <p:nvSpPr>
          <p:cNvPr id="5" name="object 5"/>
          <p:cNvSpPr txBox="1"/>
          <p:nvPr/>
        </p:nvSpPr>
        <p:spPr>
          <a:xfrm>
            <a:off x="7331010" y="8794063"/>
            <a:ext cx="95440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FFFFFF"/>
                </a:solidFill>
                <a:latin typeface="Arial MT"/>
                <a:cs typeface="Arial MT"/>
              </a:rPr>
              <a:t>B</a:t>
            </a:r>
            <a:r>
              <a:rPr lang="en-US" sz="2800" spc="-5" dirty="0">
                <a:solidFill>
                  <a:srgbClr val="FFFFFF"/>
                </a:solidFill>
                <a:latin typeface="Arial MT"/>
                <a:cs typeface="Arial MT"/>
              </a:rPr>
              <a:t>ad</a:t>
            </a:r>
            <a:endParaRPr sz="2800" dirty="0">
              <a:latin typeface="Arial MT"/>
              <a:cs typeface="Arial MT"/>
            </a:endParaRPr>
          </a:p>
        </p:txBody>
      </p:sp>
      <p:grpSp>
        <p:nvGrpSpPr>
          <p:cNvPr id="6" name="object 6"/>
          <p:cNvGrpSpPr/>
          <p:nvPr/>
        </p:nvGrpSpPr>
        <p:grpSpPr>
          <a:xfrm>
            <a:off x="1898599" y="2786740"/>
            <a:ext cx="7621270" cy="5878195"/>
            <a:chOff x="1898599" y="2786740"/>
            <a:chExt cx="7621270" cy="5878195"/>
          </a:xfrm>
        </p:grpSpPr>
        <p:sp>
          <p:nvSpPr>
            <p:cNvPr id="7" name="object 7"/>
            <p:cNvSpPr/>
            <p:nvPr/>
          </p:nvSpPr>
          <p:spPr>
            <a:xfrm>
              <a:off x="1898586" y="2786747"/>
              <a:ext cx="7621270" cy="4411345"/>
            </a:xfrm>
            <a:custGeom>
              <a:avLst/>
              <a:gdLst/>
              <a:ahLst/>
              <a:cxnLst/>
              <a:rect l="l" t="t" r="r" b="b"/>
              <a:pathLst>
                <a:path w="7621270" h="4411345">
                  <a:moveTo>
                    <a:pt x="7621079" y="4400004"/>
                  </a:moveTo>
                  <a:lnTo>
                    <a:pt x="0" y="4400004"/>
                  </a:lnTo>
                  <a:lnTo>
                    <a:pt x="0" y="4410964"/>
                  </a:lnTo>
                  <a:lnTo>
                    <a:pt x="7621079" y="4410964"/>
                  </a:lnTo>
                  <a:lnTo>
                    <a:pt x="7621079" y="4400004"/>
                  </a:lnTo>
                  <a:close/>
                </a:path>
                <a:path w="7621270" h="4411345">
                  <a:moveTo>
                    <a:pt x="7621079" y="2933331"/>
                  </a:moveTo>
                  <a:lnTo>
                    <a:pt x="0" y="2933331"/>
                  </a:lnTo>
                  <a:lnTo>
                    <a:pt x="0" y="2944304"/>
                  </a:lnTo>
                  <a:lnTo>
                    <a:pt x="7621079" y="2944304"/>
                  </a:lnTo>
                  <a:lnTo>
                    <a:pt x="7621079" y="2933331"/>
                  </a:lnTo>
                  <a:close/>
                </a:path>
                <a:path w="7621270" h="4411345">
                  <a:moveTo>
                    <a:pt x="7621079" y="1466672"/>
                  </a:moveTo>
                  <a:lnTo>
                    <a:pt x="0" y="1466672"/>
                  </a:lnTo>
                  <a:lnTo>
                    <a:pt x="0" y="1477632"/>
                  </a:lnTo>
                  <a:lnTo>
                    <a:pt x="7621079" y="1477632"/>
                  </a:lnTo>
                  <a:lnTo>
                    <a:pt x="7621079" y="1466672"/>
                  </a:lnTo>
                  <a:close/>
                </a:path>
                <a:path w="7621270" h="4411345">
                  <a:moveTo>
                    <a:pt x="7621079" y="0"/>
                  </a:moveTo>
                  <a:lnTo>
                    <a:pt x="0" y="0"/>
                  </a:lnTo>
                  <a:lnTo>
                    <a:pt x="0" y="10960"/>
                  </a:lnTo>
                  <a:lnTo>
                    <a:pt x="7621079" y="10960"/>
                  </a:lnTo>
                  <a:lnTo>
                    <a:pt x="7621079" y="0"/>
                  </a:lnTo>
                  <a:close/>
                </a:path>
              </a:pathLst>
            </a:custGeom>
            <a:solidFill>
              <a:srgbClr val="FFFFFF">
                <a:alpha val="24708"/>
              </a:srgbClr>
            </a:solidFill>
          </p:spPr>
          <p:txBody>
            <a:bodyPr wrap="square" lIns="0" tIns="0" rIns="0" bIns="0" rtlCol="0"/>
            <a:lstStyle/>
            <a:p>
              <a:endParaRPr/>
            </a:p>
          </p:txBody>
        </p:sp>
        <p:sp>
          <p:nvSpPr>
            <p:cNvPr id="8" name="object 8"/>
            <p:cNvSpPr/>
            <p:nvPr/>
          </p:nvSpPr>
          <p:spPr>
            <a:xfrm>
              <a:off x="1898599" y="8653409"/>
              <a:ext cx="7621270" cy="11430"/>
            </a:xfrm>
            <a:custGeom>
              <a:avLst/>
              <a:gdLst/>
              <a:ahLst/>
              <a:cxnLst/>
              <a:rect l="l" t="t" r="r" b="b"/>
              <a:pathLst>
                <a:path w="7621270" h="11429">
                  <a:moveTo>
                    <a:pt x="7621071" y="10967"/>
                  </a:moveTo>
                  <a:lnTo>
                    <a:pt x="0" y="10967"/>
                  </a:lnTo>
                  <a:lnTo>
                    <a:pt x="0" y="0"/>
                  </a:lnTo>
                  <a:lnTo>
                    <a:pt x="7621071" y="0"/>
                  </a:lnTo>
                  <a:lnTo>
                    <a:pt x="7621071" y="10967"/>
                  </a:lnTo>
                  <a:close/>
                </a:path>
              </a:pathLst>
            </a:custGeom>
            <a:solidFill>
              <a:srgbClr val="FFFFFF">
                <a:alpha val="59999"/>
              </a:srgbClr>
            </a:solidFill>
          </p:spPr>
          <p:txBody>
            <a:bodyPr wrap="square" lIns="0" tIns="0" rIns="0" bIns="0" rtlCol="0"/>
            <a:lstStyle/>
            <a:p>
              <a:endParaRPr/>
            </a:p>
          </p:txBody>
        </p:sp>
        <p:sp>
          <p:nvSpPr>
            <p:cNvPr id="9" name="object 9"/>
            <p:cNvSpPr/>
            <p:nvPr/>
          </p:nvSpPr>
          <p:spPr>
            <a:xfrm>
              <a:off x="1898586" y="3901490"/>
              <a:ext cx="7621270" cy="4757420"/>
            </a:xfrm>
            <a:custGeom>
              <a:avLst/>
              <a:gdLst/>
              <a:ahLst/>
              <a:cxnLst/>
              <a:rect l="l" t="t" r="r" b="b"/>
              <a:pathLst>
                <a:path w="7621270" h="4757420">
                  <a:moveTo>
                    <a:pt x="3429482" y="4757407"/>
                  </a:moveTo>
                  <a:lnTo>
                    <a:pt x="3429406" y="267716"/>
                  </a:lnTo>
                  <a:lnTo>
                    <a:pt x="3425444" y="227520"/>
                  </a:lnTo>
                  <a:lnTo>
                    <a:pt x="3415639" y="188341"/>
                  </a:lnTo>
                  <a:lnTo>
                    <a:pt x="3400196" y="151028"/>
                  </a:lnTo>
                  <a:lnTo>
                    <a:pt x="3379444" y="116370"/>
                  </a:lnTo>
                  <a:lnTo>
                    <a:pt x="3353828" y="85153"/>
                  </a:lnTo>
                  <a:lnTo>
                    <a:pt x="3323920" y="58026"/>
                  </a:lnTo>
                  <a:lnTo>
                    <a:pt x="3290366" y="35585"/>
                  </a:lnTo>
                  <a:lnTo>
                    <a:pt x="3253867" y="18313"/>
                  </a:lnTo>
                  <a:lnTo>
                    <a:pt x="3215246" y="6591"/>
                  </a:lnTo>
                  <a:lnTo>
                    <a:pt x="3175304" y="673"/>
                  </a:lnTo>
                  <a:lnTo>
                    <a:pt x="3161868" y="0"/>
                  </a:lnTo>
                  <a:lnTo>
                    <a:pt x="267627" y="0"/>
                  </a:lnTo>
                  <a:lnTo>
                    <a:pt x="227457" y="3962"/>
                  </a:lnTo>
                  <a:lnTo>
                    <a:pt x="188302" y="13779"/>
                  </a:lnTo>
                  <a:lnTo>
                    <a:pt x="151015" y="29235"/>
                  </a:lnTo>
                  <a:lnTo>
                    <a:pt x="116382" y="49999"/>
                  </a:lnTo>
                  <a:lnTo>
                    <a:pt x="85178" y="75628"/>
                  </a:lnTo>
                  <a:lnTo>
                    <a:pt x="58077" y="105549"/>
                  </a:lnTo>
                  <a:lnTo>
                    <a:pt x="35648" y="139141"/>
                  </a:lnTo>
                  <a:lnTo>
                    <a:pt x="18389" y="175653"/>
                  </a:lnTo>
                  <a:lnTo>
                    <a:pt x="6667" y="214299"/>
                  </a:lnTo>
                  <a:lnTo>
                    <a:pt x="749" y="254254"/>
                  </a:lnTo>
                  <a:lnTo>
                    <a:pt x="0" y="4757407"/>
                  </a:lnTo>
                  <a:lnTo>
                    <a:pt x="3429482" y="4757407"/>
                  </a:lnTo>
                  <a:close/>
                </a:path>
                <a:path w="7621270" h="4757420">
                  <a:moveTo>
                    <a:pt x="7621079" y="4757407"/>
                  </a:moveTo>
                  <a:lnTo>
                    <a:pt x="7620990" y="4315714"/>
                  </a:lnTo>
                  <a:lnTo>
                    <a:pt x="7617041" y="4275518"/>
                  </a:lnTo>
                  <a:lnTo>
                    <a:pt x="7607224" y="4236339"/>
                  </a:lnTo>
                  <a:lnTo>
                    <a:pt x="7591780" y="4199026"/>
                  </a:lnTo>
                  <a:lnTo>
                    <a:pt x="7571029" y="4164380"/>
                  </a:lnTo>
                  <a:lnTo>
                    <a:pt x="7545425" y="4133151"/>
                  </a:lnTo>
                  <a:lnTo>
                    <a:pt x="7515517" y="4106024"/>
                  </a:lnTo>
                  <a:lnTo>
                    <a:pt x="7481951" y="4083596"/>
                  </a:lnTo>
                  <a:lnTo>
                    <a:pt x="7445451" y="4066324"/>
                  </a:lnTo>
                  <a:lnTo>
                    <a:pt x="7406830" y="4054602"/>
                  </a:lnTo>
                  <a:lnTo>
                    <a:pt x="7366902" y="4048671"/>
                  </a:lnTo>
                  <a:lnTo>
                    <a:pt x="7353452" y="4048010"/>
                  </a:lnTo>
                  <a:lnTo>
                    <a:pt x="4459224" y="4048010"/>
                  </a:lnTo>
                  <a:lnTo>
                    <a:pt x="4419054" y="4051960"/>
                  </a:lnTo>
                  <a:lnTo>
                    <a:pt x="4379887" y="4061777"/>
                  </a:lnTo>
                  <a:lnTo>
                    <a:pt x="4342600" y="4077233"/>
                  </a:lnTo>
                  <a:lnTo>
                    <a:pt x="4307979" y="4097998"/>
                  </a:lnTo>
                  <a:lnTo>
                    <a:pt x="4276776" y="4123626"/>
                  </a:lnTo>
                  <a:lnTo>
                    <a:pt x="4249661" y="4153560"/>
                  </a:lnTo>
                  <a:lnTo>
                    <a:pt x="4227246" y="4187139"/>
                  </a:lnTo>
                  <a:lnTo>
                    <a:pt x="4209973" y="4223651"/>
                  </a:lnTo>
                  <a:lnTo>
                    <a:pt x="4198264" y="4262298"/>
                  </a:lnTo>
                  <a:lnTo>
                    <a:pt x="4192333" y="4302264"/>
                  </a:lnTo>
                  <a:lnTo>
                    <a:pt x="4191597" y="4757407"/>
                  </a:lnTo>
                  <a:lnTo>
                    <a:pt x="7621079" y="4757407"/>
                  </a:lnTo>
                  <a:close/>
                </a:path>
              </a:pathLst>
            </a:custGeom>
            <a:solidFill>
              <a:srgbClr val="FAFFFE"/>
            </a:solidFill>
          </p:spPr>
          <p:txBody>
            <a:bodyPr wrap="square" lIns="0" tIns="0" rIns="0" bIns="0" rtlCol="0"/>
            <a:lstStyle/>
            <a:p>
              <a:endParaRPr/>
            </a:p>
          </p:txBody>
        </p:sp>
      </p:grpSp>
      <p:sp>
        <p:nvSpPr>
          <p:cNvPr id="10" name="object 10"/>
          <p:cNvSpPr txBox="1"/>
          <p:nvPr/>
        </p:nvSpPr>
        <p:spPr>
          <a:xfrm>
            <a:off x="1016514" y="2539156"/>
            <a:ext cx="618490" cy="1918970"/>
          </a:xfrm>
          <a:prstGeom prst="rect">
            <a:avLst/>
          </a:prstGeom>
        </p:spPr>
        <p:txBody>
          <a:bodyPr vert="horz" wrap="square" lIns="0" tIns="12700" rIns="0" bIns="0" rtlCol="0">
            <a:spAutoFit/>
          </a:bodyPr>
          <a:lstStyle/>
          <a:p>
            <a:pPr marR="5080" algn="r">
              <a:lnSpc>
                <a:spcPct val="100000"/>
              </a:lnSpc>
              <a:spcBef>
                <a:spcPts val="100"/>
              </a:spcBef>
            </a:pPr>
            <a:r>
              <a:rPr sz="2800" spc="-5" dirty="0">
                <a:solidFill>
                  <a:srgbClr val="FFFFFF"/>
                </a:solidFill>
                <a:latin typeface="Arial MT"/>
                <a:cs typeface="Arial MT"/>
              </a:rPr>
              <a:t>10</a:t>
            </a:r>
            <a:r>
              <a:rPr sz="2800" dirty="0">
                <a:solidFill>
                  <a:srgbClr val="FFFFFF"/>
                </a:solidFill>
                <a:latin typeface="Arial MT"/>
                <a:cs typeface="Arial MT"/>
              </a:rPr>
              <a:t>0</a:t>
            </a:r>
            <a:endParaRPr sz="2800">
              <a:latin typeface="Arial MT"/>
              <a:cs typeface="Arial MT"/>
            </a:endParaRPr>
          </a:p>
          <a:p>
            <a:pPr>
              <a:lnSpc>
                <a:spcPct val="100000"/>
              </a:lnSpc>
            </a:pPr>
            <a:endParaRPr sz="3100">
              <a:latin typeface="Arial MT"/>
              <a:cs typeface="Arial MT"/>
            </a:endParaRPr>
          </a:p>
          <a:p>
            <a:pPr>
              <a:lnSpc>
                <a:spcPct val="100000"/>
              </a:lnSpc>
              <a:spcBef>
                <a:spcPts val="20"/>
              </a:spcBef>
            </a:pPr>
            <a:endParaRPr sz="4000">
              <a:latin typeface="Arial MT"/>
              <a:cs typeface="Arial MT"/>
            </a:endParaRPr>
          </a:p>
          <a:p>
            <a:pPr marR="5080" algn="r">
              <a:lnSpc>
                <a:spcPct val="100000"/>
              </a:lnSpc>
            </a:pPr>
            <a:r>
              <a:rPr sz="2800" spc="-5" dirty="0">
                <a:solidFill>
                  <a:srgbClr val="FFFFFF"/>
                </a:solidFill>
                <a:latin typeface="Arial MT"/>
                <a:cs typeface="Arial MT"/>
              </a:rPr>
              <a:t>75</a:t>
            </a:r>
            <a:endParaRPr sz="2800">
              <a:latin typeface="Arial MT"/>
              <a:cs typeface="Arial MT"/>
            </a:endParaRPr>
          </a:p>
        </p:txBody>
      </p:sp>
      <p:sp>
        <p:nvSpPr>
          <p:cNvPr id="11" name="object 11"/>
          <p:cNvSpPr txBox="1"/>
          <p:nvPr/>
        </p:nvSpPr>
        <p:spPr>
          <a:xfrm>
            <a:off x="1214239" y="5472124"/>
            <a:ext cx="42100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FFFFFF"/>
                </a:solidFill>
                <a:latin typeface="Arial MT"/>
                <a:cs typeface="Arial MT"/>
              </a:rPr>
              <a:t>5</a:t>
            </a:r>
            <a:r>
              <a:rPr sz="2800" dirty="0">
                <a:solidFill>
                  <a:srgbClr val="FFFFFF"/>
                </a:solidFill>
                <a:latin typeface="Arial MT"/>
                <a:cs typeface="Arial MT"/>
              </a:rPr>
              <a:t>0</a:t>
            </a:r>
            <a:endParaRPr sz="2800">
              <a:latin typeface="Arial MT"/>
              <a:cs typeface="Arial MT"/>
            </a:endParaRPr>
          </a:p>
        </p:txBody>
      </p:sp>
      <p:sp>
        <p:nvSpPr>
          <p:cNvPr id="12" name="object 12"/>
          <p:cNvSpPr txBox="1"/>
          <p:nvPr/>
        </p:nvSpPr>
        <p:spPr>
          <a:xfrm>
            <a:off x="1214239" y="6938608"/>
            <a:ext cx="421005" cy="1918970"/>
          </a:xfrm>
          <a:prstGeom prst="rect">
            <a:avLst/>
          </a:prstGeom>
        </p:spPr>
        <p:txBody>
          <a:bodyPr vert="horz" wrap="square" lIns="0" tIns="12700" rIns="0" bIns="0" rtlCol="0">
            <a:spAutoFit/>
          </a:bodyPr>
          <a:lstStyle/>
          <a:p>
            <a:pPr marR="5080" algn="r">
              <a:lnSpc>
                <a:spcPct val="100000"/>
              </a:lnSpc>
              <a:spcBef>
                <a:spcPts val="100"/>
              </a:spcBef>
            </a:pPr>
            <a:r>
              <a:rPr sz="2800" spc="-5" dirty="0">
                <a:solidFill>
                  <a:srgbClr val="FFFFFF"/>
                </a:solidFill>
                <a:latin typeface="Arial MT"/>
                <a:cs typeface="Arial MT"/>
              </a:rPr>
              <a:t>2</a:t>
            </a:r>
            <a:r>
              <a:rPr sz="2800" dirty="0">
                <a:solidFill>
                  <a:srgbClr val="FFFFFF"/>
                </a:solidFill>
                <a:latin typeface="Arial MT"/>
                <a:cs typeface="Arial MT"/>
              </a:rPr>
              <a:t>5</a:t>
            </a:r>
            <a:endParaRPr sz="2800">
              <a:latin typeface="Arial MT"/>
              <a:cs typeface="Arial MT"/>
            </a:endParaRPr>
          </a:p>
          <a:p>
            <a:pPr>
              <a:lnSpc>
                <a:spcPct val="100000"/>
              </a:lnSpc>
            </a:pPr>
            <a:endParaRPr sz="3100">
              <a:latin typeface="Arial MT"/>
              <a:cs typeface="Arial MT"/>
            </a:endParaRPr>
          </a:p>
          <a:p>
            <a:pPr>
              <a:lnSpc>
                <a:spcPct val="100000"/>
              </a:lnSpc>
              <a:spcBef>
                <a:spcPts val="20"/>
              </a:spcBef>
            </a:pPr>
            <a:endParaRPr sz="4000">
              <a:latin typeface="Arial MT"/>
              <a:cs typeface="Arial MT"/>
            </a:endParaRPr>
          </a:p>
          <a:p>
            <a:pPr marR="5080" algn="r">
              <a:lnSpc>
                <a:spcPct val="100000"/>
              </a:lnSpc>
            </a:pPr>
            <a:r>
              <a:rPr sz="2800" dirty="0">
                <a:solidFill>
                  <a:srgbClr val="FFFFFF"/>
                </a:solidFill>
                <a:latin typeface="Arial MT"/>
                <a:cs typeface="Arial MT"/>
              </a:rPr>
              <a:t>0</a:t>
            </a:r>
            <a:endParaRPr sz="2800">
              <a:latin typeface="Arial MT"/>
              <a:cs typeface="Arial MT"/>
            </a:endParaRPr>
          </a:p>
        </p:txBody>
      </p:sp>
      <p:sp>
        <p:nvSpPr>
          <p:cNvPr id="13" name="object 13"/>
          <p:cNvSpPr txBox="1"/>
          <p:nvPr/>
        </p:nvSpPr>
        <p:spPr>
          <a:xfrm>
            <a:off x="10762544" y="4983052"/>
            <a:ext cx="6144260" cy="2268698"/>
          </a:xfrm>
          <a:prstGeom prst="rect">
            <a:avLst/>
          </a:prstGeom>
        </p:spPr>
        <p:txBody>
          <a:bodyPr vert="horz" wrap="square" lIns="0" tIns="12700" rIns="0" bIns="0" rtlCol="0">
            <a:spAutoFit/>
          </a:bodyPr>
          <a:lstStyle/>
          <a:p>
            <a:pPr marL="12065" marR="5080" algn="ctr">
              <a:lnSpc>
                <a:spcPct val="125000"/>
              </a:lnSpc>
              <a:spcBef>
                <a:spcPts val="100"/>
              </a:spcBef>
            </a:pPr>
            <a:r>
              <a:rPr lang="en-US" sz="3000" spc="-120" dirty="0">
                <a:solidFill>
                  <a:srgbClr val="FAFFFE"/>
                </a:solidFill>
                <a:latin typeface="Tahoma"/>
                <a:cs typeface="Tahoma"/>
              </a:rPr>
              <a:t>There are </a:t>
            </a:r>
            <a:r>
              <a:rPr lang="en-US" sz="3000" spc="-120" dirty="0">
                <a:solidFill>
                  <a:schemeClr val="accent6"/>
                </a:solidFill>
                <a:latin typeface="Tahoma"/>
                <a:cs typeface="Tahoma"/>
              </a:rPr>
              <a:t>81% </a:t>
            </a:r>
            <a:r>
              <a:rPr lang="en-US" sz="3000" spc="-120" dirty="0">
                <a:solidFill>
                  <a:srgbClr val="FAFFFE"/>
                </a:solidFill>
                <a:latin typeface="Tahoma"/>
                <a:cs typeface="Tahoma"/>
              </a:rPr>
              <a:t>of loans with good status, exceeding half of bad status loans.</a:t>
            </a:r>
          </a:p>
          <a:p>
            <a:pPr marL="12065" marR="5080" algn="ctr">
              <a:lnSpc>
                <a:spcPct val="125000"/>
              </a:lnSpc>
              <a:spcBef>
                <a:spcPts val="100"/>
              </a:spcBef>
            </a:pPr>
            <a:endParaRPr sz="3000" dirty="0">
              <a:latin typeface="Tahoma"/>
              <a:cs typeface="Tahoma"/>
            </a:endParaRPr>
          </a:p>
        </p:txBody>
      </p:sp>
      <p:pic>
        <p:nvPicPr>
          <p:cNvPr id="2" name="Picture 1">
            <a:extLst>
              <a:ext uri="{FF2B5EF4-FFF2-40B4-BE49-F238E27FC236}">
                <a16:creationId xmlns:a16="http://schemas.microsoft.com/office/drawing/2014/main" id="{F4E4BDFC-932C-50FB-1B09-F35A6B45C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0" y="9486900"/>
            <a:ext cx="1814915" cy="42275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AFFF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914</Words>
  <Application>Microsoft Office PowerPoint</Application>
  <PresentationFormat>Custom</PresentationFormat>
  <Paragraphs>149</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MT</vt:lpstr>
      <vt:lpstr>Calibri</vt:lpstr>
      <vt:lpstr>Lucida Sans</vt:lpstr>
      <vt:lpstr>Lucida Sans Unicode</vt:lpstr>
      <vt:lpstr>Tahoma</vt:lpstr>
      <vt:lpstr>Times New Roman</vt:lpstr>
      <vt:lpstr>Trebuchet MS</vt:lpstr>
      <vt:lpstr>Verdana</vt:lpstr>
      <vt:lpstr>Office Theme</vt:lpstr>
      <vt:lpstr>VIRTUAL INTERNSHIP EXPERIENCE  DATA SCIENCE id/x Partne</vt:lpstr>
      <vt:lpstr>Outline</vt:lpstr>
      <vt:lpstr>Introduction</vt:lpstr>
      <vt:lpstr>Goal</vt:lpstr>
      <vt:lpstr>Business Approach</vt:lpstr>
      <vt:lpstr>Business Metrics which has a significant effect</vt:lpstr>
      <vt:lpstr>Understanding &amp;  Processing Data</vt:lpstr>
      <vt:lpstr>Characteristics of Borrowers</vt:lpstr>
      <vt:lpstr>Loan Status</vt:lpstr>
      <vt:lpstr>Purpose of Borrowing</vt:lpstr>
      <vt:lpstr>Total Loans</vt:lpstr>
      <vt:lpstr>Peringkat Pinjaman</vt:lpstr>
      <vt:lpstr>Data Processing</vt:lpstr>
      <vt:lpstr>PowerPoint Presentation</vt:lpstr>
      <vt:lpstr>PowerPoint Presentation</vt:lpstr>
      <vt:lpstr>PREDICTION RESULT</vt:lpstr>
      <vt:lpstr>PREDICTION ACCURACY</vt:lpstr>
      <vt:lpstr>88%</vt:lpstr>
      <vt:lpstr>ANALYSIS OF PREDICTED RESULTS</vt:lpstr>
      <vt:lpstr>BUSINESS BENEFITS  Judging from the prediction results, the use of machine learning models can improve OCF and ROA metrics.</vt:lpstr>
      <vt:lpstr>LINKED IN https://www.linkedin.com/in/erdinnurjaman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INTERNSHIP EXPERIENCE – DATA SCIENCE id/x Partners</dc:title>
  <dc:creator>Acer</dc:creator>
  <cp:lastModifiedBy>Erdin Nurjaman</cp:lastModifiedBy>
  <cp:revision>2</cp:revision>
  <dcterms:created xsi:type="dcterms:W3CDTF">2022-08-28T12:14:15Z</dcterms:created>
  <dcterms:modified xsi:type="dcterms:W3CDTF">2022-08-28T14:07:56Z</dcterms:modified>
</cp:coreProperties>
</file>